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3" r:id="rId1"/>
  </p:sldMasterIdLst>
  <p:notesMasterIdLst>
    <p:notesMasterId r:id="rId20"/>
  </p:notesMasterIdLst>
  <p:sldIdLst>
    <p:sldId id="275" r:id="rId2"/>
    <p:sldId id="276" r:id="rId3"/>
    <p:sldId id="277" r:id="rId4"/>
    <p:sldId id="274" r:id="rId5"/>
    <p:sldId id="279" r:id="rId6"/>
    <p:sldId id="284" r:id="rId7"/>
    <p:sldId id="262" r:id="rId8"/>
    <p:sldId id="289" r:id="rId9"/>
    <p:sldId id="290" r:id="rId10"/>
    <p:sldId id="291" r:id="rId11"/>
    <p:sldId id="292" r:id="rId12"/>
    <p:sldId id="293" r:id="rId13"/>
    <p:sldId id="286" r:id="rId14"/>
    <p:sldId id="287" r:id="rId15"/>
    <p:sldId id="288" r:id="rId16"/>
    <p:sldId id="273" r:id="rId17"/>
    <p:sldId id="282" r:id="rId18"/>
    <p:sldId id="283"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41" autoAdjust="0"/>
    <p:restoredTop sz="94660"/>
  </p:normalViewPr>
  <p:slideViewPr>
    <p:cSldViewPr>
      <p:cViewPr varScale="1">
        <p:scale>
          <a:sx n="63" d="100"/>
          <a:sy n="63" d="100"/>
        </p:scale>
        <p:origin x="1384"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56BD874C-A1D2-43E4-8EF5-733833BAF5F1}" type="datetimeFigureOut">
              <a:rPr lang="en-US"/>
              <a:pPr>
                <a:defRPr/>
              </a:pPr>
              <a:t>9/29/2021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07522C1B-FDC4-41DE-BFD3-1EC545C86C6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A06099DE-3C04-4721-AFF6-A16B89C074A1}" type="slidenum">
              <a:rPr lang="en-US" smtClean="0"/>
              <a:pPr/>
              <a:t>1</a:t>
            </a:fld>
            <a:endParaRPr lang="en-US"/>
          </a:p>
        </p:txBody>
      </p:sp>
      <p:sp>
        <p:nvSpPr>
          <p:cNvPr id="3072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072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Straight Connector 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a:p>
        </p:txBody>
      </p:sp>
      <p:sp>
        <p:nvSpPr>
          <p:cNvPr id="11" name="Straight Connector 1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a:p>
        </p:txBody>
      </p:sp>
      <p:sp>
        <p:nvSpPr>
          <p:cNvPr id="12" name="Straight Connector 11"/>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3" name="Straight Connector 12"/>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a:p>
        </p:txBody>
      </p:sp>
      <p:sp>
        <p:nvSpPr>
          <p:cNvPr id="14" name="Straight Connector 13"/>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5" name="Straight Connector 14"/>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6" name="Rectangle 15"/>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7" name="Oval 16"/>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8" name="Oval 17"/>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9" name="Oval 18"/>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0" name="Oval 19"/>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1" name="Oval 20"/>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8" name="Title 7"/>
          <p:cNvSpPr>
            <a:spLocks noGrp="1"/>
          </p:cNvSpPr>
          <p:nvPr>
            <p:ph type="ctrTitle"/>
          </p:nvPr>
        </p:nvSpPr>
        <p:spPr>
          <a:xfrm>
            <a:off x="2286000" y="3124200"/>
            <a:ext cx="6172200" cy="1894362"/>
          </a:xfrm>
        </p:spPr>
        <p:txBody>
          <a:bodyPr/>
          <a:lstStyle>
            <a:lvl1pPr>
              <a:defRPr b="1"/>
            </a:lvl1pPr>
          </a:lstStyle>
          <a:p>
            <a:r>
              <a:rPr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22" name="Date Placeholder 27"/>
          <p:cNvSpPr>
            <a:spLocks noGrp="1"/>
          </p:cNvSpPr>
          <p:nvPr>
            <p:ph type="dt" sz="half" idx="10"/>
          </p:nvPr>
        </p:nvSpPr>
        <p:spPr bwMode="auto">
          <a:xfrm rot="5400000">
            <a:off x="7764463" y="1174750"/>
            <a:ext cx="2286000" cy="381000"/>
          </a:xfrm>
        </p:spPr>
        <p:txBody>
          <a:bodyPr/>
          <a:lstStyle>
            <a:lvl1pPr>
              <a:defRPr/>
            </a:lvl1pPr>
          </a:lstStyle>
          <a:p>
            <a:pPr>
              <a:defRPr/>
            </a:pPr>
            <a:fld id="{D8AF7FF4-27F7-48FD-B292-45379E5214AD}" type="datetimeFigureOut">
              <a:rPr lang="en-US"/>
              <a:pPr>
                <a:defRPr/>
              </a:pPr>
              <a:t>9/29/2021</a:t>
            </a:fld>
            <a:endParaRPr lang="en-US"/>
          </a:p>
        </p:txBody>
      </p:sp>
      <p:sp>
        <p:nvSpPr>
          <p:cNvPr id="23" name="Footer Placeholder 16"/>
          <p:cNvSpPr>
            <a:spLocks noGrp="1"/>
          </p:cNvSpPr>
          <p:nvPr>
            <p:ph type="ftr" sz="quarter" idx="11"/>
          </p:nvPr>
        </p:nvSpPr>
        <p:spPr bwMode="auto">
          <a:xfrm rot="5400000">
            <a:off x="7077076" y="4181475"/>
            <a:ext cx="3657600" cy="384175"/>
          </a:xfrm>
        </p:spPr>
        <p:txBody>
          <a:bodyPr/>
          <a:lstStyle>
            <a:lvl1pPr>
              <a:defRPr/>
            </a:lvl1pPr>
          </a:lstStyle>
          <a:p>
            <a:pPr>
              <a:defRPr/>
            </a:pPr>
            <a:endParaRPr lang="en-US"/>
          </a:p>
        </p:txBody>
      </p:sp>
      <p:sp>
        <p:nvSpPr>
          <p:cNvPr id="24" name="Slide Number Placeholder 28"/>
          <p:cNvSpPr>
            <a:spLocks noGrp="1"/>
          </p:cNvSpPr>
          <p:nvPr>
            <p:ph type="sldNum" sz="quarter" idx="12"/>
          </p:nvPr>
        </p:nvSpPr>
        <p:spPr bwMode="auto">
          <a:xfrm>
            <a:off x="1325563" y="4929188"/>
            <a:ext cx="609600" cy="517525"/>
          </a:xfrm>
        </p:spPr>
        <p:txBody>
          <a:bodyPr/>
          <a:lstStyle>
            <a:lvl1pPr>
              <a:defRPr/>
            </a:lvl1pPr>
          </a:lstStyle>
          <a:p>
            <a:pPr>
              <a:defRPr/>
            </a:pPr>
            <a:fld id="{7CADED0E-1E2C-436D-A20E-8E53EFC4097D}"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8EE182D4-3E3D-4210-B753-4B0BB5FFB470}" type="datetimeFigureOut">
              <a:rPr lang="en-US"/>
              <a:pPr>
                <a:defRPr/>
              </a:pPr>
              <a:t>9/29/2021</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E29887FE-C68B-488F-9266-7901128564F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DBEE14AA-342C-4F9A-B2A2-6FD5DFB7FAAB}" type="datetimeFigureOut">
              <a:rPr lang="en-US"/>
              <a:pPr>
                <a:defRPr/>
              </a:pPr>
              <a:t>9/29/2021</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432C2CBD-22E8-44DA-A0E5-AA8D7FC18FB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6"/>
          <p:cNvSpPr>
            <a:spLocks noGrp="1"/>
          </p:cNvSpPr>
          <p:nvPr>
            <p:ph type="dt" sz="half" idx="10"/>
          </p:nvPr>
        </p:nvSpPr>
        <p:spPr/>
        <p:txBody>
          <a:bodyPr rtlCol="0"/>
          <a:lstStyle>
            <a:lvl1pPr>
              <a:defRPr/>
            </a:lvl1pPr>
          </a:lstStyle>
          <a:p>
            <a:pPr>
              <a:defRPr/>
            </a:pPr>
            <a:fld id="{31501018-1B6E-4E59-B001-EB9894BB4578}" type="datetimeFigureOut">
              <a:rPr lang="en-US"/>
              <a:pPr>
                <a:defRPr/>
              </a:pPr>
              <a:t>9/29/2021</a:t>
            </a:fld>
            <a:endParaRPr lang="en-US"/>
          </a:p>
        </p:txBody>
      </p:sp>
      <p:sp>
        <p:nvSpPr>
          <p:cNvPr id="5" name="Slide Number Placeholder 8"/>
          <p:cNvSpPr>
            <a:spLocks noGrp="1"/>
          </p:cNvSpPr>
          <p:nvPr>
            <p:ph type="sldNum" sz="quarter" idx="11"/>
          </p:nvPr>
        </p:nvSpPr>
        <p:spPr/>
        <p:txBody>
          <a:bodyPr rtlCol="0"/>
          <a:lstStyle>
            <a:lvl1pPr>
              <a:defRPr/>
            </a:lvl1pPr>
          </a:lstStyle>
          <a:p>
            <a:pPr>
              <a:defRPr/>
            </a:pPr>
            <a:fld id="{89AFA31C-50B4-4353-B18E-2CC2379DC703}" type="slidenum">
              <a:rPr lang="en-US"/>
              <a:pPr>
                <a:defRPr/>
              </a:pPr>
              <a:t>‹#›</a:t>
            </a:fld>
            <a:endParaRPr lang="en-US"/>
          </a:p>
        </p:txBody>
      </p:sp>
      <p:sp>
        <p:nvSpPr>
          <p:cNvPr id="6" name="Footer Placeholder 9"/>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Straight Connector 7"/>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a:p>
        </p:txBody>
      </p:sp>
      <p:sp>
        <p:nvSpPr>
          <p:cNvPr id="9" name="Straight Connector 8"/>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a:p>
        </p:txBody>
      </p:sp>
      <p:sp>
        <p:nvSpPr>
          <p:cNvPr id="10" name="Straight Connector 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1" name="Straight Connector 10"/>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a:p>
        </p:txBody>
      </p:sp>
      <p:sp>
        <p:nvSpPr>
          <p:cNvPr id="12" name="Straight Connector 11"/>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3" name="Rectangle 12"/>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4" name="Oval 13"/>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5" name="Oval 14"/>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6" name="Oval 15"/>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7" name="Oval 16"/>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8" name="Oval 17"/>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9" name="Straight Connector 18"/>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lang="en-US"/>
              <a:t>Click to edit Master title style</a:t>
            </a:r>
          </a:p>
        </p:txBody>
      </p:sp>
      <p:sp>
        <p:nvSpPr>
          <p:cNvPr id="3" name="Text Placeholder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20" name="Date Placeholder 3"/>
          <p:cNvSpPr>
            <a:spLocks noGrp="1"/>
          </p:cNvSpPr>
          <p:nvPr>
            <p:ph type="dt" sz="half" idx="10"/>
          </p:nvPr>
        </p:nvSpPr>
        <p:spPr bwMode="auto">
          <a:xfrm rot="5400000">
            <a:off x="7762875" y="1169988"/>
            <a:ext cx="2286000" cy="381000"/>
          </a:xfrm>
        </p:spPr>
        <p:txBody>
          <a:bodyPr/>
          <a:lstStyle>
            <a:lvl1pPr>
              <a:defRPr/>
            </a:lvl1pPr>
          </a:lstStyle>
          <a:p>
            <a:pPr>
              <a:defRPr/>
            </a:pPr>
            <a:fld id="{7632D0A5-C1FD-4C31-8C82-7184CA0D68D6}" type="datetimeFigureOut">
              <a:rPr lang="en-US"/>
              <a:pPr>
                <a:defRPr/>
              </a:pPr>
              <a:t>9/29/2021</a:t>
            </a:fld>
            <a:endParaRPr lang="en-US"/>
          </a:p>
        </p:txBody>
      </p:sp>
      <p:sp>
        <p:nvSpPr>
          <p:cNvPr id="21" name="Footer Placeholder 4"/>
          <p:cNvSpPr>
            <a:spLocks noGrp="1"/>
          </p:cNvSpPr>
          <p:nvPr>
            <p:ph type="ftr" sz="quarter" idx="11"/>
          </p:nvPr>
        </p:nvSpPr>
        <p:spPr bwMode="auto">
          <a:xfrm rot="5400000">
            <a:off x="7077076" y="4178300"/>
            <a:ext cx="3657600" cy="384175"/>
          </a:xfrm>
        </p:spPr>
        <p:txBody>
          <a:bodyPr/>
          <a:lstStyle>
            <a:lvl1pPr>
              <a:defRPr/>
            </a:lvl1pPr>
          </a:lstStyle>
          <a:p>
            <a:pPr>
              <a:defRPr/>
            </a:pPr>
            <a:endParaRPr lang="en-US"/>
          </a:p>
        </p:txBody>
      </p:sp>
      <p:sp>
        <p:nvSpPr>
          <p:cNvPr id="22" name="Slide Number Placeholder 5"/>
          <p:cNvSpPr>
            <a:spLocks noGrp="1"/>
          </p:cNvSpPr>
          <p:nvPr>
            <p:ph type="sldNum" sz="quarter" idx="12"/>
          </p:nvPr>
        </p:nvSpPr>
        <p:spPr bwMode="auto">
          <a:xfrm>
            <a:off x="1339850" y="4929188"/>
            <a:ext cx="609600" cy="517525"/>
          </a:xfrm>
        </p:spPr>
        <p:txBody>
          <a:bodyPr/>
          <a:lstStyle>
            <a:lvl1pPr>
              <a:defRPr/>
            </a:lvl1pPr>
          </a:lstStyle>
          <a:p>
            <a:pPr>
              <a:defRPr/>
            </a:pPr>
            <a:fld id="{CC1A1AC0-B63A-4972-A39E-DE80A0C70C6F}"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457200" y="1600200"/>
            <a:ext cx="3657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270248" y="1600200"/>
            <a:ext cx="3657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fld id="{B64C25AD-6111-48FA-8F61-EE222114F575}" type="datetimeFigureOut">
              <a:rPr lang="en-US"/>
              <a:pPr>
                <a:defRPr/>
              </a:pPr>
              <a:t>9/29/2021</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8C0D8674-2D8C-4460-9263-41D6819AF87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lstStyle>
            <a:lvl1pPr>
              <a:defRPr/>
            </a:lvl1pPr>
          </a:lstStyle>
          <a:p>
            <a:r>
              <a:rPr lang="en-US"/>
              <a:t>Click to edit Master title style</a:t>
            </a:r>
          </a:p>
        </p:txBody>
      </p:sp>
      <p:sp>
        <p:nvSpPr>
          <p:cNvPr id="11" name="Content Placeholder 10"/>
          <p:cNvSpPr>
            <a:spLocks noGrp="1"/>
          </p:cNvSpPr>
          <p:nvPr>
            <p:ph sz="quarter" idx="2"/>
          </p:nvPr>
        </p:nvSpPr>
        <p:spPr>
          <a:xfrm>
            <a:off x="457200" y="2362200"/>
            <a:ext cx="3657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4"/>
          </p:nvPr>
        </p:nvSpPr>
        <p:spPr>
          <a:xfrm>
            <a:off x="4371975" y="2362200"/>
            <a:ext cx="3657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a:t>Click to edit Master text styles</a:t>
            </a:r>
          </a:p>
        </p:txBody>
      </p:sp>
      <p:sp>
        <p:nvSpPr>
          <p:cNvPr id="7" name="Date Placeholder 13"/>
          <p:cNvSpPr>
            <a:spLocks noGrp="1"/>
          </p:cNvSpPr>
          <p:nvPr>
            <p:ph type="dt" sz="half" idx="10"/>
          </p:nvPr>
        </p:nvSpPr>
        <p:spPr/>
        <p:txBody>
          <a:bodyPr/>
          <a:lstStyle>
            <a:lvl1pPr>
              <a:defRPr/>
            </a:lvl1pPr>
          </a:lstStyle>
          <a:p>
            <a:pPr>
              <a:defRPr/>
            </a:pPr>
            <a:fld id="{8438AEC2-1D63-4C21-BAE2-76BF4B6C2062}" type="datetimeFigureOut">
              <a:rPr lang="en-US"/>
              <a:pPr>
                <a:defRPr/>
              </a:pPr>
              <a:t>9/29/2021</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72A385F7-9CFE-44BA-90ED-C7BF29B17C2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5"/>
          <p:cNvSpPr>
            <a:spLocks noGrp="1"/>
          </p:cNvSpPr>
          <p:nvPr>
            <p:ph type="dt" sz="half" idx="10"/>
          </p:nvPr>
        </p:nvSpPr>
        <p:spPr/>
        <p:txBody>
          <a:bodyPr rtlCol="0"/>
          <a:lstStyle>
            <a:lvl1pPr>
              <a:defRPr/>
            </a:lvl1pPr>
          </a:lstStyle>
          <a:p>
            <a:pPr>
              <a:defRPr/>
            </a:pPr>
            <a:fld id="{4ABFC4A3-66F7-45AD-B79C-F9D241661F8F}" type="datetimeFigureOut">
              <a:rPr lang="en-US"/>
              <a:pPr>
                <a:defRPr/>
              </a:pPr>
              <a:t>9/29/2021</a:t>
            </a:fld>
            <a:endParaRPr lang="en-US"/>
          </a:p>
        </p:txBody>
      </p:sp>
      <p:sp>
        <p:nvSpPr>
          <p:cNvPr id="4" name="Slide Number Placeholder 6"/>
          <p:cNvSpPr>
            <a:spLocks noGrp="1"/>
          </p:cNvSpPr>
          <p:nvPr>
            <p:ph type="sldNum" sz="quarter" idx="11"/>
          </p:nvPr>
        </p:nvSpPr>
        <p:spPr/>
        <p:txBody>
          <a:bodyPr rtlCol="0"/>
          <a:lstStyle>
            <a:lvl1pPr>
              <a:defRPr/>
            </a:lvl1pPr>
          </a:lstStyle>
          <a:p>
            <a:pPr>
              <a:defRPr/>
            </a:pPr>
            <a:fld id="{7D49CD44-64BA-4140-8D09-FA762800DE71}" type="slidenum">
              <a:rPr lang="en-US"/>
              <a:pPr>
                <a:defRPr/>
              </a:pPr>
              <a:t>‹#›</a:t>
            </a:fld>
            <a:endParaRPr lang="en-US"/>
          </a:p>
        </p:txBody>
      </p:sp>
      <p:sp>
        <p:nvSpPr>
          <p:cNvPr id="5" name="Footer Placeholder 7"/>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EEC43A09-1BBF-491D-8BCA-2FB26D0772A2}" type="datetimeFigureOut">
              <a:rPr lang="en-US"/>
              <a:pPr>
                <a:defRPr/>
              </a:pPr>
              <a:t>9/29/2021</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57FE2738-F991-4A7A-8083-262BFC508AB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p>
        </p:txBody>
      </p:sp>
      <p:sp>
        <p:nvSpPr>
          <p:cNvPr id="6" name="Straight Connector 5"/>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p>
        </p:txBody>
      </p:sp>
      <p:sp>
        <p:nvSpPr>
          <p:cNvPr id="7" name="Straight Connector 6"/>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a:defRPr/>
            </a:pPr>
            <a:endParaRPr lang="en-US" dirty="0"/>
          </a:p>
        </p:txBody>
      </p:sp>
      <p:sp>
        <p:nvSpPr>
          <p:cNvPr id="8" name="Straight Connector 7"/>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9" name="Rectangle 8"/>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Straight Connector 9"/>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11" name="Oval 10"/>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 name="Title 1"/>
          <p:cNvSpPr>
            <a:spLocks noGrp="1"/>
          </p:cNvSpPr>
          <p:nvPr>
            <p:ph type="title"/>
          </p:nvPr>
        </p:nvSpPr>
        <p:spPr>
          <a:xfrm rot="5400000">
            <a:off x="3371850" y="3200400"/>
            <a:ext cx="6309360" cy="457200"/>
          </a:xfrm>
        </p:spPr>
        <p:txBody>
          <a:bodyPr/>
          <a:lstStyle>
            <a:lvl1pPr algn="l">
              <a:buNone/>
              <a:defRPr sz="2000" b="1" cap="small" baseline="0"/>
            </a:lvl1pPr>
          </a:lstStyle>
          <a:p>
            <a:r>
              <a:rPr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8" name="Content Placeholder 17"/>
          <p:cNvSpPr>
            <a:spLocks noGrp="1"/>
          </p:cNvSpPr>
          <p:nvPr>
            <p:ph sz="quarter" idx="1"/>
          </p:nvPr>
        </p:nvSpPr>
        <p:spPr>
          <a:xfrm>
            <a:off x="304800" y="274320"/>
            <a:ext cx="5638800" cy="63276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Date Placeholder 20"/>
          <p:cNvSpPr>
            <a:spLocks noGrp="1"/>
          </p:cNvSpPr>
          <p:nvPr>
            <p:ph type="dt" sz="half" idx="10"/>
          </p:nvPr>
        </p:nvSpPr>
        <p:spPr/>
        <p:txBody>
          <a:bodyPr rtlCol="0"/>
          <a:lstStyle>
            <a:lvl1pPr>
              <a:defRPr/>
            </a:lvl1pPr>
          </a:lstStyle>
          <a:p>
            <a:pPr>
              <a:defRPr/>
            </a:pPr>
            <a:fld id="{8E7F10ED-BB60-438D-BE01-95AE1D488947}" type="datetimeFigureOut">
              <a:rPr lang="en-US"/>
              <a:pPr>
                <a:defRPr/>
              </a:pPr>
              <a:t>9/29/2021</a:t>
            </a:fld>
            <a:endParaRPr lang="en-US"/>
          </a:p>
        </p:txBody>
      </p:sp>
      <p:sp>
        <p:nvSpPr>
          <p:cNvPr id="13" name="Slide Number Placeholder 21"/>
          <p:cNvSpPr>
            <a:spLocks noGrp="1"/>
          </p:cNvSpPr>
          <p:nvPr>
            <p:ph type="sldNum" sz="quarter" idx="11"/>
          </p:nvPr>
        </p:nvSpPr>
        <p:spPr/>
        <p:txBody>
          <a:bodyPr rtlCol="0"/>
          <a:lstStyle>
            <a:lvl1pPr>
              <a:defRPr/>
            </a:lvl1pPr>
          </a:lstStyle>
          <a:p>
            <a:pPr>
              <a:defRPr/>
            </a:pPr>
            <a:fld id="{08EA4015-4890-4E92-A7C3-44C6E2817540}" type="slidenum">
              <a:rPr lang="en-US"/>
              <a:pPr>
                <a:defRPr/>
              </a:pPr>
              <a:t>‹#›</a:t>
            </a:fld>
            <a:endParaRPr lang="en-US"/>
          </a:p>
        </p:txBody>
      </p:sp>
      <p:sp>
        <p:nvSpPr>
          <p:cNvPr id="14" name="Footer Placeholder 22"/>
          <p:cNvSpPr>
            <a:spLocks noGrp="1"/>
          </p:cNvSpPr>
          <p:nvPr>
            <p:ph type="ftr" sz="quarter" idx="12"/>
          </p:nvPr>
        </p:nvSpPr>
        <p:spPr/>
        <p:txBody>
          <a:bodyPr rtlCol="0"/>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6" name="Oval 5"/>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7" name="Straight Connector 6"/>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8" name="Rectangle 7"/>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Straight Connector 8"/>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10" name="Straight Connector 9"/>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p>
        </p:txBody>
      </p:sp>
      <p:sp>
        <p:nvSpPr>
          <p:cNvPr id="11" name="Straight Connector 10"/>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a:defRPr/>
            </a:pPr>
            <a:endParaRPr lang="en-US" dirty="0"/>
          </a:p>
        </p:txBody>
      </p:sp>
      <p:sp>
        <p:nvSpPr>
          <p:cNvPr id="2" name="Title 1"/>
          <p:cNvSpPr>
            <a:spLocks noGrp="1"/>
          </p:cNvSpPr>
          <p:nvPr>
            <p:ph type="title"/>
          </p:nvPr>
        </p:nvSpPr>
        <p:spPr>
          <a:xfrm rot="5400000">
            <a:off x="3350133" y="3200400"/>
            <a:ext cx="6309360" cy="457200"/>
          </a:xfrm>
        </p:spPr>
        <p:txBody>
          <a:bodyPr/>
          <a:lstStyle>
            <a:lvl1pPr algn="l">
              <a:buNone/>
              <a:defRPr sz="2000" b="1"/>
            </a:lvl1pPr>
          </a:lstStyle>
          <a:p>
            <a:r>
              <a:rPr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n-US"/>
              <a:t>Click to edit Master text styles</a:t>
            </a:r>
          </a:p>
        </p:txBody>
      </p:sp>
      <p:sp>
        <p:nvSpPr>
          <p:cNvPr id="12" name="Date Placeholder 16"/>
          <p:cNvSpPr>
            <a:spLocks noGrp="1"/>
          </p:cNvSpPr>
          <p:nvPr>
            <p:ph type="dt" sz="half" idx="10"/>
          </p:nvPr>
        </p:nvSpPr>
        <p:spPr/>
        <p:txBody>
          <a:bodyPr rtlCol="0"/>
          <a:lstStyle>
            <a:lvl1pPr>
              <a:defRPr/>
            </a:lvl1pPr>
          </a:lstStyle>
          <a:p>
            <a:pPr>
              <a:defRPr/>
            </a:pPr>
            <a:fld id="{7C277DF4-85B9-49B9-A595-C08C22604AAB}" type="datetimeFigureOut">
              <a:rPr lang="en-US"/>
              <a:pPr>
                <a:defRPr/>
              </a:pPr>
              <a:t>9/29/2021</a:t>
            </a:fld>
            <a:endParaRPr lang="en-US"/>
          </a:p>
        </p:txBody>
      </p:sp>
      <p:sp>
        <p:nvSpPr>
          <p:cNvPr id="13" name="Slide Number Placeholder 17"/>
          <p:cNvSpPr>
            <a:spLocks noGrp="1"/>
          </p:cNvSpPr>
          <p:nvPr>
            <p:ph type="sldNum" sz="quarter" idx="11"/>
          </p:nvPr>
        </p:nvSpPr>
        <p:spPr/>
        <p:txBody>
          <a:bodyPr rtlCol="0"/>
          <a:lstStyle>
            <a:lvl1pPr>
              <a:defRPr/>
            </a:lvl1pPr>
          </a:lstStyle>
          <a:p>
            <a:pPr>
              <a:defRPr/>
            </a:pPr>
            <a:fld id="{D39AD236-4992-468D-8A4C-804CB29BD7D2}" type="slidenum">
              <a:rPr lang="en-US"/>
              <a:pPr>
                <a:defRPr/>
              </a:pPr>
              <a:t>‹#›</a:t>
            </a:fld>
            <a:endParaRPr lang="en-US"/>
          </a:p>
        </p:txBody>
      </p:sp>
      <p:sp>
        <p:nvSpPr>
          <p:cNvPr id="14" name="Footer Placeholder 20"/>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lang="en-US"/>
              <a:t>Click to edit Master title style</a:t>
            </a:r>
          </a:p>
        </p:txBody>
      </p:sp>
      <p:sp>
        <p:nvSpPr>
          <p:cNvPr id="1028" name="Text Placeholder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Date Placeholder 13"/>
          <p:cNvSpPr>
            <a:spLocks noGrp="1"/>
          </p:cNvSpPr>
          <p:nvPr>
            <p:ph type="dt" sz="half" idx="2"/>
          </p:nvPr>
        </p:nvSpPr>
        <p:spPr>
          <a:xfrm rot="5400000">
            <a:off x="7589045" y="1081881"/>
            <a:ext cx="2011362" cy="384175"/>
          </a:xfrm>
          <a:prstGeom prst="rect">
            <a:avLst/>
          </a:prstGeom>
        </p:spPr>
        <p:txBody>
          <a:bodyPr vert="horz" anchor="ctr" anchorCtr="0"/>
          <a:lstStyle>
            <a:lvl1pPr algn="r" eaLnBrk="1" latinLnBrk="0" hangingPunct="1">
              <a:defRPr kumimoji="0" sz="1200">
                <a:solidFill>
                  <a:schemeClr val="tx2"/>
                </a:solidFill>
              </a:defRPr>
            </a:lvl1pPr>
          </a:lstStyle>
          <a:p>
            <a:pPr>
              <a:defRPr/>
            </a:pPr>
            <a:fld id="{38FACA7A-DBCA-4FBE-927C-4AA8FACE06FD}" type="datetimeFigureOut">
              <a:rPr lang="en-US"/>
              <a:pPr>
                <a:defRPr/>
              </a:pPr>
              <a:t>9/29/2021</a:t>
            </a:fld>
            <a:endParaRPr lang="en-US"/>
          </a:p>
        </p:txBody>
      </p:sp>
      <p:sp>
        <p:nvSpPr>
          <p:cNvPr id="3" name="Footer Placeholder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latinLnBrk="0" hangingPunct="1">
              <a:defRPr kumimoji="0" sz="1200">
                <a:solidFill>
                  <a:schemeClr val="tx2"/>
                </a:solidFill>
              </a:defRPr>
            </a:lvl1pPr>
          </a:lstStyle>
          <a:p>
            <a:pPr>
              <a:defRPr/>
            </a:pP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12" name="Oval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3" name="Slide Number Placeholder 22"/>
          <p:cNvSpPr>
            <a:spLocks noGrp="1"/>
          </p:cNvSpPr>
          <p:nvPr>
            <p:ph type="sldNum" sz="quarter" idx="4"/>
          </p:nvPr>
        </p:nvSpPr>
        <p:spPr>
          <a:xfrm>
            <a:off x="8129588" y="5734050"/>
            <a:ext cx="609600" cy="520700"/>
          </a:xfrm>
          <a:prstGeom prst="rect">
            <a:avLst/>
          </a:prstGeom>
        </p:spPr>
        <p:txBody>
          <a:bodyPr vert="horz" anchor="ctr"/>
          <a:lstStyle>
            <a:lvl1pPr algn="ctr" eaLnBrk="1" latinLnBrk="0" hangingPunct="1">
              <a:defRPr kumimoji="0" sz="1400" b="1">
                <a:solidFill>
                  <a:srgbClr val="FFFFFF"/>
                </a:solidFill>
              </a:defRPr>
            </a:lvl1pPr>
          </a:lstStyle>
          <a:p>
            <a:pPr>
              <a:defRPr/>
            </a:pPr>
            <a:fld id="{5E045299-2F9C-43AA-8591-F89C521A5D6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50" r:id="rId1"/>
    <p:sldLayoutId id="2147484051" r:id="rId2"/>
    <p:sldLayoutId id="2147484052" r:id="rId3"/>
    <p:sldLayoutId id="2147484045" r:id="rId4"/>
    <p:sldLayoutId id="2147484046" r:id="rId5"/>
    <p:sldLayoutId id="2147484053" r:id="rId6"/>
    <p:sldLayoutId id="2147484047" r:id="rId7"/>
    <p:sldLayoutId id="2147484054" r:id="rId8"/>
    <p:sldLayoutId id="2147484055" r:id="rId9"/>
    <p:sldLayoutId id="2147484048" r:id="rId10"/>
    <p:sldLayoutId id="2147484049" r:id="rId11"/>
  </p:sldLayoutIdLst>
  <p:txStyles>
    <p:title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E0752F"/>
        </a:buClr>
        <a:buSzPct val="60000"/>
        <a:buFont typeface="Wingdings" pitchFamily="2" charset="2"/>
        <a:buChar char=""/>
        <a:defRPr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FEC3AE"/>
        </a:buClr>
        <a:buSzPct val="60000"/>
        <a:buFont typeface="Wingdings" pitchFamily="2" charset="2"/>
        <a:buChar char=""/>
        <a:defRPr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www.wikipedia.com/" TargetMode="External"/><Relationship Id="rId2" Type="http://schemas.openxmlformats.org/officeDocument/2006/relationships/hyperlink" Target="http://www.google.com/" TargetMode="External"/><Relationship Id="rId1" Type="http://schemas.openxmlformats.org/officeDocument/2006/relationships/slideLayout" Target="../slideLayouts/slideLayout2.xml"/><Relationship Id="rId5" Type="http://schemas.openxmlformats.org/officeDocument/2006/relationships/hyperlink" Target="http://www.projectsreports.org/" TargetMode="External"/><Relationship Id="rId4" Type="http://schemas.openxmlformats.org/officeDocument/2006/relationships/hyperlink" Target="http://www.studymafia.org/"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http://static.howstuffworks.com/gif/vpn-diagram2.gif" TargetMode="External"/><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logo1"/>
          <p:cNvPicPr>
            <a:picLocks noChangeAspect="1" noChangeArrowheads="1"/>
          </p:cNvPicPr>
          <p:nvPr/>
        </p:nvPicPr>
        <p:blipFill>
          <a:blip r:embed="rId3" cstate="print"/>
          <a:srcRect/>
          <a:stretch>
            <a:fillRect/>
          </a:stretch>
        </p:blipFill>
        <p:spPr bwMode="auto">
          <a:xfrm>
            <a:off x="304800" y="76200"/>
            <a:ext cx="1143000" cy="1143000"/>
          </a:xfrm>
          <a:prstGeom prst="rect">
            <a:avLst/>
          </a:prstGeom>
          <a:noFill/>
          <a:ln w="9525">
            <a:noFill/>
            <a:miter lim="800000"/>
            <a:headEnd/>
            <a:tailEnd/>
          </a:ln>
        </p:spPr>
      </p:pic>
      <p:pic>
        <p:nvPicPr>
          <p:cNvPr id="8195" name="Picture 3" descr="strip1"/>
          <p:cNvPicPr>
            <a:picLocks noChangeAspect="1" noChangeArrowheads="1"/>
          </p:cNvPicPr>
          <p:nvPr/>
        </p:nvPicPr>
        <p:blipFill>
          <a:blip r:embed="rId4" cstate="print"/>
          <a:srcRect/>
          <a:stretch>
            <a:fillRect/>
          </a:stretch>
        </p:blipFill>
        <p:spPr bwMode="auto">
          <a:xfrm>
            <a:off x="1447800" y="609600"/>
            <a:ext cx="7620000" cy="76200"/>
          </a:xfrm>
          <a:prstGeom prst="rect">
            <a:avLst/>
          </a:prstGeom>
          <a:noFill/>
          <a:ln w="9525">
            <a:noFill/>
            <a:miter lim="800000"/>
            <a:headEnd/>
            <a:tailEnd/>
          </a:ln>
        </p:spPr>
      </p:pic>
      <p:sp>
        <p:nvSpPr>
          <p:cNvPr id="8196" name="Rectangle 5"/>
          <p:cNvSpPr>
            <a:spLocks noChangeArrowheads="1"/>
          </p:cNvSpPr>
          <p:nvPr/>
        </p:nvSpPr>
        <p:spPr bwMode="auto">
          <a:xfrm>
            <a:off x="457200" y="914400"/>
            <a:ext cx="8686800" cy="1143000"/>
          </a:xfrm>
          <a:prstGeom prst="rect">
            <a:avLst/>
          </a:prstGeom>
          <a:noFill/>
          <a:ln w="9525">
            <a:noFill/>
            <a:miter lim="800000"/>
            <a:headEnd/>
            <a:tailEnd/>
          </a:ln>
        </p:spPr>
        <p:txBody>
          <a:bodyPr anchor="ctr"/>
          <a:lstStyle/>
          <a:p>
            <a:pPr algn="ctr" eaLnBrk="0" hangingPunct="0"/>
            <a:r>
              <a:rPr lang="en-US" sz="6000">
                <a:latin typeface="Verdana" pitchFamily="34" charset="0"/>
              </a:rPr>
              <a:t>www.studymafia.org</a:t>
            </a:r>
            <a:endParaRPr lang="en-US" sz="6000">
              <a:latin typeface="Tahoma" pitchFamily="34" charset="0"/>
            </a:endParaRPr>
          </a:p>
        </p:txBody>
      </p:sp>
      <p:sp>
        <p:nvSpPr>
          <p:cNvPr id="8197" name="Text Box 9"/>
          <p:cNvSpPr txBox="1">
            <a:spLocks noChangeArrowheads="1"/>
          </p:cNvSpPr>
          <p:nvPr/>
        </p:nvSpPr>
        <p:spPr bwMode="auto">
          <a:xfrm>
            <a:off x="533400" y="5410200"/>
            <a:ext cx="8610600" cy="584200"/>
          </a:xfrm>
          <a:prstGeom prst="rect">
            <a:avLst/>
          </a:prstGeom>
          <a:noFill/>
          <a:ln w="9525">
            <a:noFill/>
            <a:miter lim="800000"/>
            <a:headEnd/>
            <a:tailEnd/>
          </a:ln>
        </p:spPr>
        <p:txBody>
          <a:bodyPr>
            <a:spAutoFit/>
          </a:bodyPr>
          <a:lstStyle/>
          <a:p>
            <a:pPr eaLnBrk="0" hangingPunct="0">
              <a:spcBef>
                <a:spcPct val="50000"/>
              </a:spcBef>
            </a:pPr>
            <a:r>
              <a:rPr lang="en-US" sz="1600" b="1"/>
              <a:t>Submitted To:				              Submitted By:</a:t>
            </a:r>
          </a:p>
          <a:p>
            <a:pPr eaLnBrk="0" hangingPunct="0"/>
            <a:r>
              <a:rPr lang="en-US" sz="1600" b="1"/>
              <a:t>www.studymafia.org                                                            www.studymafia.org               </a:t>
            </a:r>
          </a:p>
        </p:txBody>
      </p:sp>
      <p:sp>
        <p:nvSpPr>
          <p:cNvPr id="8198" name="Rectangle 8"/>
          <p:cNvSpPr>
            <a:spLocks noChangeArrowheads="1"/>
          </p:cNvSpPr>
          <p:nvPr/>
        </p:nvSpPr>
        <p:spPr bwMode="auto">
          <a:xfrm>
            <a:off x="1295400" y="2316480"/>
            <a:ext cx="7467600" cy="2308225"/>
          </a:xfrm>
          <a:prstGeom prst="rect">
            <a:avLst/>
          </a:prstGeom>
          <a:noFill/>
          <a:ln w="9525">
            <a:noFill/>
            <a:miter lim="800000"/>
            <a:headEnd/>
            <a:tailEnd/>
          </a:ln>
        </p:spPr>
        <p:txBody>
          <a:bodyPr>
            <a:spAutoFit/>
          </a:bodyPr>
          <a:lstStyle/>
          <a:p>
            <a:pPr algn="ctr" eaLnBrk="0" hangingPunct="0"/>
            <a:r>
              <a:rPr lang="en-US" sz="3600" b="1" dirty="0">
                <a:solidFill>
                  <a:srgbClr val="0070C0"/>
                </a:solidFill>
              </a:rPr>
              <a:t>Seminar</a:t>
            </a:r>
          </a:p>
          <a:p>
            <a:pPr algn="ctr" eaLnBrk="0" hangingPunct="0"/>
            <a:r>
              <a:rPr lang="en-US" sz="3600" b="1" dirty="0">
                <a:solidFill>
                  <a:srgbClr val="0070C0"/>
                </a:solidFill>
              </a:rPr>
              <a:t> On</a:t>
            </a:r>
          </a:p>
          <a:p>
            <a:pPr algn="ctr" eaLnBrk="0" hangingPunct="0"/>
            <a:r>
              <a:rPr lang="en-US" sz="3600" b="1" dirty="0">
                <a:solidFill>
                  <a:srgbClr val="0070C0"/>
                </a:solidFill>
              </a:rPr>
              <a:t>Cryptography And Network Security</a:t>
            </a:r>
            <a:endParaRPr lang="en-US" sz="3600" dirty="0">
              <a:solidFill>
                <a:srgbClr val="0070C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E7B93-40B4-47F4-850E-070EC9F7F914}"/>
              </a:ext>
            </a:extLst>
          </p:cNvPr>
          <p:cNvSpPr>
            <a:spLocks noGrp="1"/>
          </p:cNvSpPr>
          <p:nvPr>
            <p:ph type="title"/>
          </p:nvPr>
        </p:nvSpPr>
        <p:spPr/>
        <p:txBody>
          <a:bodyPr/>
          <a:lstStyle/>
          <a:p>
            <a:r>
              <a:rPr lang="en-US" b="1" dirty="0"/>
              <a:t>Difference between Cybersecurity and Cryptography</a:t>
            </a:r>
            <a:endParaRPr lang="en-IN" dirty="0"/>
          </a:p>
        </p:txBody>
      </p:sp>
      <p:graphicFrame>
        <p:nvGraphicFramePr>
          <p:cNvPr id="4" name="Content Placeholder 3">
            <a:extLst>
              <a:ext uri="{FF2B5EF4-FFF2-40B4-BE49-F238E27FC236}">
                <a16:creationId xmlns:a16="http://schemas.microsoft.com/office/drawing/2014/main" id="{A30AEE01-F449-480A-90C9-3730D856B294}"/>
              </a:ext>
            </a:extLst>
          </p:cNvPr>
          <p:cNvGraphicFramePr>
            <a:graphicFrameLocks noGrp="1"/>
          </p:cNvGraphicFramePr>
          <p:nvPr>
            <p:ph sz="quarter" idx="1"/>
            <p:extLst>
              <p:ext uri="{D42A27DB-BD31-4B8C-83A1-F6EECF244321}">
                <p14:modId xmlns:p14="http://schemas.microsoft.com/office/powerpoint/2010/main" val="1972325"/>
              </p:ext>
            </p:extLst>
          </p:nvPr>
        </p:nvGraphicFramePr>
        <p:xfrm>
          <a:off x="228600" y="1752600"/>
          <a:ext cx="8458200" cy="5956769"/>
        </p:xfrm>
        <a:graphic>
          <a:graphicData uri="http://schemas.openxmlformats.org/drawingml/2006/table">
            <a:tbl>
              <a:tblPr/>
              <a:tblGrid>
                <a:gridCol w="4229100">
                  <a:extLst>
                    <a:ext uri="{9D8B030D-6E8A-4147-A177-3AD203B41FA5}">
                      <a16:colId xmlns:a16="http://schemas.microsoft.com/office/drawing/2014/main" val="1771052534"/>
                    </a:ext>
                  </a:extLst>
                </a:gridCol>
                <a:gridCol w="4229100">
                  <a:extLst>
                    <a:ext uri="{9D8B030D-6E8A-4147-A177-3AD203B41FA5}">
                      <a16:colId xmlns:a16="http://schemas.microsoft.com/office/drawing/2014/main" val="2214275076"/>
                    </a:ext>
                  </a:extLst>
                </a:gridCol>
              </a:tblGrid>
              <a:tr h="281941">
                <a:tc>
                  <a:txBody>
                    <a:bodyPr/>
                    <a:lstStyle/>
                    <a:p>
                      <a:pPr algn="ctr"/>
                      <a:r>
                        <a:rPr lang="en-IN" sz="1800" b="1">
                          <a:effectLst/>
                        </a:rPr>
                        <a:t>Cyber Security </a:t>
                      </a:r>
                      <a:endParaRPr lang="en-IN" sz="1800">
                        <a:effectLst/>
                      </a:endParaRPr>
                    </a:p>
                  </a:txBody>
                  <a:tcPr marL="54151" marR="54151" marT="27076" marB="27076" anchor="ctr">
                    <a:lnL>
                      <a:noFill/>
                    </a:lnL>
                    <a:lnR>
                      <a:noFill/>
                    </a:lnR>
                    <a:lnT>
                      <a:noFill/>
                    </a:lnT>
                    <a:lnB>
                      <a:noFill/>
                    </a:lnB>
                  </a:tcPr>
                </a:tc>
                <a:tc>
                  <a:txBody>
                    <a:bodyPr/>
                    <a:lstStyle/>
                    <a:p>
                      <a:pPr algn="ctr"/>
                      <a:r>
                        <a:rPr lang="en-IN" sz="1800" b="1">
                          <a:effectLst/>
                        </a:rPr>
                        <a:t>Cryptography  </a:t>
                      </a:r>
                      <a:endParaRPr lang="en-IN" sz="1800">
                        <a:effectLst/>
                      </a:endParaRPr>
                    </a:p>
                  </a:txBody>
                  <a:tcPr marL="54151" marR="54151" marT="27076" marB="27076" anchor="ctr">
                    <a:lnL>
                      <a:noFill/>
                    </a:lnL>
                    <a:lnR>
                      <a:noFill/>
                    </a:lnR>
                    <a:lnT>
                      <a:noFill/>
                    </a:lnT>
                    <a:lnB>
                      <a:noFill/>
                    </a:lnB>
                  </a:tcPr>
                </a:tc>
                <a:extLst>
                  <a:ext uri="{0D108BD9-81ED-4DB2-BD59-A6C34878D82A}">
                    <a16:rowId xmlns:a16="http://schemas.microsoft.com/office/drawing/2014/main" val="2921493958"/>
                  </a:ext>
                </a:extLst>
              </a:tr>
              <a:tr h="988322">
                <a:tc>
                  <a:txBody>
                    <a:bodyPr/>
                    <a:lstStyle/>
                    <a:p>
                      <a:r>
                        <a:rPr lang="en-US" sz="1800" dirty="0"/>
                        <a:t>It is a process of keeping networks, devices, programs, data secret and safe from damage or unauthorized access.  </a:t>
                      </a:r>
                    </a:p>
                  </a:txBody>
                  <a:tcPr marL="54151" marR="54151" marT="27076" marB="27076" anchor="ctr">
                    <a:lnL>
                      <a:noFill/>
                    </a:lnL>
                    <a:lnR>
                      <a:noFill/>
                    </a:lnR>
                    <a:lnT>
                      <a:noFill/>
                    </a:lnT>
                    <a:lnB>
                      <a:noFill/>
                    </a:lnB>
                  </a:tcPr>
                </a:tc>
                <a:tc>
                  <a:txBody>
                    <a:bodyPr/>
                    <a:lstStyle/>
                    <a:p>
                      <a:r>
                        <a:rPr lang="en-US" sz="1800"/>
                        <a:t>It is a process of keeping information secret and safe simply by converting it into unintelligible information and vice-versa.  </a:t>
                      </a:r>
                    </a:p>
                  </a:txBody>
                  <a:tcPr marL="54151" marR="54151" marT="27076" marB="27076" anchor="ctr">
                    <a:lnL>
                      <a:noFill/>
                    </a:lnL>
                    <a:lnR>
                      <a:noFill/>
                    </a:lnR>
                    <a:lnT>
                      <a:noFill/>
                    </a:lnT>
                    <a:lnB>
                      <a:noFill/>
                    </a:lnB>
                  </a:tcPr>
                </a:tc>
                <a:extLst>
                  <a:ext uri="{0D108BD9-81ED-4DB2-BD59-A6C34878D82A}">
                    <a16:rowId xmlns:a16="http://schemas.microsoft.com/office/drawing/2014/main" val="3898787987"/>
                  </a:ext>
                </a:extLst>
              </a:tr>
              <a:tr h="752862">
                <a:tc>
                  <a:txBody>
                    <a:bodyPr/>
                    <a:lstStyle/>
                    <a:p>
                      <a:r>
                        <a:rPr lang="en-US" sz="1800"/>
                        <a:t>It is all about managing cyber risks in all aspects such as people, process, technology, etc.</a:t>
                      </a:r>
                    </a:p>
                  </a:txBody>
                  <a:tcPr marL="54151" marR="54151" marT="27076" marB="27076" anchor="ctr">
                    <a:lnL>
                      <a:noFill/>
                    </a:lnL>
                    <a:lnR>
                      <a:noFill/>
                    </a:lnR>
                    <a:lnT>
                      <a:noFill/>
                    </a:lnT>
                    <a:lnB>
                      <a:noFill/>
                    </a:lnB>
                  </a:tcPr>
                </a:tc>
                <a:tc>
                  <a:txBody>
                    <a:bodyPr/>
                    <a:lstStyle/>
                    <a:p>
                      <a:r>
                        <a:rPr lang="en-US" sz="1800"/>
                        <a:t>It is all about math functions and can be applied in technical solutions for increasing cybersecurity.  </a:t>
                      </a:r>
                    </a:p>
                  </a:txBody>
                  <a:tcPr marL="54151" marR="54151" marT="27076" marB="27076" anchor="ctr">
                    <a:lnL>
                      <a:noFill/>
                    </a:lnL>
                    <a:lnR>
                      <a:noFill/>
                    </a:lnR>
                    <a:lnT>
                      <a:noFill/>
                    </a:lnT>
                    <a:lnB>
                      <a:noFill/>
                    </a:lnB>
                  </a:tcPr>
                </a:tc>
                <a:extLst>
                  <a:ext uri="{0D108BD9-81ED-4DB2-BD59-A6C34878D82A}">
                    <a16:rowId xmlns:a16="http://schemas.microsoft.com/office/drawing/2014/main" val="2689502302"/>
                  </a:ext>
                </a:extLst>
              </a:tr>
              <a:tr h="988322">
                <a:tc>
                  <a:txBody>
                    <a:bodyPr/>
                    <a:lstStyle/>
                    <a:p>
                      <a:r>
                        <a:rPr lang="en-US" sz="1800" dirty="0"/>
                        <a:t>Its main objective is to prevent or mitigate harm or destruction of computer networks, applications, devices, and data.</a:t>
                      </a:r>
                    </a:p>
                  </a:txBody>
                  <a:tcPr marL="54151" marR="54151" marT="27076" marB="27076" anchor="ctr">
                    <a:lnL>
                      <a:noFill/>
                    </a:lnL>
                    <a:lnR>
                      <a:noFill/>
                    </a:lnR>
                    <a:lnT>
                      <a:noFill/>
                    </a:lnT>
                    <a:lnB>
                      <a:noFill/>
                    </a:lnB>
                  </a:tcPr>
                </a:tc>
                <a:tc>
                  <a:txBody>
                    <a:bodyPr/>
                    <a:lstStyle/>
                    <a:p>
                      <a:r>
                        <a:rPr lang="en-US" sz="1800"/>
                        <a:t>Its main objective is to keep plain text secret from eaves or droppers who are trying to have access to some information about the plain text. </a:t>
                      </a:r>
                    </a:p>
                  </a:txBody>
                  <a:tcPr marL="54151" marR="54151" marT="27076" marB="27076" anchor="ctr">
                    <a:lnL>
                      <a:noFill/>
                    </a:lnL>
                    <a:lnR>
                      <a:noFill/>
                    </a:lnR>
                    <a:lnT>
                      <a:noFill/>
                    </a:lnT>
                    <a:lnB>
                      <a:noFill/>
                    </a:lnB>
                  </a:tcPr>
                </a:tc>
                <a:extLst>
                  <a:ext uri="{0D108BD9-81ED-4DB2-BD59-A6C34878D82A}">
                    <a16:rowId xmlns:a16="http://schemas.microsoft.com/office/drawing/2014/main" val="4219489353"/>
                  </a:ext>
                </a:extLst>
              </a:tr>
              <a:tr h="1223783">
                <a:tc>
                  <a:txBody>
                    <a:bodyPr/>
                    <a:lstStyle/>
                    <a:p>
                      <a:r>
                        <a:rPr lang="en-US" sz="1800"/>
                        <a:t>It is generally used for the protection of internet-connected systems like software, hardware, and data, risk management, disaster planning, access control, policies.  </a:t>
                      </a:r>
                    </a:p>
                  </a:txBody>
                  <a:tcPr marL="54151" marR="54151" marT="27076" marB="27076" anchor="ctr">
                    <a:lnL>
                      <a:noFill/>
                    </a:lnL>
                    <a:lnR>
                      <a:noFill/>
                    </a:lnR>
                    <a:lnT>
                      <a:noFill/>
                    </a:lnT>
                    <a:lnB>
                      <a:noFill/>
                    </a:lnB>
                  </a:tcPr>
                </a:tc>
                <a:tc>
                  <a:txBody>
                    <a:bodyPr/>
                    <a:lstStyle/>
                    <a:p>
                      <a:r>
                        <a:rPr lang="en-US" sz="1800"/>
                        <a:t> It is generally used for integrity, entity authentication, data origin authentication, non-repudiation, etc.  </a:t>
                      </a:r>
                    </a:p>
                  </a:txBody>
                  <a:tcPr marL="54151" marR="54151" marT="27076" marB="27076" anchor="ctr">
                    <a:lnL>
                      <a:noFill/>
                    </a:lnL>
                    <a:lnR>
                      <a:noFill/>
                    </a:lnR>
                    <a:lnT>
                      <a:noFill/>
                    </a:lnT>
                    <a:lnB>
                      <a:noFill/>
                    </a:lnB>
                  </a:tcPr>
                </a:tc>
                <a:extLst>
                  <a:ext uri="{0D108BD9-81ED-4DB2-BD59-A6C34878D82A}">
                    <a16:rowId xmlns:a16="http://schemas.microsoft.com/office/drawing/2014/main" val="1517162700"/>
                  </a:ext>
                </a:extLst>
              </a:tr>
              <a:tr h="1022569">
                <a:tc>
                  <a:txBody>
                    <a:bodyPr/>
                    <a:lstStyle/>
                    <a:p>
                      <a:endParaRPr lang="en-US" sz="1800" dirty="0"/>
                    </a:p>
                  </a:txBody>
                  <a:tcPr marL="54151" marR="54151" marT="27076" marB="27076" anchor="ctr">
                    <a:lnL>
                      <a:noFill/>
                    </a:lnL>
                    <a:lnR>
                      <a:noFill/>
                    </a:lnR>
                    <a:lnT>
                      <a:noFill/>
                    </a:lnT>
                    <a:lnB>
                      <a:noFill/>
                    </a:lnB>
                  </a:tcPr>
                </a:tc>
                <a:tc>
                  <a:txBody>
                    <a:bodyPr/>
                    <a:lstStyle/>
                    <a:p>
                      <a:endParaRPr lang="en-US" sz="1800" dirty="0"/>
                    </a:p>
                  </a:txBody>
                  <a:tcPr marL="54151" marR="54151" marT="27076" marB="27076" anchor="ctr">
                    <a:lnL>
                      <a:noFill/>
                    </a:lnL>
                    <a:lnR>
                      <a:noFill/>
                    </a:lnR>
                    <a:lnT>
                      <a:noFill/>
                    </a:lnT>
                    <a:lnB>
                      <a:noFill/>
                    </a:lnB>
                  </a:tcPr>
                </a:tc>
                <a:extLst>
                  <a:ext uri="{0D108BD9-81ED-4DB2-BD59-A6C34878D82A}">
                    <a16:rowId xmlns:a16="http://schemas.microsoft.com/office/drawing/2014/main" val="135740059"/>
                  </a:ext>
                </a:extLst>
              </a:tr>
            </a:tbl>
          </a:graphicData>
        </a:graphic>
      </p:graphicFrame>
    </p:spTree>
    <p:extLst>
      <p:ext uri="{BB962C8B-B14F-4D97-AF65-F5344CB8AC3E}">
        <p14:creationId xmlns:p14="http://schemas.microsoft.com/office/powerpoint/2010/main" val="21168165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FC033-58B9-4AB5-8C52-B3FE501A473B}"/>
              </a:ext>
            </a:extLst>
          </p:cNvPr>
          <p:cNvSpPr>
            <a:spLocks noGrp="1"/>
          </p:cNvSpPr>
          <p:nvPr>
            <p:ph type="title"/>
          </p:nvPr>
        </p:nvSpPr>
        <p:spPr/>
        <p:txBody>
          <a:bodyPr>
            <a:normAutofit/>
          </a:bodyPr>
          <a:lstStyle/>
          <a:p>
            <a:r>
              <a:rPr lang="en-US" b="1" dirty="0"/>
              <a:t>Difference between Steganography and Cryptography</a:t>
            </a:r>
            <a:endParaRPr lang="en-IN" dirty="0"/>
          </a:p>
        </p:txBody>
      </p:sp>
      <p:graphicFrame>
        <p:nvGraphicFramePr>
          <p:cNvPr id="7" name="Content Placeholder 6">
            <a:extLst>
              <a:ext uri="{FF2B5EF4-FFF2-40B4-BE49-F238E27FC236}">
                <a16:creationId xmlns:a16="http://schemas.microsoft.com/office/drawing/2014/main" id="{8C530DBB-A9C2-4C46-9281-6669C585C5B1}"/>
              </a:ext>
            </a:extLst>
          </p:cNvPr>
          <p:cNvGraphicFramePr>
            <a:graphicFrameLocks noGrp="1"/>
          </p:cNvGraphicFramePr>
          <p:nvPr>
            <p:ph sz="quarter" idx="1"/>
            <p:extLst>
              <p:ext uri="{D42A27DB-BD31-4B8C-83A1-F6EECF244321}">
                <p14:modId xmlns:p14="http://schemas.microsoft.com/office/powerpoint/2010/main" val="4277228713"/>
              </p:ext>
            </p:extLst>
          </p:nvPr>
        </p:nvGraphicFramePr>
        <p:xfrm>
          <a:off x="685800" y="1600200"/>
          <a:ext cx="8001000" cy="5117030"/>
        </p:xfrm>
        <a:graphic>
          <a:graphicData uri="http://schemas.openxmlformats.org/drawingml/2006/table">
            <a:tbl>
              <a:tblPr firstRow="1" firstCol="1" bandRow="1">
                <a:tableStyleId>{5C22544A-7EE6-4342-B048-85BDC9FD1C3A}</a:tableStyleId>
              </a:tblPr>
              <a:tblGrid>
                <a:gridCol w="3246806">
                  <a:extLst>
                    <a:ext uri="{9D8B030D-6E8A-4147-A177-3AD203B41FA5}">
                      <a16:colId xmlns:a16="http://schemas.microsoft.com/office/drawing/2014/main" val="1061294453"/>
                    </a:ext>
                  </a:extLst>
                </a:gridCol>
                <a:gridCol w="4754194">
                  <a:extLst>
                    <a:ext uri="{9D8B030D-6E8A-4147-A177-3AD203B41FA5}">
                      <a16:colId xmlns:a16="http://schemas.microsoft.com/office/drawing/2014/main" val="2708960554"/>
                    </a:ext>
                  </a:extLst>
                </a:gridCol>
              </a:tblGrid>
              <a:tr h="256451">
                <a:tc>
                  <a:txBody>
                    <a:bodyPr/>
                    <a:lstStyle/>
                    <a:p>
                      <a:pPr>
                        <a:lnSpc>
                          <a:spcPct val="107000"/>
                        </a:lnSpc>
                        <a:spcAft>
                          <a:spcPts val="0"/>
                        </a:spcAft>
                      </a:pPr>
                      <a:r>
                        <a:rPr lang="en-IN" sz="1600" dirty="0">
                          <a:effectLst/>
                        </a:rPr>
                        <a:t>Steganography</a:t>
                      </a:r>
                      <a:endParaRPr lang="en-IN" sz="1600" dirty="0">
                        <a:effectLst/>
                        <a:latin typeface="Calibri" panose="020F0502020204030204" pitchFamily="34" charset="0"/>
                        <a:ea typeface="Calibri" panose="020F0502020204030204" pitchFamily="34" charset="0"/>
                        <a:cs typeface="Mangal" panose="02040503050203030202" pitchFamily="18" charset="0"/>
                      </a:endParaRPr>
                    </a:p>
                  </a:txBody>
                  <a:tcPr marL="9525" marR="9525" marT="9525" marB="9525" anchor="ctr"/>
                </a:tc>
                <a:tc>
                  <a:txBody>
                    <a:bodyPr/>
                    <a:lstStyle/>
                    <a:p>
                      <a:pPr>
                        <a:lnSpc>
                          <a:spcPct val="107000"/>
                        </a:lnSpc>
                        <a:spcAft>
                          <a:spcPts val="0"/>
                        </a:spcAft>
                      </a:pPr>
                      <a:r>
                        <a:rPr lang="en-IN" sz="1600">
                          <a:effectLst/>
                        </a:rPr>
                        <a:t>Cryptography</a:t>
                      </a:r>
                      <a:endParaRPr lang="en-IN" sz="1600">
                        <a:effectLst/>
                        <a:latin typeface="Calibri" panose="020F0502020204030204" pitchFamily="34" charset="0"/>
                        <a:ea typeface="Calibri" panose="020F0502020204030204" pitchFamily="34" charset="0"/>
                        <a:cs typeface="Mangal" panose="02040503050203030202" pitchFamily="18" charset="0"/>
                      </a:endParaRPr>
                    </a:p>
                  </a:txBody>
                  <a:tcPr marL="9525" marR="9525" marT="9525" marB="9525" anchor="ctr"/>
                </a:tc>
                <a:extLst>
                  <a:ext uri="{0D108BD9-81ED-4DB2-BD59-A6C34878D82A}">
                    <a16:rowId xmlns:a16="http://schemas.microsoft.com/office/drawing/2014/main" val="3571311643"/>
                  </a:ext>
                </a:extLst>
              </a:tr>
              <a:tr h="501682">
                <a:tc>
                  <a:txBody>
                    <a:bodyPr/>
                    <a:lstStyle/>
                    <a:p>
                      <a:pPr>
                        <a:lnSpc>
                          <a:spcPct val="107000"/>
                        </a:lnSpc>
                        <a:spcAft>
                          <a:spcPts val="0"/>
                        </a:spcAft>
                      </a:pPr>
                      <a:r>
                        <a:rPr lang="en-IN" sz="1600" dirty="0">
                          <a:effectLst/>
                        </a:rPr>
                        <a:t>Steganography means covered writing.</a:t>
                      </a:r>
                      <a:endParaRPr lang="en-IN" sz="1600" dirty="0">
                        <a:effectLst/>
                        <a:latin typeface="Calibri" panose="020F0502020204030204" pitchFamily="34" charset="0"/>
                        <a:ea typeface="Calibri" panose="020F0502020204030204" pitchFamily="34" charset="0"/>
                        <a:cs typeface="Mangal" panose="02040503050203030202" pitchFamily="18" charset="0"/>
                      </a:endParaRPr>
                    </a:p>
                  </a:txBody>
                  <a:tcPr marL="9525" marR="9525" marT="9525" marB="9525" anchor="ctr"/>
                </a:tc>
                <a:tc>
                  <a:txBody>
                    <a:bodyPr/>
                    <a:lstStyle/>
                    <a:p>
                      <a:pPr>
                        <a:lnSpc>
                          <a:spcPct val="107000"/>
                        </a:lnSpc>
                        <a:spcAft>
                          <a:spcPts val="0"/>
                        </a:spcAft>
                      </a:pPr>
                      <a:r>
                        <a:rPr lang="en-IN" sz="1600">
                          <a:effectLst/>
                        </a:rPr>
                        <a:t>Cryptography means secret writing.</a:t>
                      </a:r>
                      <a:endParaRPr lang="en-IN" sz="1600">
                        <a:effectLst/>
                        <a:latin typeface="Calibri" panose="020F0502020204030204" pitchFamily="34" charset="0"/>
                        <a:ea typeface="Calibri" panose="020F0502020204030204" pitchFamily="34" charset="0"/>
                        <a:cs typeface="Mangal" panose="02040503050203030202" pitchFamily="18" charset="0"/>
                      </a:endParaRPr>
                    </a:p>
                  </a:txBody>
                  <a:tcPr marL="9525" marR="9525" marT="9525" marB="9525" anchor="ctr"/>
                </a:tc>
                <a:extLst>
                  <a:ext uri="{0D108BD9-81ED-4DB2-BD59-A6C34878D82A}">
                    <a16:rowId xmlns:a16="http://schemas.microsoft.com/office/drawing/2014/main" val="2463370975"/>
                  </a:ext>
                </a:extLst>
              </a:tr>
              <a:tr h="746913">
                <a:tc>
                  <a:txBody>
                    <a:bodyPr/>
                    <a:lstStyle/>
                    <a:p>
                      <a:pPr>
                        <a:lnSpc>
                          <a:spcPct val="107000"/>
                        </a:lnSpc>
                        <a:spcAft>
                          <a:spcPts val="0"/>
                        </a:spcAft>
                      </a:pPr>
                      <a:r>
                        <a:rPr lang="en-IN" sz="1600" dirty="0">
                          <a:effectLst/>
                        </a:rPr>
                        <a:t>Steganography is less popular than Cryptography.</a:t>
                      </a:r>
                      <a:endParaRPr lang="en-IN" sz="1600" dirty="0">
                        <a:effectLst/>
                        <a:latin typeface="Calibri" panose="020F0502020204030204" pitchFamily="34" charset="0"/>
                        <a:ea typeface="Calibri" panose="020F0502020204030204" pitchFamily="34" charset="0"/>
                        <a:cs typeface="Mangal" panose="02040503050203030202" pitchFamily="18" charset="0"/>
                      </a:endParaRPr>
                    </a:p>
                  </a:txBody>
                  <a:tcPr marL="9525" marR="9525" marT="9525" marB="9525" anchor="ctr"/>
                </a:tc>
                <a:tc>
                  <a:txBody>
                    <a:bodyPr/>
                    <a:lstStyle/>
                    <a:p>
                      <a:pPr>
                        <a:lnSpc>
                          <a:spcPct val="107000"/>
                        </a:lnSpc>
                        <a:spcAft>
                          <a:spcPts val="0"/>
                        </a:spcAft>
                      </a:pPr>
                      <a:r>
                        <a:rPr lang="en-IN" sz="1600">
                          <a:effectLst/>
                        </a:rPr>
                        <a:t>While cryptography is more popular than Steganography.</a:t>
                      </a:r>
                      <a:endParaRPr lang="en-IN" sz="1600">
                        <a:effectLst/>
                        <a:latin typeface="Calibri" panose="020F0502020204030204" pitchFamily="34" charset="0"/>
                        <a:ea typeface="Calibri" panose="020F0502020204030204" pitchFamily="34" charset="0"/>
                        <a:cs typeface="Mangal" panose="02040503050203030202" pitchFamily="18" charset="0"/>
                      </a:endParaRPr>
                    </a:p>
                  </a:txBody>
                  <a:tcPr marL="9525" marR="9525" marT="9525" marB="9525" anchor="ctr"/>
                </a:tc>
                <a:extLst>
                  <a:ext uri="{0D108BD9-81ED-4DB2-BD59-A6C34878D82A}">
                    <a16:rowId xmlns:a16="http://schemas.microsoft.com/office/drawing/2014/main" val="365638120"/>
                  </a:ext>
                </a:extLst>
              </a:tr>
              <a:tr h="746913">
                <a:tc>
                  <a:txBody>
                    <a:bodyPr/>
                    <a:lstStyle/>
                    <a:p>
                      <a:pPr>
                        <a:lnSpc>
                          <a:spcPct val="107000"/>
                        </a:lnSpc>
                        <a:spcAft>
                          <a:spcPts val="0"/>
                        </a:spcAft>
                      </a:pPr>
                      <a:r>
                        <a:rPr lang="en-IN" sz="1600" dirty="0">
                          <a:effectLst/>
                        </a:rPr>
                        <a:t>Attack’s name in Steganography is </a:t>
                      </a:r>
                      <a:r>
                        <a:rPr lang="en-IN" sz="1600" dirty="0" err="1">
                          <a:effectLst/>
                        </a:rPr>
                        <a:t>Steganalysis</a:t>
                      </a:r>
                      <a:r>
                        <a:rPr lang="en-IN" sz="1600" dirty="0">
                          <a:effectLst/>
                        </a:rPr>
                        <a:t>.</a:t>
                      </a:r>
                      <a:endParaRPr lang="en-IN" sz="1600" dirty="0">
                        <a:effectLst/>
                        <a:latin typeface="Calibri" panose="020F0502020204030204" pitchFamily="34" charset="0"/>
                        <a:ea typeface="Calibri" panose="020F0502020204030204" pitchFamily="34" charset="0"/>
                        <a:cs typeface="Mangal" panose="02040503050203030202" pitchFamily="18" charset="0"/>
                      </a:endParaRPr>
                    </a:p>
                  </a:txBody>
                  <a:tcPr marL="9525" marR="9525" marT="9525" marB="9525" anchor="ctr"/>
                </a:tc>
                <a:tc>
                  <a:txBody>
                    <a:bodyPr/>
                    <a:lstStyle/>
                    <a:p>
                      <a:pPr>
                        <a:lnSpc>
                          <a:spcPct val="107000"/>
                        </a:lnSpc>
                        <a:spcAft>
                          <a:spcPts val="0"/>
                        </a:spcAft>
                      </a:pPr>
                      <a:r>
                        <a:rPr lang="en-IN" sz="1600">
                          <a:effectLst/>
                        </a:rPr>
                        <a:t>While in cryptography, Attack’s name is Cryptanalysis.</a:t>
                      </a:r>
                      <a:endParaRPr lang="en-IN" sz="1600">
                        <a:effectLst/>
                        <a:latin typeface="Calibri" panose="020F0502020204030204" pitchFamily="34" charset="0"/>
                        <a:ea typeface="Calibri" panose="020F0502020204030204" pitchFamily="34" charset="0"/>
                        <a:cs typeface="Mangal" panose="02040503050203030202" pitchFamily="18" charset="0"/>
                      </a:endParaRPr>
                    </a:p>
                  </a:txBody>
                  <a:tcPr marL="9525" marR="9525" marT="9525" marB="9525" anchor="ctr"/>
                </a:tc>
                <a:extLst>
                  <a:ext uri="{0D108BD9-81ED-4DB2-BD59-A6C34878D82A}">
                    <a16:rowId xmlns:a16="http://schemas.microsoft.com/office/drawing/2014/main" val="3489204195"/>
                  </a:ext>
                </a:extLst>
              </a:tr>
              <a:tr h="746913">
                <a:tc>
                  <a:txBody>
                    <a:bodyPr/>
                    <a:lstStyle/>
                    <a:p>
                      <a:pPr>
                        <a:lnSpc>
                          <a:spcPct val="107000"/>
                        </a:lnSpc>
                        <a:spcAft>
                          <a:spcPts val="0"/>
                        </a:spcAft>
                      </a:pPr>
                      <a:r>
                        <a:rPr lang="en-IN" sz="1600">
                          <a:effectLst/>
                        </a:rPr>
                        <a:t>In steganography, structure of data is not usually altered.</a:t>
                      </a:r>
                      <a:endParaRPr lang="en-IN" sz="1600">
                        <a:effectLst/>
                        <a:latin typeface="Calibri" panose="020F0502020204030204" pitchFamily="34" charset="0"/>
                        <a:ea typeface="Calibri" panose="020F0502020204030204" pitchFamily="34" charset="0"/>
                        <a:cs typeface="Mangal" panose="02040503050203030202" pitchFamily="18" charset="0"/>
                      </a:endParaRPr>
                    </a:p>
                  </a:txBody>
                  <a:tcPr marL="9525" marR="9525" marT="9525" marB="9525" anchor="ctr"/>
                </a:tc>
                <a:tc>
                  <a:txBody>
                    <a:bodyPr/>
                    <a:lstStyle/>
                    <a:p>
                      <a:pPr>
                        <a:lnSpc>
                          <a:spcPct val="107000"/>
                        </a:lnSpc>
                        <a:spcAft>
                          <a:spcPts val="0"/>
                        </a:spcAft>
                      </a:pPr>
                      <a:r>
                        <a:rPr lang="en-IN" sz="1600" dirty="0">
                          <a:effectLst/>
                        </a:rPr>
                        <a:t>While in cryptography, structure of data is altered.</a:t>
                      </a:r>
                      <a:endParaRPr lang="en-IN" sz="1600" dirty="0">
                        <a:effectLst/>
                        <a:latin typeface="Calibri" panose="020F0502020204030204" pitchFamily="34" charset="0"/>
                        <a:ea typeface="Calibri" panose="020F0502020204030204" pitchFamily="34" charset="0"/>
                        <a:cs typeface="Mangal" panose="02040503050203030202" pitchFamily="18" charset="0"/>
                      </a:endParaRPr>
                    </a:p>
                  </a:txBody>
                  <a:tcPr marL="9525" marR="9525" marT="9525" marB="9525" anchor="ctr"/>
                </a:tc>
                <a:extLst>
                  <a:ext uri="{0D108BD9-81ED-4DB2-BD59-A6C34878D82A}">
                    <a16:rowId xmlns:a16="http://schemas.microsoft.com/office/drawing/2014/main" val="3231185095"/>
                  </a:ext>
                </a:extLst>
              </a:tr>
              <a:tr h="992144">
                <a:tc>
                  <a:txBody>
                    <a:bodyPr/>
                    <a:lstStyle/>
                    <a:p>
                      <a:pPr>
                        <a:lnSpc>
                          <a:spcPct val="107000"/>
                        </a:lnSpc>
                        <a:spcAft>
                          <a:spcPts val="0"/>
                        </a:spcAft>
                      </a:pPr>
                      <a:r>
                        <a:rPr lang="en-IN" sz="1600">
                          <a:effectLst/>
                        </a:rPr>
                        <a:t>Steganography supports Confidentiality and Authentication security principles.</a:t>
                      </a:r>
                      <a:endParaRPr lang="en-IN" sz="1600">
                        <a:effectLst/>
                        <a:latin typeface="Calibri" panose="020F0502020204030204" pitchFamily="34" charset="0"/>
                        <a:ea typeface="Calibri" panose="020F0502020204030204" pitchFamily="34" charset="0"/>
                        <a:cs typeface="Mangal" panose="02040503050203030202" pitchFamily="18" charset="0"/>
                      </a:endParaRPr>
                    </a:p>
                  </a:txBody>
                  <a:tcPr marL="9525" marR="9525" marT="9525" marB="9525" anchor="ctr"/>
                </a:tc>
                <a:tc>
                  <a:txBody>
                    <a:bodyPr/>
                    <a:lstStyle/>
                    <a:p>
                      <a:pPr>
                        <a:lnSpc>
                          <a:spcPct val="107000"/>
                        </a:lnSpc>
                        <a:spcAft>
                          <a:spcPts val="0"/>
                        </a:spcAft>
                      </a:pPr>
                      <a:r>
                        <a:rPr lang="en-IN" sz="1600">
                          <a:effectLst/>
                        </a:rPr>
                        <a:t>While cryptography supports Confidentiality and Authentication security principles as well as Data integrity and Non-repudiation.</a:t>
                      </a:r>
                      <a:endParaRPr lang="en-IN" sz="1600">
                        <a:effectLst/>
                        <a:latin typeface="Calibri" panose="020F0502020204030204" pitchFamily="34" charset="0"/>
                        <a:ea typeface="Calibri" panose="020F0502020204030204" pitchFamily="34" charset="0"/>
                        <a:cs typeface="Mangal" panose="02040503050203030202" pitchFamily="18" charset="0"/>
                      </a:endParaRPr>
                    </a:p>
                  </a:txBody>
                  <a:tcPr marL="9525" marR="9525" marT="9525" marB="9525" anchor="ctr"/>
                </a:tc>
                <a:extLst>
                  <a:ext uri="{0D108BD9-81ED-4DB2-BD59-A6C34878D82A}">
                    <a16:rowId xmlns:a16="http://schemas.microsoft.com/office/drawing/2014/main" val="3091312785"/>
                  </a:ext>
                </a:extLst>
              </a:tr>
              <a:tr h="992144">
                <a:tc>
                  <a:txBody>
                    <a:bodyPr/>
                    <a:lstStyle/>
                    <a:p>
                      <a:pPr>
                        <a:lnSpc>
                          <a:spcPct val="107000"/>
                        </a:lnSpc>
                        <a:spcAft>
                          <a:spcPts val="0"/>
                        </a:spcAft>
                      </a:pPr>
                      <a:r>
                        <a:rPr lang="en-IN" sz="1600">
                          <a:effectLst/>
                        </a:rPr>
                        <a:t>In steganography, the fact that a secret communication is taking place is hidden.</a:t>
                      </a:r>
                      <a:endParaRPr lang="en-IN" sz="1600">
                        <a:effectLst/>
                        <a:latin typeface="Calibri" panose="020F0502020204030204" pitchFamily="34" charset="0"/>
                        <a:ea typeface="Calibri" panose="020F0502020204030204" pitchFamily="34" charset="0"/>
                        <a:cs typeface="Mangal" panose="02040503050203030202" pitchFamily="18" charset="0"/>
                      </a:endParaRPr>
                    </a:p>
                  </a:txBody>
                  <a:tcPr marL="9525" marR="9525" marT="9525" marB="9525" anchor="ctr"/>
                </a:tc>
                <a:tc>
                  <a:txBody>
                    <a:bodyPr/>
                    <a:lstStyle/>
                    <a:p>
                      <a:pPr>
                        <a:lnSpc>
                          <a:spcPct val="107000"/>
                        </a:lnSpc>
                        <a:spcAft>
                          <a:spcPts val="0"/>
                        </a:spcAft>
                      </a:pPr>
                      <a:r>
                        <a:rPr lang="en-IN" sz="1600" dirty="0">
                          <a:effectLst/>
                        </a:rPr>
                        <a:t>While in cryptography only secret message is hidden.</a:t>
                      </a:r>
                      <a:endParaRPr lang="en-IN" sz="1600" dirty="0">
                        <a:effectLst/>
                        <a:latin typeface="Calibri" panose="020F0502020204030204" pitchFamily="34" charset="0"/>
                        <a:ea typeface="Calibri" panose="020F0502020204030204" pitchFamily="34" charset="0"/>
                        <a:cs typeface="Mangal" panose="02040503050203030202" pitchFamily="18" charset="0"/>
                      </a:endParaRPr>
                    </a:p>
                  </a:txBody>
                  <a:tcPr marL="9525" marR="9525" marT="9525" marB="9525" anchor="ctr"/>
                </a:tc>
                <a:extLst>
                  <a:ext uri="{0D108BD9-81ED-4DB2-BD59-A6C34878D82A}">
                    <a16:rowId xmlns:a16="http://schemas.microsoft.com/office/drawing/2014/main" val="3524005760"/>
                  </a:ext>
                </a:extLst>
              </a:tr>
            </a:tbl>
          </a:graphicData>
        </a:graphic>
      </p:graphicFrame>
    </p:spTree>
    <p:extLst>
      <p:ext uri="{BB962C8B-B14F-4D97-AF65-F5344CB8AC3E}">
        <p14:creationId xmlns:p14="http://schemas.microsoft.com/office/powerpoint/2010/main" val="41462252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AACCF3-50DE-4D79-ACC9-AE2F7235038A}"/>
              </a:ext>
            </a:extLst>
          </p:cNvPr>
          <p:cNvSpPr>
            <a:spLocks noGrp="1"/>
          </p:cNvSpPr>
          <p:nvPr>
            <p:ph type="title"/>
          </p:nvPr>
        </p:nvSpPr>
        <p:spPr/>
        <p:txBody>
          <a:bodyPr/>
          <a:lstStyle/>
          <a:p>
            <a:r>
              <a:rPr lang="en-IN" b="1" dirty="0"/>
              <a:t>Cryptography in Everyday Life</a:t>
            </a:r>
            <a:endParaRPr lang="en-IN" dirty="0"/>
          </a:p>
        </p:txBody>
      </p:sp>
      <p:sp>
        <p:nvSpPr>
          <p:cNvPr id="3" name="Content Placeholder 2">
            <a:extLst>
              <a:ext uri="{FF2B5EF4-FFF2-40B4-BE49-F238E27FC236}">
                <a16:creationId xmlns:a16="http://schemas.microsoft.com/office/drawing/2014/main" id="{611CA778-D663-41E7-8643-909BAA0C64AF}"/>
              </a:ext>
            </a:extLst>
          </p:cNvPr>
          <p:cNvSpPr>
            <a:spLocks noGrp="1"/>
          </p:cNvSpPr>
          <p:nvPr>
            <p:ph sz="quarter" idx="1"/>
          </p:nvPr>
        </p:nvSpPr>
        <p:spPr/>
        <p:txBody>
          <a:bodyPr/>
          <a:lstStyle/>
          <a:p>
            <a:r>
              <a:rPr lang="en-IN" b="1" dirty="0"/>
              <a:t>Authentication/Digital Signatures</a:t>
            </a:r>
          </a:p>
          <a:p>
            <a:r>
              <a:rPr lang="en-IN" b="1" dirty="0"/>
              <a:t>Time Stamping</a:t>
            </a:r>
          </a:p>
          <a:p>
            <a:r>
              <a:rPr lang="en-IN" b="1" dirty="0"/>
              <a:t>Electronic Money</a:t>
            </a:r>
          </a:p>
          <a:p>
            <a:r>
              <a:rPr lang="en-IN" b="1" dirty="0"/>
              <a:t>Encryption/Decryption in email</a:t>
            </a:r>
          </a:p>
          <a:p>
            <a:r>
              <a:rPr lang="en-IN" b="1" dirty="0"/>
              <a:t>Encryption in WhatsApp</a:t>
            </a:r>
          </a:p>
          <a:p>
            <a:r>
              <a:rPr lang="en-IN" b="1" dirty="0"/>
              <a:t>Encryption in Instagram</a:t>
            </a:r>
          </a:p>
          <a:p>
            <a:r>
              <a:rPr lang="en-IN" b="1" dirty="0"/>
              <a:t>Sim card Authentication</a:t>
            </a:r>
          </a:p>
        </p:txBody>
      </p:sp>
    </p:spTree>
    <p:extLst>
      <p:ext uri="{BB962C8B-B14F-4D97-AF65-F5344CB8AC3E}">
        <p14:creationId xmlns:p14="http://schemas.microsoft.com/office/powerpoint/2010/main" val="34538642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274638"/>
            <a:ext cx="7467600" cy="868362"/>
          </a:xfrm>
        </p:spPr>
        <p:txBody>
          <a:bodyPr/>
          <a:lstStyle/>
          <a:p>
            <a:r>
              <a:rPr lang="en-IN" b="1" dirty="0"/>
              <a:t>Cryptography – Benefits</a:t>
            </a:r>
          </a:p>
        </p:txBody>
      </p:sp>
      <p:sp>
        <p:nvSpPr>
          <p:cNvPr id="15363" name="Content Placeholder 8"/>
          <p:cNvSpPr>
            <a:spLocks noGrp="1"/>
          </p:cNvSpPr>
          <p:nvPr>
            <p:ph sz="quarter" idx="1"/>
          </p:nvPr>
        </p:nvSpPr>
        <p:spPr>
          <a:xfrm>
            <a:off x="457200" y="1600200"/>
            <a:ext cx="8077200" cy="4873625"/>
          </a:xfrm>
        </p:spPr>
        <p:txBody>
          <a:bodyPr/>
          <a:lstStyle/>
          <a:p>
            <a:r>
              <a:rPr lang="en-US" b="1" dirty="0"/>
              <a:t>Confidentiality</a:t>
            </a:r>
            <a:r>
              <a:rPr lang="en-US" dirty="0"/>
              <a:t> − Encryption technique can guard the information and communication from unauthorized revelation and access of information.</a:t>
            </a:r>
          </a:p>
          <a:p>
            <a:r>
              <a:rPr lang="en-US" b="1" dirty="0"/>
              <a:t>Authentication</a:t>
            </a:r>
            <a:r>
              <a:rPr lang="en-US" dirty="0"/>
              <a:t> − The cryptographic techniques such as MAC and digital signatures can protect information against spoofing and forgeries.</a:t>
            </a:r>
          </a:p>
          <a:p>
            <a:r>
              <a:rPr lang="en-US" b="1" dirty="0"/>
              <a:t>Data Integrity</a:t>
            </a:r>
            <a:r>
              <a:rPr lang="en-US" dirty="0"/>
              <a:t> − The cryptographic hash functions are playing vital role in assuring the users about the data integrity.</a:t>
            </a:r>
          </a:p>
          <a:p>
            <a:r>
              <a:rPr lang="en-US" b="1" dirty="0"/>
              <a:t>Non-repudiation</a:t>
            </a:r>
            <a:r>
              <a:rPr lang="en-US" dirty="0"/>
              <a:t> − The digital signature provides the non-repudiation service to guard against the dispute that may arise due to denial of passing message by the sender.</a:t>
            </a:r>
          </a:p>
        </p:txBody>
      </p:sp>
    </p:spTree>
    <p:extLst>
      <p:ext uri="{BB962C8B-B14F-4D97-AF65-F5344CB8AC3E}">
        <p14:creationId xmlns:p14="http://schemas.microsoft.com/office/powerpoint/2010/main" val="1152591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274638"/>
            <a:ext cx="7467600" cy="868362"/>
          </a:xfrm>
        </p:spPr>
        <p:txBody>
          <a:bodyPr/>
          <a:lstStyle/>
          <a:p>
            <a:r>
              <a:rPr lang="en-IN" b="1" dirty="0"/>
              <a:t>Cryptography – Drawbacks</a:t>
            </a:r>
          </a:p>
        </p:txBody>
      </p:sp>
      <p:sp>
        <p:nvSpPr>
          <p:cNvPr id="15363" name="Content Placeholder 8"/>
          <p:cNvSpPr>
            <a:spLocks noGrp="1"/>
          </p:cNvSpPr>
          <p:nvPr>
            <p:ph sz="quarter" idx="1"/>
          </p:nvPr>
        </p:nvSpPr>
        <p:spPr>
          <a:xfrm>
            <a:off x="457200" y="1600200"/>
            <a:ext cx="8077200" cy="4873625"/>
          </a:xfrm>
        </p:spPr>
        <p:txBody>
          <a:bodyPr/>
          <a:lstStyle/>
          <a:p>
            <a:r>
              <a:rPr lang="en-US" sz="2200" dirty="0"/>
              <a:t>A strongly encrypted, authentic, and digitally signed information can be </a:t>
            </a:r>
            <a:r>
              <a:rPr lang="en-US" sz="2200" b="1" dirty="0"/>
              <a:t>difficult to access even for a legitimate user</a:t>
            </a:r>
            <a:r>
              <a:rPr lang="en-US" sz="2200" dirty="0"/>
              <a:t> at a crucial time of decision-making. The network or the computer system can be attacked and rendered non-functional by an intruder.</a:t>
            </a:r>
          </a:p>
          <a:p>
            <a:r>
              <a:rPr lang="en-US" sz="2200" b="1" dirty="0"/>
              <a:t>High availability,</a:t>
            </a:r>
            <a:r>
              <a:rPr lang="en-US" sz="2200" dirty="0"/>
              <a:t> one of the fundamental aspects of information security, cannot be ensured through the use of cryptography. Other methods are needed to guard against the threats such as denial of service or complete breakdown of information system.</a:t>
            </a:r>
          </a:p>
          <a:p>
            <a:r>
              <a:rPr lang="en-US" sz="2200" dirty="0"/>
              <a:t>Another fundamental need of information security of </a:t>
            </a:r>
            <a:r>
              <a:rPr lang="en-US" sz="2200" b="1" dirty="0"/>
              <a:t>selective access control</a:t>
            </a:r>
            <a:r>
              <a:rPr lang="en-US" sz="2200" dirty="0"/>
              <a:t> also cannot be realized through the use of cryptography. Administrative controls and procedures are required to be exercised for the same.</a:t>
            </a:r>
          </a:p>
        </p:txBody>
      </p:sp>
    </p:spTree>
    <p:extLst>
      <p:ext uri="{BB962C8B-B14F-4D97-AF65-F5344CB8AC3E}">
        <p14:creationId xmlns:p14="http://schemas.microsoft.com/office/powerpoint/2010/main" val="17823919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274638"/>
            <a:ext cx="7467600" cy="868362"/>
          </a:xfrm>
        </p:spPr>
        <p:txBody>
          <a:bodyPr/>
          <a:lstStyle/>
          <a:p>
            <a:r>
              <a:rPr lang="en-IN" b="1" dirty="0"/>
              <a:t>Future of Cryptography</a:t>
            </a:r>
          </a:p>
        </p:txBody>
      </p:sp>
      <p:sp>
        <p:nvSpPr>
          <p:cNvPr id="15363" name="Content Placeholder 8"/>
          <p:cNvSpPr>
            <a:spLocks noGrp="1"/>
          </p:cNvSpPr>
          <p:nvPr>
            <p:ph sz="quarter" idx="1"/>
          </p:nvPr>
        </p:nvSpPr>
        <p:spPr>
          <a:xfrm>
            <a:off x="457200" y="1600200"/>
            <a:ext cx="8077200" cy="4873625"/>
          </a:xfrm>
        </p:spPr>
        <p:txBody>
          <a:bodyPr/>
          <a:lstStyle/>
          <a:p>
            <a:r>
              <a:rPr lang="en-US" sz="2000" b="1" dirty="0"/>
              <a:t>Elliptic Curve Cryptography</a:t>
            </a:r>
            <a:r>
              <a:rPr lang="en-US" sz="2000" dirty="0"/>
              <a:t> (ECC) has already been invented but its advantages and disadvantages are not yet fully understood. ECC allows to perform encryption and decryption in a drastically lesser time, thus allowing a higher amount of data to be passed with equal security. However, as other methods of encryption, ECC must also be tested and proven secure before it is accepted for governmental, commercial, and private use.</a:t>
            </a:r>
          </a:p>
          <a:p>
            <a:r>
              <a:rPr lang="en-US" sz="2000" b="1" dirty="0"/>
              <a:t>Quantum computation</a:t>
            </a:r>
            <a:r>
              <a:rPr lang="en-US" sz="2000" dirty="0"/>
              <a:t> is the new phenomenon. While modern computers store data using a binary format called a "bit" in which a "1" or a "0" can be stored; a quantum computer stores data using a quantum superposition of multiple states. These multiple valued states are stored in "quantum bits" or "qubits". This allows the computation of numbers to be several orders of magnitude faster than traditional transistor processors.</a:t>
            </a:r>
          </a:p>
        </p:txBody>
      </p:sp>
    </p:spTree>
    <p:extLst>
      <p:ext uri="{BB962C8B-B14F-4D97-AF65-F5344CB8AC3E}">
        <p14:creationId xmlns:p14="http://schemas.microsoft.com/office/powerpoint/2010/main" val="40838798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
          <p:cNvSpPr>
            <a:spLocks noChangeArrowheads="1"/>
          </p:cNvSpPr>
          <p:nvPr/>
        </p:nvSpPr>
        <p:spPr bwMode="auto">
          <a:xfrm>
            <a:off x="0" y="1404938"/>
            <a:ext cx="8915400" cy="3540125"/>
          </a:xfrm>
          <a:prstGeom prst="rect">
            <a:avLst/>
          </a:prstGeom>
          <a:noFill/>
          <a:ln w="9525">
            <a:noFill/>
            <a:miter lim="800000"/>
            <a:headEnd/>
            <a:tailEnd/>
          </a:ln>
        </p:spPr>
        <p:txBody>
          <a:bodyPr anchor="ctr">
            <a:spAutoFit/>
          </a:bodyPr>
          <a:lstStyle/>
          <a:p>
            <a:r>
              <a:rPr lang="en-US" sz="1400" b="1">
                <a:cs typeface="Times New Roman" pitchFamily="18" charset="0"/>
              </a:rPr>
              <a:t>    </a:t>
            </a:r>
            <a:r>
              <a:rPr lang="en-US" sz="3200" b="1" u="sng">
                <a:cs typeface="Times New Roman" pitchFamily="18" charset="0"/>
              </a:rPr>
              <a:t> CONCLUSION:</a:t>
            </a:r>
          </a:p>
          <a:p>
            <a:endParaRPr lang="en-US" sz="3200">
              <a:cs typeface="Times New Roman" pitchFamily="18" charset="0"/>
            </a:endParaRPr>
          </a:p>
          <a:p>
            <a:pPr eaLnBrk="0" hangingPunct="0">
              <a:buFont typeface="Arial" charset="0"/>
              <a:buChar char="•"/>
            </a:pPr>
            <a:r>
              <a:rPr lang="en-US" sz="3200">
                <a:cs typeface="Times New Roman" pitchFamily="18" charset="0"/>
              </a:rPr>
              <a:t>Network security is a very difficult topic. Every one has a different idea of what “security” is, and what levels of risks are acceptable. </a:t>
            </a:r>
          </a:p>
          <a:p>
            <a:pPr eaLnBrk="0" hangingPunct="0">
              <a:buFont typeface="Arial" charset="0"/>
              <a:buChar char="•"/>
            </a:pPr>
            <a:r>
              <a:rPr lang="en-US" sz="3200">
                <a:cs typeface="Times New Roman" pitchFamily="18" charset="0"/>
              </a:rPr>
              <a:t>The key for building a secure network is to define what security means to your organization.</a:t>
            </a:r>
            <a:r>
              <a:rPr lang="en-US" sz="3200"/>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a:defRPr/>
            </a:pPr>
            <a:r>
              <a:rPr lang="en-US" b="1" dirty="0">
                <a:solidFill>
                  <a:schemeClr val="tx1"/>
                </a:solidFill>
              </a:rPr>
              <a:t>Reference</a:t>
            </a:r>
          </a:p>
        </p:txBody>
      </p:sp>
      <p:sp>
        <p:nvSpPr>
          <p:cNvPr id="27651" name="Content Placeholder 2"/>
          <p:cNvSpPr>
            <a:spLocks noGrp="1"/>
          </p:cNvSpPr>
          <p:nvPr>
            <p:ph sz="quarter" idx="1"/>
          </p:nvPr>
        </p:nvSpPr>
        <p:spPr>
          <a:xfrm>
            <a:off x="457200" y="1882775"/>
            <a:ext cx="8229600" cy="4572000"/>
          </a:xfrm>
        </p:spPr>
        <p:txBody>
          <a:bodyPr/>
          <a:lstStyle/>
          <a:p>
            <a:r>
              <a:rPr lang="en-US" dirty="0">
                <a:hlinkClick r:id="rId2"/>
              </a:rPr>
              <a:t>www.google.com</a:t>
            </a:r>
            <a:endParaRPr lang="en-US" dirty="0"/>
          </a:p>
          <a:p>
            <a:r>
              <a:rPr lang="en-US" dirty="0">
                <a:hlinkClick r:id="rId3"/>
              </a:rPr>
              <a:t>www.wikipedia.com</a:t>
            </a:r>
            <a:endParaRPr lang="en-US" dirty="0"/>
          </a:p>
          <a:p>
            <a:r>
              <a:rPr lang="en-US" dirty="0">
                <a:hlinkClick r:id="rId4"/>
              </a:rPr>
              <a:t>www.studymafia.org</a:t>
            </a:r>
            <a:endParaRPr lang="en-US" dirty="0"/>
          </a:p>
          <a:p>
            <a:r>
              <a:rPr lang="en-US" dirty="0">
                <a:hlinkClick r:id="rId5"/>
              </a:rPr>
              <a:t>www.projectsreports.org</a:t>
            </a:r>
            <a:endParaRPr lang="en-US" dirty="0"/>
          </a:p>
          <a:p>
            <a:pPr>
              <a:buFont typeface="Wingdings 2" pitchFamily="18" charset="2"/>
              <a:buNone/>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219200" y="2438400"/>
            <a:ext cx="7467600" cy="1143000"/>
          </a:xfrm>
        </p:spPr>
        <p:txBody>
          <a:bodyPr>
            <a:noAutofit/>
          </a:bodyPr>
          <a:lstStyle/>
          <a:p>
            <a:pPr>
              <a:defRPr/>
            </a:pPr>
            <a:r>
              <a:rPr lang="en-US" sz="7200" dirty="0">
                <a:solidFill>
                  <a:srgbClr val="002060"/>
                </a:solidFill>
              </a:rPr>
              <a:t>THANK YOU!</a:t>
            </a:r>
            <a:endParaRPr lang="en-IN" sz="7200" dirty="0">
              <a:solidFill>
                <a:srgbClr val="00206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sz="3600" b="1" dirty="0"/>
              <a:t>Content</a:t>
            </a:r>
          </a:p>
        </p:txBody>
      </p:sp>
      <p:sp>
        <p:nvSpPr>
          <p:cNvPr id="9219" name="Content Placeholder 2"/>
          <p:cNvSpPr>
            <a:spLocks noGrp="1"/>
          </p:cNvSpPr>
          <p:nvPr>
            <p:ph sz="quarter" idx="1"/>
          </p:nvPr>
        </p:nvSpPr>
        <p:spPr>
          <a:xfrm>
            <a:off x="457200" y="1600200"/>
            <a:ext cx="7467600" cy="4873625"/>
          </a:xfrm>
        </p:spPr>
        <p:txBody>
          <a:bodyPr/>
          <a:lstStyle/>
          <a:p>
            <a:pPr>
              <a:spcBef>
                <a:spcPct val="0"/>
              </a:spcBef>
              <a:buClrTx/>
              <a:buSzTx/>
              <a:buFont typeface="Wingdings" panose="05000000000000000000" pitchFamily="2" charset="2"/>
              <a:buChar char="§"/>
              <a:tabLst>
                <a:tab pos="914400" algn="l"/>
              </a:tabLst>
            </a:pPr>
            <a:r>
              <a:rPr lang="en-US" sz="2800" dirty="0">
                <a:latin typeface="Times New Roman" panose="02020603050405020304" pitchFamily="18" charset="0"/>
                <a:cs typeface="Times New Roman" pitchFamily="18" charset="0"/>
              </a:rPr>
              <a:t>Abstract</a:t>
            </a:r>
          </a:p>
          <a:p>
            <a:pPr>
              <a:spcBef>
                <a:spcPct val="0"/>
              </a:spcBef>
              <a:buClrTx/>
              <a:buSzTx/>
              <a:buFont typeface="Wingdings" panose="05000000000000000000" pitchFamily="2" charset="2"/>
              <a:buChar char="§"/>
              <a:tabLst>
                <a:tab pos="914400" algn="l"/>
              </a:tabLst>
            </a:pPr>
            <a:r>
              <a:rPr lang="en-US" sz="2800" dirty="0">
                <a:latin typeface="Times New Roman" panose="02020603050405020304" pitchFamily="18" charset="0"/>
                <a:ea typeface="Calibri" pitchFamily="34" charset="0"/>
                <a:cs typeface="Times New Roman" pitchFamily="18" charset="0"/>
              </a:rPr>
              <a:t>Introduction</a:t>
            </a:r>
            <a:endParaRPr lang="en-US" sz="2800" dirty="0">
              <a:latin typeface="Times New Roman" panose="02020603050405020304" pitchFamily="18" charset="0"/>
              <a:cs typeface="Times New Roman" pitchFamily="18" charset="0"/>
            </a:endParaRPr>
          </a:p>
          <a:p>
            <a:pPr>
              <a:spcBef>
                <a:spcPct val="0"/>
              </a:spcBef>
              <a:buClrTx/>
              <a:buSzTx/>
              <a:buFont typeface="Wingdings" panose="05000000000000000000" pitchFamily="2" charset="2"/>
              <a:buChar char="§"/>
              <a:tabLst>
                <a:tab pos="914400" algn="l"/>
              </a:tabLst>
            </a:pPr>
            <a:r>
              <a:rPr lang="en-US" sz="2800" dirty="0">
                <a:latin typeface="Times New Roman" panose="02020603050405020304" pitchFamily="18" charset="0"/>
                <a:cs typeface="Times New Roman" panose="02020603050405020304" pitchFamily="18" charset="0"/>
              </a:rPr>
              <a:t>Cryptography</a:t>
            </a:r>
          </a:p>
          <a:p>
            <a:pPr>
              <a:spcBef>
                <a:spcPct val="0"/>
              </a:spcBef>
              <a:buClrTx/>
              <a:buSzTx/>
              <a:buFont typeface="Wingdings" panose="05000000000000000000" pitchFamily="2" charset="2"/>
              <a:buChar char="§"/>
              <a:tabLst>
                <a:tab pos="914400" algn="l"/>
              </a:tabLst>
            </a:pPr>
            <a:r>
              <a:rPr lang="en-IN" sz="2800" dirty="0">
                <a:latin typeface="Times New Roman" panose="02020603050405020304" pitchFamily="18" charset="0"/>
                <a:cs typeface="Times New Roman" panose="02020603050405020304" pitchFamily="18" charset="0"/>
              </a:rPr>
              <a:t>Evolution of Cryptography</a:t>
            </a:r>
            <a:endParaRPr lang="en-US" sz="2800" dirty="0">
              <a:latin typeface="Times New Roman" panose="02020603050405020304" pitchFamily="18" charset="0"/>
              <a:cs typeface="Times New Roman" pitchFamily="18" charset="0"/>
            </a:endParaRPr>
          </a:p>
          <a:p>
            <a:pPr>
              <a:spcBef>
                <a:spcPct val="0"/>
              </a:spcBef>
              <a:buClrTx/>
              <a:buSzTx/>
              <a:buFont typeface="Wingdings" panose="05000000000000000000" pitchFamily="2" charset="2"/>
              <a:buChar char="§"/>
              <a:tabLst>
                <a:tab pos="914400" algn="l"/>
              </a:tabLst>
            </a:pPr>
            <a:r>
              <a:rPr lang="en-US" sz="2800" dirty="0">
                <a:latin typeface="Times New Roman" panose="02020603050405020304" pitchFamily="18" charset="0"/>
                <a:cs typeface="Times New Roman" panose="02020603050405020304" pitchFamily="18" charset="0"/>
              </a:rPr>
              <a:t>Types of Cryptography</a:t>
            </a:r>
          </a:p>
          <a:p>
            <a:pPr>
              <a:spcBef>
                <a:spcPct val="0"/>
              </a:spcBef>
              <a:buClrTx/>
              <a:buSzTx/>
              <a:buFont typeface="Wingdings" panose="05000000000000000000" pitchFamily="2" charset="2"/>
              <a:buChar char="§"/>
              <a:tabLst>
                <a:tab pos="914400" algn="l"/>
              </a:tabLst>
            </a:pPr>
            <a:r>
              <a:rPr lang="en-IN" sz="2800" dirty="0">
                <a:latin typeface="Times New Roman" panose="02020603050405020304" pitchFamily="18" charset="0"/>
                <a:cs typeface="Times New Roman" panose="02020603050405020304" pitchFamily="18" charset="0"/>
              </a:rPr>
              <a:t>Cryptography in Everyday Life</a:t>
            </a:r>
          </a:p>
          <a:p>
            <a:pPr>
              <a:spcBef>
                <a:spcPct val="0"/>
              </a:spcBef>
              <a:buClrTx/>
              <a:buSzTx/>
              <a:buFont typeface="Wingdings" panose="05000000000000000000" pitchFamily="2" charset="2"/>
              <a:buChar char="§"/>
              <a:tabLst>
                <a:tab pos="914400" algn="l"/>
              </a:tabLst>
            </a:pPr>
            <a:r>
              <a:rPr lang="en-US" sz="2800" dirty="0">
                <a:latin typeface="Times New Roman" panose="02020603050405020304" pitchFamily="18" charset="0"/>
                <a:cs typeface="Times New Roman" pitchFamily="18" charset="0"/>
              </a:rPr>
              <a:t>Advantages and Disadvantages </a:t>
            </a:r>
          </a:p>
          <a:p>
            <a:pPr>
              <a:spcBef>
                <a:spcPct val="0"/>
              </a:spcBef>
              <a:buClrTx/>
              <a:buSzTx/>
              <a:buFont typeface="Wingdings" panose="05000000000000000000" pitchFamily="2" charset="2"/>
              <a:buChar char="§"/>
              <a:tabLst>
                <a:tab pos="914400" algn="l"/>
              </a:tabLst>
            </a:pPr>
            <a:r>
              <a:rPr lang="en-US" sz="2800" dirty="0">
                <a:latin typeface="Times New Roman" panose="02020603050405020304" pitchFamily="18" charset="0"/>
                <a:cs typeface="Times New Roman" pitchFamily="18" charset="0"/>
              </a:rPr>
              <a:t>Future</a:t>
            </a:r>
          </a:p>
          <a:p>
            <a:pPr>
              <a:spcBef>
                <a:spcPct val="0"/>
              </a:spcBef>
              <a:buClrTx/>
              <a:buSzTx/>
              <a:buFont typeface="Wingdings" panose="05000000000000000000" pitchFamily="2" charset="2"/>
              <a:buChar char="§"/>
              <a:tabLst>
                <a:tab pos="914400" algn="l"/>
              </a:tabLst>
            </a:pPr>
            <a:r>
              <a:rPr lang="en-US" sz="2800" dirty="0">
                <a:latin typeface="Times New Roman" panose="02020603050405020304" pitchFamily="18" charset="0"/>
                <a:cs typeface="Times New Roman" pitchFamily="18" charset="0"/>
              </a:rPr>
              <a:t>Conclusion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sz="3600" b="1" dirty="0">
                <a:latin typeface="Century Schoolbook (Headings)"/>
              </a:rPr>
              <a:t>INTRODUCTION</a:t>
            </a:r>
          </a:p>
        </p:txBody>
      </p:sp>
      <p:sp>
        <p:nvSpPr>
          <p:cNvPr id="3" name="Content Placeholder 2"/>
          <p:cNvSpPr>
            <a:spLocks noGrp="1"/>
          </p:cNvSpPr>
          <p:nvPr>
            <p:ph sz="quarter" idx="1"/>
          </p:nvPr>
        </p:nvSpPr>
        <p:spPr>
          <a:xfrm>
            <a:off x="457200" y="1600200"/>
            <a:ext cx="7467600" cy="4873625"/>
          </a:xfrm>
        </p:spPr>
        <p:txBody>
          <a:bodyPr>
            <a:normAutofit lnSpcReduction="10000"/>
          </a:bodyPr>
          <a:lstStyle/>
          <a:p>
            <a:pPr marL="274320" indent="-274320" algn="just" eaLnBrk="1" fontAlgn="auto" hangingPunct="1">
              <a:spcAft>
                <a:spcPts val="0"/>
              </a:spcAft>
              <a:buFont typeface="Wingdings" pitchFamily="2" charset="2"/>
              <a:buChar char="§"/>
              <a:defRPr/>
            </a:pPr>
            <a:r>
              <a:rPr lang="en-US" dirty="0">
                <a:latin typeface="Franklin Gothic Book" pitchFamily="34" charset="0"/>
              </a:rPr>
              <a:t>Network security deals with the problems of legitimate messages being captured and replayed.</a:t>
            </a:r>
          </a:p>
          <a:p>
            <a:pPr marL="274320" indent="-274320" algn="just" eaLnBrk="1" fontAlgn="auto" hangingPunct="1">
              <a:spcAft>
                <a:spcPts val="0"/>
              </a:spcAft>
              <a:buFont typeface="Wingdings" pitchFamily="2" charset="2"/>
              <a:buChar char="§"/>
              <a:defRPr/>
            </a:pPr>
            <a:endParaRPr lang="en-US" dirty="0">
              <a:latin typeface="Franklin Gothic Book" pitchFamily="34" charset="0"/>
            </a:endParaRPr>
          </a:p>
          <a:p>
            <a:pPr marL="274320" indent="-274320" algn="just" eaLnBrk="1" fontAlgn="auto" hangingPunct="1">
              <a:spcAft>
                <a:spcPts val="0"/>
              </a:spcAft>
              <a:buFont typeface="Wingdings" pitchFamily="2" charset="2"/>
              <a:buChar char="§"/>
              <a:defRPr/>
            </a:pPr>
            <a:r>
              <a:rPr lang="en-US" dirty="0">
                <a:latin typeface="Franklin Gothic Book" pitchFamily="34" charset="0"/>
              </a:rPr>
              <a:t> Network security is the effort to create a secure computing platform. </a:t>
            </a:r>
          </a:p>
          <a:p>
            <a:pPr marL="274320" indent="-274320" algn="just" eaLnBrk="1" fontAlgn="auto" hangingPunct="1">
              <a:spcAft>
                <a:spcPts val="0"/>
              </a:spcAft>
              <a:buFont typeface="Wingdings" pitchFamily="2" charset="2"/>
              <a:buChar char="§"/>
              <a:defRPr/>
            </a:pPr>
            <a:endParaRPr lang="en-US" dirty="0">
              <a:latin typeface="Franklin Gothic Book" pitchFamily="34" charset="0"/>
            </a:endParaRPr>
          </a:p>
          <a:p>
            <a:pPr marL="274320" indent="-274320" algn="just" eaLnBrk="1" fontAlgn="auto" hangingPunct="1">
              <a:spcAft>
                <a:spcPts val="0"/>
              </a:spcAft>
              <a:buFont typeface="Wingdings" pitchFamily="2" charset="2"/>
              <a:buChar char="§"/>
              <a:defRPr/>
            </a:pPr>
            <a:r>
              <a:rPr lang="en-US" dirty="0">
                <a:latin typeface="Franklin Gothic Book" pitchFamily="34" charset="0"/>
              </a:rPr>
              <a:t>The action in question can be reduced to operations of access, modification and deletion. </a:t>
            </a:r>
          </a:p>
          <a:p>
            <a:pPr marL="274320" indent="-274320" algn="just" eaLnBrk="1" fontAlgn="auto" hangingPunct="1">
              <a:spcAft>
                <a:spcPts val="0"/>
              </a:spcAft>
              <a:buFont typeface="Wingdings" pitchFamily="2" charset="2"/>
              <a:buChar char="§"/>
              <a:defRPr/>
            </a:pPr>
            <a:endParaRPr lang="en-US" dirty="0">
              <a:latin typeface="Franklin Gothic Book" pitchFamily="34" charset="0"/>
            </a:endParaRPr>
          </a:p>
          <a:p>
            <a:pPr marL="274320" indent="-274320" algn="just" eaLnBrk="1" fontAlgn="auto" hangingPunct="1">
              <a:spcAft>
                <a:spcPts val="0"/>
              </a:spcAft>
              <a:buFont typeface="Wingdings" pitchFamily="2" charset="2"/>
              <a:buChar char="§"/>
              <a:defRPr/>
            </a:pPr>
            <a:r>
              <a:rPr lang="en-US" dirty="0">
                <a:latin typeface="Franklin Gothic Book" pitchFamily="34" charset="0"/>
              </a:rPr>
              <a:t>Many people pay great amounts of lip service to security but do not want to be bothered with it when it gets in their way.</a:t>
            </a:r>
          </a:p>
          <a:p>
            <a:pPr marL="274320" indent="-274320" eaLnBrk="1" fontAlgn="auto" hangingPunct="1">
              <a:spcAft>
                <a:spcPts val="0"/>
              </a:spcAft>
              <a:buFont typeface="Wingdings"/>
              <a:buChar char=""/>
              <a:defRPr/>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static.howstuffworks.com/gif/vpn-diagram2.gif"/>
          <p:cNvPicPr>
            <a:picLocks noChangeAspect="1" noChangeArrowheads="1"/>
          </p:cNvPicPr>
          <p:nvPr/>
        </p:nvPicPr>
        <p:blipFill>
          <a:blip r:embed="rId2" r:link="rId3" cstate="print"/>
          <a:srcRect/>
          <a:stretch>
            <a:fillRect/>
          </a:stretch>
        </p:blipFill>
        <p:spPr bwMode="auto">
          <a:xfrm>
            <a:off x="762000" y="0"/>
            <a:ext cx="7772400" cy="6621463"/>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sz="3600" b="1" dirty="0">
                <a:latin typeface="Century Schoolbook (Headings)"/>
              </a:rPr>
              <a:t>Cryptography</a:t>
            </a:r>
            <a:endParaRPr lang="en-US" sz="3600" dirty="0">
              <a:latin typeface="Century Schoolbook (Headings)"/>
            </a:endParaRPr>
          </a:p>
        </p:txBody>
      </p:sp>
      <p:sp>
        <p:nvSpPr>
          <p:cNvPr id="3" name="Content Placeholder 2"/>
          <p:cNvSpPr>
            <a:spLocks noGrp="1"/>
          </p:cNvSpPr>
          <p:nvPr>
            <p:ph sz="quarter" idx="1"/>
          </p:nvPr>
        </p:nvSpPr>
        <p:spPr>
          <a:xfrm>
            <a:off x="457200" y="1600200"/>
            <a:ext cx="8229600" cy="4873625"/>
          </a:xfrm>
        </p:spPr>
        <p:txBody>
          <a:bodyPr>
            <a:normAutofit/>
          </a:bodyPr>
          <a:lstStyle/>
          <a:p>
            <a:pPr marL="274320" indent="-274320" eaLnBrk="1" fontAlgn="auto" hangingPunct="1">
              <a:spcAft>
                <a:spcPts val="0"/>
              </a:spcAft>
              <a:buFont typeface="Arial" charset="0"/>
              <a:buChar char="•"/>
              <a:defRPr/>
            </a:pPr>
            <a:r>
              <a:rPr lang="en-US" b="1" dirty="0">
                <a:latin typeface="Franklin Gothic Book" pitchFamily="34" charset="0"/>
              </a:rPr>
              <a:t>Cryptography </a:t>
            </a:r>
            <a:r>
              <a:rPr lang="en-US" dirty="0">
                <a:latin typeface="Franklin Gothic Book" pitchFamily="34" charset="0"/>
              </a:rPr>
              <a:t>is the science of using mathematics to encrypt and decrypt data.</a:t>
            </a:r>
          </a:p>
          <a:p>
            <a:pPr marL="274320" indent="-274320" eaLnBrk="1" fontAlgn="auto" hangingPunct="1">
              <a:spcAft>
                <a:spcPts val="0"/>
              </a:spcAft>
              <a:buFont typeface="Arial" charset="0"/>
              <a:buChar char="•"/>
              <a:defRPr/>
            </a:pPr>
            <a:r>
              <a:rPr lang="en-US" dirty="0">
                <a:latin typeface="Franklin Gothic Book" pitchFamily="34" charset="0"/>
              </a:rPr>
              <a:t>Cryptography enables you to store sensitive information or transmit it across insecure networks (like the internet). So that it cannot be read by anyone expect the intended recipient.</a:t>
            </a:r>
          </a:p>
          <a:p>
            <a:pPr marL="274320" indent="-274320" eaLnBrk="1" fontAlgn="auto" hangingPunct="1">
              <a:spcAft>
                <a:spcPts val="0"/>
              </a:spcAft>
              <a:buFont typeface="Arial" charset="0"/>
              <a:buChar char="•"/>
              <a:defRPr/>
            </a:pPr>
            <a:r>
              <a:rPr lang="en-US" dirty="0">
                <a:latin typeface="Franklin Gothic Book" pitchFamily="34" charset="0"/>
              </a:rPr>
              <a:t>While cryptography is the science of securing data, cryptanalysts are also called attackers. </a:t>
            </a:r>
          </a:p>
          <a:p>
            <a:pPr marL="274320" indent="-274320" eaLnBrk="1" fontAlgn="auto" hangingPunct="1">
              <a:spcAft>
                <a:spcPts val="0"/>
              </a:spcAft>
              <a:buFont typeface="Arial" charset="0"/>
              <a:buChar char="•"/>
              <a:defRPr/>
            </a:pPr>
            <a:r>
              <a:rPr lang="en-US" dirty="0">
                <a:latin typeface="Franklin Gothic Book" pitchFamily="34" charset="0"/>
              </a:rPr>
              <a:t>Cryptology embraces both cryptography and cryptanalysis.</a:t>
            </a:r>
          </a:p>
          <a:p>
            <a:pPr marL="274320" indent="-274320" eaLnBrk="1" fontAlgn="auto" hangingPunct="1">
              <a:spcAft>
                <a:spcPts val="0"/>
              </a:spcAft>
              <a:buFont typeface="Wingdings"/>
              <a:buChar char=""/>
              <a:defRPr/>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40E15-6D9A-4B1B-A354-B39BA1DB01C8}"/>
              </a:ext>
            </a:extLst>
          </p:cNvPr>
          <p:cNvSpPr>
            <a:spLocks noGrp="1"/>
          </p:cNvSpPr>
          <p:nvPr>
            <p:ph type="title"/>
          </p:nvPr>
        </p:nvSpPr>
        <p:spPr/>
        <p:txBody>
          <a:bodyPr/>
          <a:lstStyle/>
          <a:p>
            <a:r>
              <a:rPr lang="en-IN" b="1" dirty="0"/>
              <a:t>Evolution of Cryptography</a:t>
            </a:r>
            <a:endParaRPr lang="en-IN" dirty="0"/>
          </a:p>
        </p:txBody>
      </p:sp>
      <p:sp>
        <p:nvSpPr>
          <p:cNvPr id="3" name="Content Placeholder 2">
            <a:extLst>
              <a:ext uri="{FF2B5EF4-FFF2-40B4-BE49-F238E27FC236}">
                <a16:creationId xmlns:a16="http://schemas.microsoft.com/office/drawing/2014/main" id="{1EB6D60B-3972-42DA-B144-5122EA4099DA}"/>
              </a:ext>
            </a:extLst>
          </p:cNvPr>
          <p:cNvSpPr>
            <a:spLocks noGrp="1"/>
          </p:cNvSpPr>
          <p:nvPr>
            <p:ph sz="quarter" idx="1"/>
          </p:nvPr>
        </p:nvSpPr>
        <p:spPr>
          <a:xfrm>
            <a:off x="457200" y="1600200"/>
            <a:ext cx="8001000" cy="4873752"/>
          </a:xfrm>
        </p:spPr>
        <p:txBody>
          <a:bodyPr/>
          <a:lstStyle/>
          <a:p>
            <a:r>
              <a:rPr lang="en-US" sz="2200" dirty="0"/>
              <a:t>Improved coding techniques such as </a:t>
            </a:r>
            <a:r>
              <a:rPr lang="en-US" sz="2200" b="1" dirty="0" err="1"/>
              <a:t>Vigenere</a:t>
            </a:r>
            <a:r>
              <a:rPr lang="en-US" sz="2200" b="1" dirty="0"/>
              <a:t> Coding</a:t>
            </a:r>
            <a:r>
              <a:rPr lang="en-US" sz="2200" dirty="0"/>
              <a:t> came into existence in the 15</a:t>
            </a:r>
            <a:r>
              <a:rPr lang="en-US" sz="2200" baseline="30000" dirty="0"/>
              <a:t>th</a:t>
            </a:r>
            <a:r>
              <a:rPr lang="en-US" sz="2200" dirty="0"/>
              <a:t> century, which offered moving letters in the message with a number of variable places instead of moving them the same number of places.</a:t>
            </a:r>
          </a:p>
          <a:p>
            <a:r>
              <a:rPr lang="en-US" sz="2200" dirty="0"/>
              <a:t>Only after the 19</a:t>
            </a:r>
            <a:r>
              <a:rPr lang="en-US" sz="2200" baseline="30000" dirty="0"/>
              <a:t>th</a:t>
            </a:r>
            <a:r>
              <a:rPr lang="en-US" sz="2200" dirty="0"/>
              <a:t> century, cryptography evolved from the ad hoc approaches to encryption to the more sophisticated art and science of information security.</a:t>
            </a:r>
          </a:p>
          <a:p>
            <a:r>
              <a:rPr lang="en-US" sz="2200" dirty="0"/>
              <a:t>In the early 20</a:t>
            </a:r>
            <a:r>
              <a:rPr lang="en-US" sz="2200" baseline="30000" dirty="0"/>
              <a:t>th</a:t>
            </a:r>
            <a:r>
              <a:rPr lang="en-US" sz="2200" dirty="0"/>
              <a:t> century, the invention of mechanical and electromechanical machines, such as the </a:t>
            </a:r>
            <a:r>
              <a:rPr lang="en-US" sz="2200" b="1" dirty="0"/>
              <a:t>Enigma rotor machine,</a:t>
            </a:r>
            <a:r>
              <a:rPr lang="en-US" sz="2200" dirty="0"/>
              <a:t> provided more advanced and efficient means of coding the information.</a:t>
            </a:r>
          </a:p>
          <a:p>
            <a:r>
              <a:rPr lang="en-US" sz="2200" dirty="0"/>
              <a:t>During the period of World War II, both </a:t>
            </a:r>
            <a:r>
              <a:rPr lang="en-US" sz="2200" b="1" dirty="0"/>
              <a:t>cryptography</a:t>
            </a:r>
            <a:r>
              <a:rPr lang="en-US" sz="2200" dirty="0"/>
              <a:t> and </a:t>
            </a:r>
            <a:r>
              <a:rPr lang="en-US" sz="2200" b="1" dirty="0"/>
              <a:t>cryptanalysis</a:t>
            </a:r>
            <a:r>
              <a:rPr lang="en-US" sz="2200" dirty="0"/>
              <a:t> became excessively mathematical.</a:t>
            </a:r>
          </a:p>
        </p:txBody>
      </p:sp>
    </p:spTree>
    <p:extLst>
      <p:ext uri="{BB962C8B-B14F-4D97-AF65-F5344CB8AC3E}">
        <p14:creationId xmlns:p14="http://schemas.microsoft.com/office/powerpoint/2010/main" val="27159747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274638"/>
            <a:ext cx="7467600" cy="868362"/>
          </a:xfrm>
        </p:spPr>
        <p:txBody>
          <a:bodyPr/>
          <a:lstStyle/>
          <a:p>
            <a:pPr eaLnBrk="1" fontAlgn="auto" hangingPunct="1">
              <a:spcAft>
                <a:spcPts val="0"/>
              </a:spcAft>
              <a:defRPr/>
            </a:pPr>
            <a:r>
              <a:rPr lang="en-IN" b="1" dirty="0"/>
              <a:t>Types Of Cryptography:</a:t>
            </a:r>
            <a:endParaRPr lang="en-US" b="1" dirty="0"/>
          </a:p>
        </p:txBody>
      </p:sp>
      <p:sp>
        <p:nvSpPr>
          <p:cNvPr id="15363" name="Content Placeholder 8"/>
          <p:cNvSpPr>
            <a:spLocks noGrp="1"/>
          </p:cNvSpPr>
          <p:nvPr>
            <p:ph sz="quarter" idx="1"/>
          </p:nvPr>
        </p:nvSpPr>
        <p:spPr>
          <a:xfrm>
            <a:off x="457200" y="1600200"/>
            <a:ext cx="7467600" cy="4873625"/>
          </a:xfrm>
        </p:spPr>
        <p:txBody>
          <a:bodyPr/>
          <a:lstStyle/>
          <a:p>
            <a:pPr marL="0" indent="0">
              <a:buNone/>
            </a:pPr>
            <a:r>
              <a:rPr lang="en-US" b="1" dirty="0"/>
              <a:t>1. Symmetric Key Cryptography</a:t>
            </a:r>
          </a:p>
          <a:p>
            <a:r>
              <a:rPr lang="en-US" dirty="0"/>
              <a:t>It is an encryption system where the sender and receiver of message use a single common key to encrypt and decrypt messages. </a:t>
            </a:r>
          </a:p>
          <a:p>
            <a:r>
              <a:rPr lang="en-US" dirty="0"/>
              <a:t>Symmetric Key Systems are faster and simpler but the problem is that sender and receiver have to somehow exchange key in a secure manner. </a:t>
            </a:r>
          </a:p>
          <a:p>
            <a:r>
              <a:rPr lang="en-US" dirty="0"/>
              <a:t>The most popular symmetric key cryptography system is Data Encryption System(DES).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83FB0-19D6-482D-973D-BC2B1AE09509}"/>
              </a:ext>
            </a:extLst>
          </p:cNvPr>
          <p:cNvSpPr>
            <a:spLocks noGrp="1"/>
          </p:cNvSpPr>
          <p:nvPr>
            <p:ph type="title"/>
          </p:nvPr>
        </p:nvSpPr>
        <p:spPr/>
        <p:txBody>
          <a:bodyPr/>
          <a:lstStyle/>
          <a:p>
            <a:r>
              <a:rPr lang="en-IN" b="1" dirty="0"/>
              <a:t>Types Of Cryptography………</a:t>
            </a:r>
            <a:endParaRPr lang="en-IN" dirty="0"/>
          </a:p>
        </p:txBody>
      </p:sp>
      <p:sp>
        <p:nvSpPr>
          <p:cNvPr id="3" name="Content Placeholder 2">
            <a:extLst>
              <a:ext uri="{FF2B5EF4-FFF2-40B4-BE49-F238E27FC236}">
                <a16:creationId xmlns:a16="http://schemas.microsoft.com/office/drawing/2014/main" id="{778243B9-79F0-4680-8A41-50D56FF1271C}"/>
              </a:ext>
            </a:extLst>
          </p:cNvPr>
          <p:cNvSpPr>
            <a:spLocks noGrp="1"/>
          </p:cNvSpPr>
          <p:nvPr>
            <p:ph sz="quarter" idx="1"/>
          </p:nvPr>
        </p:nvSpPr>
        <p:spPr/>
        <p:txBody>
          <a:bodyPr/>
          <a:lstStyle/>
          <a:p>
            <a:pPr marL="0" indent="0">
              <a:buNone/>
            </a:pPr>
            <a:r>
              <a:rPr lang="en-US" b="1" dirty="0"/>
              <a:t>2. Hash Functions</a:t>
            </a:r>
          </a:p>
          <a:p>
            <a:r>
              <a:rPr lang="en-US" dirty="0"/>
              <a:t>There is no usage of any key in this algorithm. A hash value with fixed length is calculated as per the plain text which makes it impossible for contents of plain text to be recovered. </a:t>
            </a:r>
          </a:p>
          <a:p>
            <a:r>
              <a:rPr lang="en-US" dirty="0"/>
              <a:t>Many operating systems use hash functions to encrypt passwords.</a:t>
            </a:r>
            <a:endParaRPr lang="en-IN" dirty="0"/>
          </a:p>
        </p:txBody>
      </p:sp>
    </p:spTree>
    <p:extLst>
      <p:ext uri="{BB962C8B-B14F-4D97-AF65-F5344CB8AC3E}">
        <p14:creationId xmlns:p14="http://schemas.microsoft.com/office/powerpoint/2010/main" val="40822079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8A340-699B-4325-ADDB-9AED438964E2}"/>
              </a:ext>
            </a:extLst>
          </p:cNvPr>
          <p:cNvSpPr>
            <a:spLocks noGrp="1"/>
          </p:cNvSpPr>
          <p:nvPr>
            <p:ph type="title"/>
          </p:nvPr>
        </p:nvSpPr>
        <p:spPr/>
        <p:txBody>
          <a:bodyPr/>
          <a:lstStyle/>
          <a:p>
            <a:r>
              <a:rPr lang="en-IN" b="1" dirty="0"/>
              <a:t>Types Of Cryptography………</a:t>
            </a:r>
            <a:endParaRPr lang="en-IN" dirty="0"/>
          </a:p>
        </p:txBody>
      </p:sp>
      <p:sp>
        <p:nvSpPr>
          <p:cNvPr id="3" name="Content Placeholder 2">
            <a:extLst>
              <a:ext uri="{FF2B5EF4-FFF2-40B4-BE49-F238E27FC236}">
                <a16:creationId xmlns:a16="http://schemas.microsoft.com/office/drawing/2014/main" id="{142906C4-2297-4ED5-9480-561D0FB620EC}"/>
              </a:ext>
            </a:extLst>
          </p:cNvPr>
          <p:cNvSpPr>
            <a:spLocks noGrp="1"/>
          </p:cNvSpPr>
          <p:nvPr>
            <p:ph sz="quarter" idx="1"/>
          </p:nvPr>
        </p:nvSpPr>
        <p:spPr/>
        <p:txBody>
          <a:bodyPr/>
          <a:lstStyle/>
          <a:p>
            <a:pPr marL="0" indent="0">
              <a:buNone/>
            </a:pPr>
            <a:r>
              <a:rPr lang="en-IN" b="1" dirty="0"/>
              <a:t>3. Asymmetric Key Cryptography</a:t>
            </a:r>
          </a:p>
          <a:p>
            <a:r>
              <a:rPr lang="en-US" dirty="0"/>
              <a:t>Under this system a pair of keys is used to encrypt and decrypt information. </a:t>
            </a:r>
          </a:p>
          <a:p>
            <a:r>
              <a:rPr lang="en-US" dirty="0"/>
              <a:t>A public key is used for encryption and a private key is used for decryption. Public key and Private Key are different. </a:t>
            </a:r>
          </a:p>
          <a:p>
            <a:r>
              <a:rPr lang="en-US" dirty="0"/>
              <a:t>Even if the public key is known by everyone the intended receiver can only decode it because he alone knows the private key.</a:t>
            </a:r>
            <a:endParaRPr lang="en-IN" dirty="0"/>
          </a:p>
        </p:txBody>
      </p:sp>
    </p:spTree>
    <p:extLst>
      <p:ext uri="{BB962C8B-B14F-4D97-AF65-F5344CB8AC3E}">
        <p14:creationId xmlns:p14="http://schemas.microsoft.com/office/powerpoint/2010/main" val="2644985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Oriel</Template>
  <TotalTime>359</TotalTime>
  <Words>1236</Words>
  <Application>Microsoft Office PowerPoint</Application>
  <PresentationFormat>On-screen Show (4:3)</PresentationFormat>
  <Paragraphs>105</Paragraphs>
  <Slides>18</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18</vt:i4>
      </vt:variant>
    </vt:vector>
  </HeadingPairs>
  <TitlesOfParts>
    <vt:vector size="29" baseType="lpstr">
      <vt:lpstr>Arial</vt:lpstr>
      <vt:lpstr>Calibri</vt:lpstr>
      <vt:lpstr>Century Schoolbook</vt:lpstr>
      <vt:lpstr>Century Schoolbook (Headings)</vt:lpstr>
      <vt:lpstr>Franklin Gothic Book</vt:lpstr>
      <vt:lpstr>Tahoma</vt:lpstr>
      <vt:lpstr>Times New Roman</vt:lpstr>
      <vt:lpstr>Verdana</vt:lpstr>
      <vt:lpstr>Wingdings</vt:lpstr>
      <vt:lpstr>Wingdings 2</vt:lpstr>
      <vt:lpstr>Oriel</vt:lpstr>
      <vt:lpstr>PowerPoint Presentation</vt:lpstr>
      <vt:lpstr>Content</vt:lpstr>
      <vt:lpstr>INTRODUCTION</vt:lpstr>
      <vt:lpstr>PowerPoint Presentation</vt:lpstr>
      <vt:lpstr>Cryptography</vt:lpstr>
      <vt:lpstr>Evolution of Cryptography</vt:lpstr>
      <vt:lpstr>Types Of Cryptography:</vt:lpstr>
      <vt:lpstr>Types Of Cryptography………</vt:lpstr>
      <vt:lpstr>Types Of Cryptography………</vt:lpstr>
      <vt:lpstr>Difference between Cybersecurity and Cryptography</vt:lpstr>
      <vt:lpstr>Difference between Steganography and Cryptography</vt:lpstr>
      <vt:lpstr>Cryptography in Everyday Life</vt:lpstr>
      <vt:lpstr>Cryptography – Benefits</vt:lpstr>
      <vt:lpstr>Cryptography – Drawbacks</vt:lpstr>
      <vt:lpstr>Future of Cryptography</vt:lpstr>
      <vt:lpstr>PowerPoint Presentation</vt:lpstr>
      <vt:lpstr>Reference</vt:lpstr>
      <vt:lpstr>THANK YOU!</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Presented by                                 s.veerabhadrarao</dc:title>
  <dc:creator>Badra</dc:creator>
  <cp:lastModifiedBy>Sumit Thakur</cp:lastModifiedBy>
  <cp:revision>43</cp:revision>
  <dcterms:created xsi:type="dcterms:W3CDTF">2011-03-06T22:46:22Z</dcterms:created>
  <dcterms:modified xsi:type="dcterms:W3CDTF">2021-09-29T05:07:06Z</dcterms:modified>
</cp:coreProperties>
</file>