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29"/>
  </p:notesMasterIdLst>
  <p:handoutMasterIdLst>
    <p:handoutMasterId r:id="rId30"/>
  </p:handoutMasterIdLst>
  <p:sldIdLst>
    <p:sldId id="293" r:id="rId2"/>
    <p:sldId id="295" r:id="rId3"/>
    <p:sldId id="285" r:id="rId4"/>
    <p:sldId id="258" r:id="rId5"/>
    <p:sldId id="259" r:id="rId6"/>
    <p:sldId id="286" r:id="rId7"/>
    <p:sldId id="288" r:id="rId8"/>
    <p:sldId id="289" r:id="rId9"/>
    <p:sldId id="287" r:id="rId10"/>
    <p:sldId id="290" r:id="rId11"/>
    <p:sldId id="291" r:id="rId12"/>
    <p:sldId id="292" r:id="rId13"/>
    <p:sldId id="260" r:id="rId14"/>
    <p:sldId id="261" r:id="rId15"/>
    <p:sldId id="262" r:id="rId16"/>
    <p:sldId id="263" r:id="rId17"/>
    <p:sldId id="264" r:id="rId18"/>
    <p:sldId id="265" r:id="rId19"/>
    <p:sldId id="266" r:id="rId20"/>
    <p:sldId id="267" r:id="rId21"/>
    <p:sldId id="268" r:id="rId22"/>
    <p:sldId id="269" r:id="rId23"/>
    <p:sldId id="272" r:id="rId24"/>
    <p:sldId id="273" r:id="rId25"/>
    <p:sldId id="274" r:id="rId26"/>
    <p:sldId id="294" r:id="rId27"/>
    <p:sldId id="284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1" autoAdjust="0"/>
    <p:restoredTop sz="94667" autoAdjust="0"/>
  </p:normalViewPr>
  <p:slideViewPr>
    <p:cSldViewPr>
      <p:cViewPr varScale="1">
        <p:scale>
          <a:sx n="63" d="100"/>
          <a:sy n="63" d="100"/>
        </p:scale>
        <p:origin x="1380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3526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9DD594-FF14-4298-9508-12C7AF75630C}" type="datetimeFigureOut">
              <a:rPr lang="en-US" smtClean="0"/>
              <a:pPr/>
              <a:t>9/22/2021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8799E3-0CB2-4887-A17C-4A32B5250A3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C8533B-ADEB-46C6-9116-CF857C3BD525}" type="datetimeFigureOut">
              <a:rPr lang="en-US" smtClean="0"/>
              <a:pPr/>
              <a:t>9/22/2021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3772E6-B7A5-4126-A394-DD33A848F55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E1FE611-2F3E-4367-A888-F24476C70C79}" type="slidenum">
              <a:rPr lang="en-US" smtClean="0">
                <a:latin typeface="Arial" charset="0"/>
              </a:rPr>
              <a:pPr/>
              <a:t>1</a:t>
            </a:fld>
            <a:endParaRPr lang="en-US">
              <a:latin typeface="Arial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3772E6-B7A5-4126-A394-DD33A848F554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/>
          <a:p>
            <a:fld id="{3038E17E-38A1-465B-B95B-411DD43BAC9C}" type="datetimeFigureOut">
              <a:rPr lang="en-US" smtClean="0"/>
              <a:pPr/>
              <a:t>9/22/2021</a:t>
            </a:fld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56FE7BE6-FB36-48CE-A4EB-7940C0B4BEF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8E17E-38A1-465B-B95B-411DD43BAC9C}" type="datetimeFigureOut">
              <a:rPr lang="en-US" smtClean="0"/>
              <a:pPr/>
              <a:t>9/22/2021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E7BE6-FB36-48CE-A4EB-7940C0B4BEF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8E17E-38A1-465B-B95B-411DD43BAC9C}" type="datetimeFigureOut">
              <a:rPr lang="en-US" smtClean="0"/>
              <a:pPr/>
              <a:t>9/22/2021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E7BE6-FB36-48CE-A4EB-7940C0B4BEF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8E17E-38A1-465B-B95B-411DD43BAC9C}" type="datetimeFigureOut">
              <a:rPr lang="en-US" smtClean="0"/>
              <a:pPr/>
              <a:t>9/22/2021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E7BE6-FB36-48CE-A4EB-7940C0B4BEF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/>
          <a:p>
            <a:fld id="{3038E17E-38A1-465B-B95B-411DD43BAC9C}" type="datetimeFigureOut">
              <a:rPr lang="en-US" smtClean="0"/>
              <a:pPr/>
              <a:t>9/22/2021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56FE7BE6-FB36-48CE-A4EB-7940C0B4BEF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/>
          <a:p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8E17E-38A1-465B-B95B-411DD43BAC9C}" type="datetimeFigureOut">
              <a:rPr lang="en-US" smtClean="0"/>
              <a:pPr/>
              <a:t>9/22/2021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/>
          <a:p>
            <a:fld id="{56FE7BE6-FB36-48CE-A4EB-7940C0B4BEF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8E17E-38A1-465B-B95B-411DD43BAC9C}" type="datetimeFigureOut">
              <a:rPr lang="en-US" smtClean="0"/>
              <a:pPr/>
              <a:t>9/22/2021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/>
          <a:p>
            <a:fld id="{56FE7BE6-FB36-48CE-A4EB-7940C0B4BEF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8E17E-38A1-465B-B95B-411DD43BAC9C}" type="datetimeFigureOut">
              <a:rPr lang="en-US" smtClean="0"/>
              <a:pPr/>
              <a:t>9/22/2021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E7BE6-FB36-48CE-A4EB-7940C0B4BEF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8E17E-38A1-465B-B95B-411DD43BAC9C}" type="datetimeFigureOut">
              <a:rPr lang="en-US" smtClean="0"/>
              <a:pPr/>
              <a:t>9/22/2021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E7BE6-FB36-48CE-A4EB-7940C0B4BEF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/>
          <a:p>
            <a:fld id="{3038E17E-38A1-465B-B95B-411DD43BAC9C}" type="datetimeFigureOut">
              <a:rPr lang="en-US" smtClean="0"/>
              <a:pPr/>
              <a:t>9/22/2021</a:t>
            </a:fld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56FE7BE6-FB36-48CE-A4EB-7940C0B4BEF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/>
          <a:p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/>
          <a:p>
            <a:fld id="{3038E17E-38A1-465B-B95B-411DD43BAC9C}" type="datetimeFigureOut">
              <a:rPr lang="en-US" smtClean="0"/>
              <a:pPr/>
              <a:t>9/22/2021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56FE7BE6-FB36-48CE-A4EB-7940C0B4BEF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3038E17E-38A1-465B-B95B-411DD43BAC9C}" type="datetimeFigureOut">
              <a:rPr lang="en-US" smtClean="0"/>
              <a:pPr/>
              <a:t>9/22/2021</a:t>
            </a:fld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56FE7BE6-FB36-48CE-A4EB-7940C0B4BEF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ikipedia.com/" TargetMode="External"/><Relationship Id="rId2" Type="http://schemas.openxmlformats.org/officeDocument/2006/relationships/hyperlink" Target="http://www.google.com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studymafia.org/" TargetMode="Externa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logo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76200"/>
            <a:ext cx="1143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5" name="Picture 3" descr="strip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47800" y="609600"/>
            <a:ext cx="7620000" cy="7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6" name="Rectangle 5"/>
          <p:cNvSpPr>
            <a:spLocks noChangeArrowheads="1"/>
          </p:cNvSpPr>
          <p:nvPr/>
        </p:nvSpPr>
        <p:spPr bwMode="auto">
          <a:xfrm>
            <a:off x="762000" y="1111865"/>
            <a:ext cx="8382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en-US" sz="6000" dirty="0">
                <a:latin typeface="Verdana" pitchFamily="34" charset="0"/>
              </a:rPr>
              <a:t>www.studymafia.org</a:t>
            </a:r>
            <a:endParaRPr lang="en-US" sz="6000" dirty="0">
              <a:latin typeface="Tahoma" pitchFamily="34" charset="0"/>
            </a:endParaRPr>
          </a:p>
        </p:txBody>
      </p:sp>
      <p:sp>
        <p:nvSpPr>
          <p:cNvPr id="13317" name="Text Box 9"/>
          <p:cNvSpPr txBox="1">
            <a:spLocks noChangeArrowheads="1"/>
          </p:cNvSpPr>
          <p:nvPr/>
        </p:nvSpPr>
        <p:spPr bwMode="auto">
          <a:xfrm>
            <a:off x="304800" y="5943600"/>
            <a:ext cx="86106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600" b="1">
                <a:solidFill>
                  <a:schemeClr val="bg1"/>
                </a:solidFill>
              </a:rPr>
              <a:t>Submitted To:				                               Submitted By:</a:t>
            </a:r>
          </a:p>
          <a:p>
            <a:pPr eaLnBrk="0" hangingPunct="0"/>
            <a:r>
              <a:rPr lang="en-US" sz="1600" b="1">
                <a:solidFill>
                  <a:schemeClr val="bg1"/>
                </a:solidFill>
              </a:rPr>
              <a:t>www.studymafia.org                                                                            www.studymafia.org </a:t>
            </a:r>
          </a:p>
        </p:txBody>
      </p:sp>
      <p:sp>
        <p:nvSpPr>
          <p:cNvPr id="13318" name="Rectangle 8"/>
          <p:cNvSpPr>
            <a:spLocks noChangeArrowheads="1"/>
          </p:cNvSpPr>
          <p:nvPr/>
        </p:nvSpPr>
        <p:spPr bwMode="auto">
          <a:xfrm>
            <a:off x="-480060" y="2881590"/>
            <a:ext cx="5105400" cy="24314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3600" b="1" dirty="0"/>
              <a:t>Seminar</a:t>
            </a:r>
          </a:p>
          <a:p>
            <a:pPr algn="ctr" eaLnBrk="0" hangingPunct="0"/>
            <a:r>
              <a:rPr lang="en-US" sz="3600" b="1" dirty="0"/>
              <a:t> On</a:t>
            </a:r>
          </a:p>
          <a:p>
            <a:pPr algn="ctr"/>
            <a:r>
              <a:rPr lang="en-US" sz="4000" b="1" dirty="0"/>
              <a:t>Financial Management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1B0CF210-E80B-41BB-9273-3BD1B9E8DA2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8712" y="2822447"/>
            <a:ext cx="4646688" cy="3273553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3920" y="3048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>
                <a:solidFill>
                  <a:schemeClr val="tx1"/>
                </a:solidFill>
              </a:rPr>
              <a:t>Limitations of traditional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internal decision making is completely ignored in this approach.</a:t>
            </a:r>
          </a:p>
          <a:p>
            <a:r>
              <a:rPr lang="en-US" dirty="0"/>
              <a:t>The traditional approach fails to consider the problems involved in working capital management.</a:t>
            </a:r>
          </a:p>
          <a:p>
            <a:r>
              <a:rPr lang="en-US" dirty="0"/>
              <a:t>The traditional approach neglected the issues relating to the allocation and management of funds and failed to make financial decisions.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229600" cy="1143000"/>
          </a:xfrm>
        </p:spPr>
        <p:txBody>
          <a:bodyPr/>
          <a:lstStyle/>
          <a:p>
            <a:pPr algn="l"/>
            <a:r>
              <a:rPr lang="en-US" b="1" dirty="0">
                <a:solidFill>
                  <a:schemeClr val="tx1"/>
                </a:solidFill>
              </a:rPr>
              <a:t>Modern Approach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The modern approach is an analytical way of looking into financial problems of the firm.</a:t>
            </a:r>
          </a:p>
          <a:p>
            <a:r>
              <a:rPr lang="en-US" dirty="0"/>
              <a:t>According to this approach, the finance function covers both acquisition of funds as well as the allocation of funds to various uses.</a:t>
            </a:r>
          </a:p>
          <a:p>
            <a:r>
              <a:rPr lang="en-US" dirty="0"/>
              <a:t>Financial management is concerned with the issues involved in raising of funds and efficient  and wise allocation of funds.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4240" y="228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>
                <a:solidFill>
                  <a:schemeClr val="tx1"/>
                </a:solidFill>
              </a:rPr>
              <a:t>Main Contents of Modern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526280"/>
          </a:xfrm>
        </p:spPr>
        <p:txBody>
          <a:bodyPr/>
          <a:lstStyle/>
          <a:p>
            <a:r>
              <a:rPr lang="en-US" dirty="0"/>
              <a:t>How large should an enterprise be and how far it should grow?</a:t>
            </a:r>
          </a:p>
          <a:p>
            <a:r>
              <a:rPr lang="en-US" dirty="0"/>
              <a:t>In what form should it hold its assets? </a:t>
            </a:r>
          </a:p>
          <a:p>
            <a:r>
              <a:rPr lang="en-US" dirty="0"/>
              <a:t>In what form should it hold its assets? </a:t>
            </a:r>
          </a:p>
          <a:p>
            <a:pPr>
              <a:buNone/>
            </a:pPr>
            <a:r>
              <a:rPr lang="en-US" dirty="0"/>
              <a:t>	    - Financial management is concerned with 	finding answer to the above problems.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28600"/>
            <a:ext cx="8991600" cy="5897563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GB" sz="4000" noProof="0" dirty="0">
                <a:latin typeface="Aharoni" pitchFamily="2" charset="-79"/>
                <a:cs typeface="Aharoni" pitchFamily="2" charset="-79"/>
              </a:rPr>
              <a:t>Components of Financial Management</a:t>
            </a:r>
          </a:p>
          <a:p>
            <a:pPr algn="ctr">
              <a:buNone/>
            </a:pPr>
            <a:endParaRPr lang="en-GB" sz="3800" noProof="0" dirty="0">
              <a:latin typeface="Aharoni" pitchFamily="2" charset="-79"/>
              <a:cs typeface="Aharoni" pitchFamily="2" charset="-79"/>
            </a:endParaRPr>
          </a:p>
          <a:p>
            <a:pPr>
              <a:buNone/>
            </a:pPr>
            <a:r>
              <a:rPr lang="en-GB" noProof="0" dirty="0"/>
              <a:t>The five basic components of the Financial Management Framework are:</a:t>
            </a:r>
          </a:p>
          <a:p>
            <a:pPr>
              <a:buNone/>
            </a:pPr>
            <a:endParaRPr lang="en-GB" noProof="0" dirty="0"/>
          </a:p>
          <a:p>
            <a:pPr>
              <a:buNone/>
            </a:pPr>
            <a:endParaRPr lang="en-GB" noProof="0" dirty="0"/>
          </a:p>
          <a:p>
            <a:r>
              <a:rPr lang="en-GB" noProof="0" dirty="0"/>
              <a:t>  Planning and Analysis</a:t>
            </a:r>
          </a:p>
          <a:p>
            <a:r>
              <a:rPr lang="en-GB" noProof="0" dirty="0"/>
              <a:t>  Asset and Liability Management  </a:t>
            </a:r>
          </a:p>
          <a:p>
            <a:r>
              <a:rPr lang="en-GB" noProof="0" dirty="0"/>
              <a:t>  Reporting</a:t>
            </a:r>
          </a:p>
          <a:p>
            <a:r>
              <a:rPr lang="en-GB" noProof="0" dirty="0"/>
              <a:t>  Transaction Processing </a:t>
            </a:r>
          </a:p>
          <a:p>
            <a:r>
              <a:rPr lang="en-GB" noProof="0" dirty="0"/>
              <a:t>  Control</a:t>
            </a:r>
          </a:p>
          <a:p>
            <a:pPr lvl="0"/>
            <a:endParaRPr lang="en-GB" noProof="0" dirty="0"/>
          </a:p>
          <a:p>
            <a:pPr lvl="0"/>
            <a:endParaRPr lang="en-GB" noProof="0" dirty="0"/>
          </a:p>
          <a:p>
            <a:pPr>
              <a:buNone/>
            </a:pPr>
            <a:endParaRPr lang="en-GB" noProof="0" dirty="0"/>
          </a:p>
          <a:p>
            <a:pPr lvl="0">
              <a:buFont typeface="Wingdings" pitchFamily="2" charset="2"/>
              <a:buChar char="v"/>
            </a:pPr>
            <a:endParaRPr lang="en-GB" noProof="0" dirty="0"/>
          </a:p>
          <a:p>
            <a:pPr>
              <a:buNone/>
            </a:pPr>
            <a:endParaRPr lang="en-GB" noProof="0" dirty="0"/>
          </a:p>
        </p:txBody>
      </p:sp>
    </p:spTree>
  </p:cSld>
  <p:clrMapOvr>
    <a:masterClrMapping/>
  </p:clrMapOvr>
  <p:transition spd="slow">
    <p:circl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000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09600" y="381000"/>
            <a:ext cx="7924800" cy="5998220"/>
          </a:xfrm>
          <a:effectLst>
            <a:outerShdw blurRad="50800" dist="50800" dir="5400000" algn="ctr" rotWithShape="0">
              <a:schemeClr val="bg2"/>
            </a:outerShdw>
          </a:effectLst>
          <a:scene3d>
            <a:camera prst="orthographicFront"/>
            <a:lightRig rig="threePt" dir="t"/>
          </a:scene3d>
          <a:sp3d prstMaterial="metal"/>
        </p:spPr>
      </p:pic>
    </p:spTree>
  </p:cSld>
  <p:clrMapOvr>
    <a:masterClrMapping/>
  </p:clrMapOvr>
  <p:transition spd="slow">
    <p:split orient="vert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81000"/>
            <a:ext cx="8458200" cy="6096000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en-GB" sz="5200" b="1" noProof="0" dirty="0">
                <a:cs typeface="Andalus" pitchFamily="2" charset="-78"/>
              </a:rPr>
              <a:t>Importance of Financial Management</a:t>
            </a:r>
          </a:p>
          <a:p>
            <a:pPr algn="ctr">
              <a:buNone/>
            </a:pPr>
            <a:endParaRPr lang="en-GB" noProof="0" dirty="0"/>
          </a:p>
          <a:p>
            <a:pPr>
              <a:buNone/>
            </a:pPr>
            <a:r>
              <a:rPr lang="en-GB" noProof="0" dirty="0"/>
              <a:t>    Financial management is concerned with procurement and    utilization of funds in a proper way. It is important because of the following advantages:</a:t>
            </a:r>
          </a:p>
          <a:p>
            <a:pPr>
              <a:buNone/>
            </a:pPr>
            <a:endParaRPr lang="en-GB" noProof="0" dirty="0"/>
          </a:p>
          <a:p>
            <a:pPr>
              <a:buNone/>
            </a:pPr>
            <a:r>
              <a:rPr lang="en-GB" noProof="0" dirty="0"/>
              <a:t>1. Helps in obtaining sufficient funds at a minimum cost.</a:t>
            </a:r>
          </a:p>
          <a:p>
            <a:pPr>
              <a:buNone/>
            </a:pPr>
            <a:endParaRPr lang="en-GB" noProof="0" dirty="0"/>
          </a:p>
          <a:p>
            <a:pPr>
              <a:buNone/>
            </a:pPr>
            <a:r>
              <a:rPr lang="en-GB" noProof="0" dirty="0"/>
              <a:t>2. Ensures effective utilization of funds. </a:t>
            </a:r>
          </a:p>
          <a:p>
            <a:pPr>
              <a:buNone/>
            </a:pPr>
            <a:endParaRPr lang="en-GB" noProof="0" dirty="0"/>
          </a:p>
          <a:p>
            <a:pPr>
              <a:buNone/>
            </a:pPr>
            <a:r>
              <a:rPr lang="en-GB" dirty="0"/>
              <a:t>3.</a:t>
            </a:r>
            <a:r>
              <a:rPr lang="en-GB" noProof="0" dirty="0"/>
              <a:t>   Tries to generate sufficient profits to finance expansion and modernization of the enterprise and secure stable growth.</a:t>
            </a:r>
          </a:p>
          <a:p>
            <a:pPr>
              <a:buNone/>
            </a:pPr>
            <a:endParaRPr lang="en-GB" noProof="0" dirty="0"/>
          </a:p>
          <a:p>
            <a:pPr>
              <a:buNone/>
            </a:pPr>
            <a:r>
              <a:rPr lang="en-GB" noProof="0" dirty="0"/>
              <a:t>4.  Ensures safety of funds through creation of reserves,</a:t>
            </a:r>
          </a:p>
          <a:p>
            <a:pPr>
              <a:buNone/>
            </a:pPr>
            <a:r>
              <a:rPr lang="en-GB" noProof="0" dirty="0"/>
              <a:t>     re-investment of profits, etc.</a:t>
            </a:r>
          </a:p>
          <a:p>
            <a:pPr>
              <a:buNone/>
            </a:pPr>
            <a:endParaRPr lang="en-GB" noProof="0" dirty="0"/>
          </a:p>
        </p:txBody>
      </p:sp>
    </p:spTree>
  </p:cSld>
  <p:clrMapOvr>
    <a:masterClrMapping/>
  </p:clrMapOvr>
  <p:transition spd="slow">
    <p:split orient="vert" dir="in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81000"/>
            <a:ext cx="8686800" cy="56388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GB" sz="4000" b="1" dirty="0"/>
              <a:t>Finance function</a:t>
            </a:r>
          </a:p>
          <a:p>
            <a:pPr>
              <a:buNone/>
            </a:pPr>
            <a:endParaRPr lang="en-GB" noProof="0" dirty="0"/>
          </a:p>
          <a:p>
            <a:pPr>
              <a:buNone/>
            </a:pPr>
            <a:r>
              <a:rPr lang="en-GB" noProof="0" dirty="0"/>
              <a:t>    </a:t>
            </a:r>
            <a:r>
              <a:rPr lang="en-GB" sz="2400" noProof="0" dirty="0"/>
              <a:t>The finance function relates to three major decisions which the finance manager has to take:</a:t>
            </a:r>
          </a:p>
          <a:p>
            <a:pPr>
              <a:buNone/>
            </a:pPr>
            <a:endParaRPr lang="en-GB" sz="2400" noProof="0" dirty="0"/>
          </a:p>
          <a:p>
            <a:pPr lvl="0"/>
            <a:r>
              <a:rPr lang="en-GB" sz="2400" noProof="0" dirty="0"/>
              <a:t>Investment decisions</a:t>
            </a:r>
          </a:p>
          <a:p>
            <a:pPr lvl="0">
              <a:buNone/>
            </a:pPr>
            <a:endParaRPr lang="en-GB" sz="2400" noProof="0" dirty="0"/>
          </a:p>
          <a:p>
            <a:pPr lvl="0"/>
            <a:r>
              <a:rPr lang="en-GB" sz="2400" noProof="0" dirty="0"/>
              <a:t>Finance decisions</a:t>
            </a:r>
          </a:p>
          <a:p>
            <a:pPr lvl="0">
              <a:buNone/>
            </a:pPr>
            <a:endParaRPr lang="en-GB" sz="2400" noProof="0" dirty="0"/>
          </a:p>
          <a:p>
            <a:pPr lvl="0"/>
            <a:r>
              <a:rPr lang="en-GB" sz="2400" noProof="0" dirty="0"/>
              <a:t>Dividend decisions</a:t>
            </a:r>
          </a:p>
          <a:p>
            <a:pPr>
              <a:buNone/>
            </a:pPr>
            <a:endParaRPr lang="en-GB" noProof="0" dirty="0"/>
          </a:p>
        </p:txBody>
      </p:sp>
    </p:spTree>
  </p:cSld>
  <p:clrMapOvr>
    <a:masterClrMapping/>
  </p:clrMapOvr>
  <p:transition spd="slow">
    <p:wedg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7696200" cy="59737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GB" sz="3600" b="1" i="1" noProof="0" dirty="0"/>
              <a:t>Investment decision:</a:t>
            </a:r>
          </a:p>
          <a:p>
            <a:pPr>
              <a:buNone/>
            </a:pPr>
            <a:endParaRPr lang="en-GB" i="1" noProof="0" dirty="0"/>
          </a:p>
          <a:p>
            <a:pPr>
              <a:buNone/>
            </a:pPr>
            <a:r>
              <a:rPr lang="en-GB" noProof="0" dirty="0"/>
              <a:t>    </a:t>
            </a:r>
            <a:r>
              <a:rPr lang="en-GB" sz="2500" noProof="0" dirty="0"/>
              <a:t>This decision relates to the careful selection of assets in which funds will be invested by the firm. It Involves buying, holding, reducing, replacing, selling &amp; managing assets.</a:t>
            </a:r>
          </a:p>
          <a:p>
            <a:pPr>
              <a:buNone/>
            </a:pPr>
            <a:endParaRPr lang="en-GB" sz="2500" noProof="0" dirty="0"/>
          </a:p>
          <a:p>
            <a:pPr>
              <a:buNone/>
            </a:pPr>
            <a:r>
              <a:rPr lang="en-GB" sz="2500" noProof="0" dirty="0"/>
              <a:t>   Common questions involving Investments include:</a:t>
            </a:r>
          </a:p>
          <a:p>
            <a:r>
              <a:rPr lang="en-GB" sz="2500" noProof="0" dirty="0"/>
              <a:t>In what lines of business should the firm engage?</a:t>
            </a:r>
          </a:p>
          <a:p>
            <a:r>
              <a:rPr lang="en-GB" sz="2500" noProof="0" dirty="0"/>
              <a:t>Should the firm acquire other companies?</a:t>
            </a:r>
          </a:p>
          <a:p>
            <a:r>
              <a:rPr lang="en-GB" sz="2500" noProof="0" dirty="0"/>
              <a:t>What sort of property, plant, equipment should the firm hold?</a:t>
            </a:r>
          </a:p>
          <a:p>
            <a:r>
              <a:rPr lang="en-GB" sz="2500" noProof="0" dirty="0"/>
              <a:t>Should the firm modernise or sell an old production facility?</a:t>
            </a:r>
          </a:p>
          <a:p>
            <a:pPr>
              <a:buNone/>
            </a:pPr>
            <a:endParaRPr lang="en-GB" noProof="0" dirty="0"/>
          </a:p>
        </p:txBody>
      </p:sp>
    </p:spTree>
  </p:cSld>
  <p:clrMapOvr>
    <a:masterClrMapping/>
  </p:clrMapOvr>
  <p:transition spd="slow">
    <p:zoom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7467600" cy="1143000"/>
          </a:xfrm>
        </p:spPr>
        <p:txBody>
          <a:bodyPr>
            <a:normAutofit/>
          </a:bodyPr>
          <a:lstStyle/>
          <a:p>
            <a:pPr algn="l"/>
            <a:r>
              <a:rPr lang="en-GB" sz="3600" b="1" i="1" noProof="0" dirty="0">
                <a:solidFill>
                  <a:schemeClr val="tx1"/>
                </a:solidFill>
                <a:effectLst/>
                <a:latin typeface="+mn-lt"/>
              </a:rPr>
              <a:t>Financing decisions: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8956040" cy="5715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GB" noProof="0" dirty="0"/>
              <a:t>    </a:t>
            </a:r>
            <a:r>
              <a:rPr lang="en-GB" sz="2400" noProof="0" dirty="0"/>
              <a:t>Financing decisions involve the acquisition of funds needed to support long-term investments.</a:t>
            </a:r>
          </a:p>
          <a:p>
            <a:pPr>
              <a:buNone/>
            </a:pPr>
            <a:endParaRPr lang="en-GB" sz="2400" noProof="0" dirty="0"/>
          </a:p>
          <a:p>
            <a:pPr lvl="0"/>
            <a:r>
              <a:rPr lang="en-GB" sz="2400" noProof="0" dirty="0"/>
              <a:t>While taking this decision, financial management weighs the advantages and disadvantages of the different sources of finance. </a:t>
            </a:r>
          </a:p>
          <a:p>
            <a:pPr lvl="0">
              <a:buNone/>
            </a:pPr>
            <a:endParaRPr lang="en-GB" sz="2400" noProof="0" dirty="0"/>
          </a:p>
          <a:p>
            <a:pPr lvl="0"/>
            <a:r>
              <a:rPr lang="en-GB" sz="2400" noProof="0" dirty="0"/>
              <a:t>The business can either finance from its shareholder funds which can be subdivided into equity share capital, preference share capital and the accumulated profits. </a:t>
            </a:r>
          </a:p>
          <a:p>
            <a:pPr lvl="0"/>
            <a:endParaRPr lang="en-GB" sz="2400" noProof="0" dirty="0"/>
          </a:p>
          <a:p>
            <a:pPr lvl="0"/>
            <a:r>
              <a:rPr lang="en-GB" sz="2400" noProof="0" dirty="0"/>
              <a:t>Borrowings from outsiders include borrowed funds like debentures and loans from financial institutions.</a:t>
            </a:r>
          </a:p>
          <a:p>
            <a:pPr>
              <a:buNone/>
            </a:pPr>
            <a:endParaRPr lang="en-GB" noProof="0" dirty="0"/>
          </a:p>
        </p:txBody>
      </p:sp>
    </p:spTree>
  </p:cSld>
  <p:clrMapOvr>
    <a:masterClrMapping/>
  </p:clrMapOvr>
  <p:transition spd="slow">
    <p:zoom dir="in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47320"/>
            <a:ext cx="7467600" cy="1143000"/>
          </a:xfrm>
        </p:spPr>
        <p:txBody>
          <a:bodyPr>
            <a:normAutofit/>
          </a:bodyPr>
          <a:lstStyle/>
          <a:p>
            <a:pPr algn="l"/>
            <a:r>
              <a:rPr lang="en-GB" sz="3600" b="1" i="1" noProof="0" dirty="0">
                <a:solidFill>
                  <a:schemeClr val="tx1"/>
                </a:solidFill>
                <a:effectLst/>
                <a:latin typeface="+mn-lt"/>
              </a:rPr>
              <a:t>Dividend decisions: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84960"/>
            <a:ext cx="8153400" cy="5334000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en-GB" noProof="0" dirty="0"/>
              <a:t>This decision relates to the appropriation of profits earned. The two major alternatives are to retain the profits earned or to distribute these profits to shareholders.</a:t>
            </a:r>
          </a:p>
          <a:p>
            <a:pPr lvl="0">
              <a:buNone/>
            </a:pPr>
            <a:endParaRPr lang="en-GB" noProof="0" dirty="0"/>
          </a:p>
          <a:p>
            <a:pPr lvl="0">
              <a:buNone/>
            </a:pPr>
            <a:r>
              <a:rPr lang="en-GB" noProof="0" dirty="0"/>
              <a:t>     While declaring dividend, a large number of considerations are kept in mind such as:</a:t>
            </a:r>
          </a:p>
          <a:p>
            <a:pPr lvl="0">
              <a:buNone/>
            </a:pPr>
            <a:endParaRPr lang="en-GB" noProof="0" dirty="0"/>
          </a:p>
          <a:p>
            <a:pPr lvl="0">
              <a:buFont typeface="Wingdings" pitchFamily="2" charset="2"/>
              <a:buChar char="v"/>
            </a:pPr>
            <a:r>
              <a:rPr lang="en-GB" noProof="0" dirty="0"/>
              <a:t>Trend of earnings</a:t>
            </a:r>
          </a:p>
          <a:p>
            <a:pPr lvl="0">
              <a:buFont typeface="Wingdings" pitchFamily="2" charset="2"/>
              <a:buChar char="v"/>
            </a:pPr>
            <a:r>
              <a:rPr lang="en-GB" noProof="0" dirty="0"/>
              <a:t>Stability in dividends</a:t>
            </a:r>
          </a:p>
          <a:p>
            <a:pPr lvl="0">
              <a:buFont typeface="Wingdings" pitchFamily="2" charset="2"/>
              <a:buChar char="v"/>
            </a:pPr>
            <a:r>
              <a:rPr lang="en-GB" noProof="0" dirty="0"/>
              <a:t>The trend of share market prices</a:t>
            </a:r>
          </a:p>
          <a:p>
            <a:pPr lvl="0">
              <a:buFont typeface="Wingdings" pitchFamily="2" charset="2"/>
              <a:buChar char="v"/>
            </a:pPr>
            <a:r>
              <a:rPr lang="en-GB" noProof="0" dirty="0"/>
              <a:t>The requirement of funds for future growth</a:t>
            </a:r>
          </a:p>
          <a:p>
            <a:pPr lvl="0">
              <a:buFont typeface="Wingdings" pitchFamily="2" charset="2"/>
              <a:buChar char="v"/>
            </a:pPr>
            <a:r>
              <a:rPr lang="en-GB" noProof="0" dirty="0"/>
              <a:t>The cash flow situation</a:t>
            </a:r>
          </a:p>
          <a:p>
            <a:pPr lvl="0">
              <a:buFont typeface="Wingdings" pitchFamily="2" charset="2"/>
              <a:buChar char="v"/>
            </a:pPr>
            <a:r>
              <a:rPr lang="en-GB" noProof="0" dirty="0"/>
              <a:t>Restrictions under the Companies Act</a:t>
            </a:r>
          </a:p>
          <a:p>
            <a:pPr lvl="0">
              <a:buFont typeface="Wingdings" pitchFamily="2" charset="2"/>
              <a:buChar char="v"/>
            </a:pPr>
            <a:r>
              <a:rPr lang="en-GB" noProof="0" dirty="0"/>
              <a:t>The tax impact on shareholders etc. </a:t>
            </a:r>
          </a:p>
          <a:p>
            <a:pPr>
              <a:buNone/>
            </a:pPr>
            <a:endParaRPr lang="en-GB" noProof="0" dirty="0"/>
          </a:p>
        </p:txBody>
      </p:sp>
    </p:spTree>
  </p:cSld>
  <p:clrMapOvr>
    <a:masterClrMapping/>
  </p:clrMapOvr>
  <p:transition spd="slow">
    <p:split dir="in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1143000"/>
          </a:xfrm>
        </p:spPr>
        <p:txBody>
          <a:bodyPr/>
          <a:lstStyle/>
          <a:p>
            <a:pPr algn="l"/>
            <a:r>
              <a:rPr lang="en-US" b="1" dirty="0">
                <a:solidFill>
                  <a:schemeClr val="tx1"/>
                </a:solidFill>
              </a:rPr>
              <a:t>Content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257800"/>
          </a:xfrm>
        </p:spPr>
        <p:txBody>
          <a:bodyPr>
            <a:noAutofit/>
          </a:bodyPr>
          <a:lstStyle/>
          <a:p>
            <a:r>
              <a:rPr lang="en-US" sz="2400" dirty="0"/>
              <a:t>Introduction</a:t>
            </a:r>
          </a:p>
          <a:p>
            <a:r>
              <a:rPr lang="en-US" sz="2400" dirty="0"/>
              <a:t>What is </a:t>
            </a:r>
            <a:r>
              <a:rPr lang="en-GB" sz="2400" dirty="0"/>
              <a:t>Financial Management</a:t>
            </a:r>
          </a:p>
          <a:p>
            <a:r>
              <a:rPr lang="en-GB" sz="2400" dirty="0"/>
              <a:t>Scope of Financial management</a:t>
            </a:r>
          </a:p>
          <a:p>
            <a:pPr lvl="5"/>
            <a:r>
              <a:rPr lang="en-US" sz="2400" dirty="0"/>
              <a:t>Traditional approach</a:t>
            </a:r>
          </a:p>
          <a:p>
            <a:pPr lvl="5"/>
            <a:r>
              <a:rPr lang="en-US" sz="2400" dirty="0"/>
              <a:t>Modern approach</a:t>
            </a:r>
          </a:p>
          <a:p>
            <a:r>
              <a:rPr lang="en-GB" sz="2400" dirty="0"/>
              <a:t>Components of Financial management</a:t>
            </a:r>
          </a:p>
          <a:p>
            <a:r>
              <a:rPr lang="en-GB" sz="2400" dirty="0"/>
              <a:t>Importance of Financial management</a:t>
            </a:r>
          </a:p>
          <a:p>
            <a:r>
              <a:rPr lang="en-GB" sz="2400" dirty="0"/>
              <a:t>Finance function</a:t>
            </a:r>
          </a:p>
          <a:p>
            <a:pPr lvl="0"/>
            <a:r>
              <a:rPr lang="en-GB" sz="2400" dirty="0"/>
              <a:t>Investment decisions</a:t>
            </a:r>
          </a:p>
          <a:p>
            <a:pPr lvl="5"/>
            <a:r>
              <a:rPr lang="en-GB" sz="2200" dirty="0"/>
              <a:t>Finance decisions</a:t>
            </a:r>
          </a:p>
          <a:p>
            <a:pPr lvl="5"/>
            <a:r>
              <a:rPr lang="en-GB" sz="2200" dirty="0"/>
              <a:t>Dividend decisions</a:t>
            </a:r>
          </a:p>
          <a:p>
            <a:r>
              <a:rPr lang="en-GB" sz="2400" dirty="0"/>
              <a:t>Functions of Financial management</a:t>
            </a:r>
          </a:p>
          <a:p>
            <a:r>
              <a:rPr lang="en-GB" sz="2400" dirty="0"/>
              <a:t>Reference</a:t>
            </a:r>
          </a:p>
          <a:p>
            <a:pPr>
              <a:buNone/>
            </a:pPr>
            <a:r>
              <a:rPr lang="en-GB" sz="2400" dirty="0"/>
              <a:t> </a:t>
            </a:r>
            <a:endParaRPr lang="en-US" sz="24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8600"/>
            <a:ext cx="7924800" cy="5897563"/>
          </a:xfrm>
        </p:spPr>
        <p:txBody>
          <a:bodyPr/>
          <a:lstStyle/>
          <a:p>
            <a:pPr>
              <a:buNone/>
            </a:pPr>
            <a:r>
              <a:rPr lang="en-GB" noProof="0" dirty="0"/>
              <a:t>   </a:t>
            </a:r>
          </a:p>
        </p:txBody>
      </p:sp>
      <p:pic>
        <p:nvPicPr>
          <p:cNvPr id="4" name="Picture 3" descr="Three_Legged_Stool_Outlin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362995" y="544270"/>
            <a:ext cx="4071937" cy="440685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 rot="17210061">
            <a:off x="1955571" y="2563033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Financing decision</a:t>
            </a:r>
          </a:p>
        </p:txBody>
      </p:sp>
      <p:sp>
        <p:nvSpPr>
          <p:cNvPr id="9" name="TextBox 8"/>
          <p:cNvSpPr txBox="1"/>
          <p:nvPr/>
        </p:nvSpPr>
        <p:spPr>
          <a:xfrm rot="16200000">
            <a:off x="3080266" y="2939534"/>
            <a:ext cx="243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Investment decision</a:t>
            </a:r>
          </a:p>
        </p:txBody>
      </p:sp>
      <p:sp>
        <p:nvSpPr>
          <p:cNvPr id="11" name="TextBox 10"/>
          <p:cNvSpPr txBox="1"/>
          <p:nvPr/>
        </p:nvSpPr>
        <p:spPr>
          <a:xfrm rot="4431136">
            <a:off x="4504339" y="2734542"/>
            <a:ext cx="2172219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Dividend decision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28600" y="5257800"/>
            <a:ext cx="861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Three Legged Tool Analogy: Broad Classification of Decision Activities</a:t>
            </a:r>
          </a:p>
        </p:txBody>
      </p:sp>
    </p:spTree>
  </p:cSld>
  <p:clrMapOvr>
    <a:masterClrMapping/>
  </p:clrMapOvr>
  <p:transition spd="slow">
    <p:pull dir="rd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556418"/>
            <a:ext cx="8534400" cy="5745163"/>
          </a:xfrm>
        </p:spPr>
        <p:txBody>
          <a:bodyPr/>
          <a:lstStyle/>
          <a:p>
            <a:pPr algn="ctr">
              <a:buNone/>
            </a:pPr>
            <a:r>
              <a:rPr lang="en-GB" sz="3600" noProof="0" dirty="0">
                <a:latin typeface="Aharoni" pitchFamily="2" charset="-79"/>
                <a:cs typeface="Aharoni" pitchFamily="2" charset="-79"/>
              </a:rPr>
              <a:t>Objectives of Financial Management</a:t>
            </a:r>
          </a:p>
          <a:p>
            <a:pPr>
              <a:buNone/>
            </a:pPr>
            <a:endParaRPr lang="en-GB" noProof="0" dirty="0"/>
          </a:p>
          <a:p>
            <a:pPr>
              <a:buNone/>
            </a:pPr>
            <a:r>
              <a:rPr lang="en-GB" noProof="0" dirty="0"/>
              <a:t>    </a:t>
            </a:r>
            <a:r>
              <a:rPr lang="en-GB" sz="2600" noProof="0" dirty="0"/>
              <a:t>The objectives or goals of financial management are-</a:t>
            </a:r>
          </a:p>
          <a:p>
            <a:pPr>
              <a:buNone/>
            </a:pPr>
            <a:endParaRPr lang="en-GB" sz="2600" noProof="0" dirty="0"/>
          </a:p>
          <a:p>
            <a:pPr>
              <a:buNone/>
            </a:pPr>
            <a:r>
              <a:rPr lang="en-GB" sz="2600" noProof="0" dirty="0"/>
              <a:t>(a) Profit maximization, </a:t>
            </a:r>
          </a:p>
          <a:p>
            <a:pPr>
              <a:buNone/>
            </a:pPr>
            <a:endParaRPr lang="en-GB" sz="2600" noProof="0" dirty="0"/>
          </a:p>
          <a:p>
            <a:pPr>
              <a:buNone/>
            </a:pPr>
            <a:r>
              <a:rPr lang="en-GB" sz="2600" noProof="0" dirty="0"/>
              <a:t>(b) Return maximization, and</a:t>
            </a:r>
          </a:p>
          <a:p>
            <a:pPr>
              <a:buNone/>
            </a:pPr>
            <a:endParaRPr lang="en-GB" sz="2600" noProof="0" dirty="0"/>
          </a:p>
          <a:p>
            <a:pPr>
              <a:buNone/>
            </a:pPr>
            <a:r>
              <a:rPr lang="en-GB" sz="2600" noProof="0" dirty="0"/>
              <a:t>(c) Wealth maximization. </a:t>
            </a:r>
          </a:p>
          <a:p>
            <a:pPr>
              <a:buNone/>
            </a:pPr>
            <a:endParaRPr lang="en-GB" noProof="0" dirty="0"/>
          </a:p>
        </p:txBody>
      </p:sp>
    </p:spTree>
  </p:cSld>
  <p:clrMapOvr>
    <a:masterClrMapping/>
  </p:clrMapOvr>
  <p:transition spd="slow">
    <p:pull dir="lu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685800"/>
            <a:ext cx="8458200" cy="6400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GB" sz="3600" noProof="0" dirty="0">
                <a:latin typeface="Aharoni" pitchFamily="2" charset="-79"/>
                <a:cs typeface="Aharoni" pitchFamily="2" charset="-79"/>
              </a:rPr>
              <a:t>Objectives of Financial Management</a:t>
            </a:r>
          </a:p>
          <a:p>
            <a:pPr>
              <a:buNone/>
            </a:pPr>
            <a:endParaRPr lang="en-GB" sz="2300" noProof="0" dirty="0"/>
          </a:p>
          <a:p>
            <a:pPr>
              <a:buNone/>
            </a:pPr>
            <a:r>
              <a:rPr lang="en-GB" sz="2300" noProof="0" dirty="0"/>
              <a:t>(1)</a:t>
            </a:r>
            <a:r>
              <a:rPr lang="en-GB" sz="2300" u="sng" noProof="0" dirty="0"/>
              <a:t>Profit maximization</a:t>
            </a:r>
            <a:r>
              <a:rPr lang="en-GB" sz="2300" noProof="0" dirty="0"/>
              <a:t>: Maximization of profits is generally regarded as the main objective of a business enterprise. </a:t>
            </a:r>
          </a:p>
          <a:p>
            <a:pPr>
              <a:buNone/>
            </a:pPr>
            <a:endParaRPr lang="en-GB" sz="2300" noProof="0" dirty="0"/>
          </a:p>
          <a:p>
            <a:pPr>
              <a:buNone/>
            </a:pPr>
            <a:r>
              <a:rPr lang="en-GB" sz="2300" noProof="0" dirty="0"/>
              <a:t>(2)</a:t>
            </a:r>
            <a:r>
              <a:rPr lang="en-GB" sz="2300" u="sng" noProof="0" dirty="0"/>
              <a:t>Return Maximization</a:t>
            </a:r>
            <a:r>
              <a:rPr lang="en-GB" sz="2300" noProof="0" dirty="0"/>
              <a:t>: Another goal of financial management is to safeguard the economic interest of the persons who are directly or indirectly connected with the company, i.e., shareholders, creditors and employees. </a:t>
            </a:r>
          </a:p>
          <a:p>
            <a:pPr>
              <a:buNone/>
            </a:pPr>
            <a:endParaRPr lang="en-GB" sz="2300" noProof="0" dirty="0"/>
          </a:p>
          <a:p>
            <a:pPr>
              <a:buNone/>
            </a:pPr>
            <a:r>
              <a:rPr lang="en-GB" sz="2300" noProof="0" dirty="0"/>
              <a:t>(3)</a:t>
            </a:r>
            <a:r>
              <a:rPr lang="en-GB" sz="2300" u="sng" noProof="0" dirty="0"/>
              <a:t>Wealth Maximization</a:t>
            </a:r>
            <a:r>
              <a:rPr lang="en-GB" sz="2300" noProof="0" dirty="0"/>
              <a:t>: Maximization of profits is regarded as the proper objective of the firm but it is not as inclusive a goal as that of maximizing its value to its shareholders. </a:t>
            </a:r>
          </a:p>
          <a:p>
            <a:pPr>
              <a:buNone/>
            </a:pPr>
            <a:endParaRPr lang="en-GB" noProof="0" dirty="0"/>
          </a:p>
          <a:p>
            <a:pPr>
              <a:buNone/>
            </a:pPr>
            <a:endParaRPr lang="en-GB" noProof="0" dirty="0"/>
          </a:p>
          <a:p>
            <a:pPr>
              <a:buNone/>
            </a:pPr>
            <a:endParaRPr lang="en-GB" noProof="0" dirty="0"/>
          </a:p>
          <a:p>
            <a:pPr>
              <a:buNone/>
            </a:pPr>
            <a:endParaRPr lang="en-GB" noProof="0" dirty="0"/>
          </a:p>
        </p:txBody>
      </p:sp>
    </p:spTree>
  </p:cSld>
  <p:clrMapOvr>
    <a:masterClrMapping/>
  </p:clrMapOvr>
  <p:transition spd="slow">
    <p:diamond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6700" y="152400"/>
            <a:ext cx="8610600" cy="6324600"/>
          </a:xfrm>
        </p:spPr>
        <p:txBody>
          <a:bodyPr/>
          <a:lstStyle/>
          <a:p>
            <a:pPr algn="ctr">
              <a:buNone/>
            </a:pPr>
            <a:r>
              <a:rPr lang="en-GB" sz="4000" noProof="0" dirty="0">
                <a:latin typeface="Eras Demi ITC" pitchFamily="34" charset="0"/>
              </a:rPr>
              <a:t>Functions of Financial Management</a:t>
            </a:r>
          </a:p>
          <a:p>
            <a:pPr algn="ctr">
              <a:buNone/>
            </a:pPr>
            <a:endParaRPr lang="en-GB" noProof="0" dirty="0"/>
          </a:p>
          <a:p>
            <a:pPr>
              <a:buNone/>
            </a:pPr>
            <a:r>
              <a:rPr lang="en-GB" noProof="0" dirty="0"/>
              <a:t>   </a:t>
            </a:r>
            <a:r>
              <a:rPr lang="en-GB" sz="2500" noProof="0" dirty="0"/>
              <a:t> Functions of financial management can be divided into two groups: </a:t>
            </a:r>
          </a:p>
          <a:p>
            <a:pPr>
              <a:buNone/>
            </a:pPr>
            <a:endParaRPr lang="en-GB" sz="2500" noProof="0" dirty="0"/>
          </a:p>
          <a:p>
            <a:pPr lvl="0"/>
            <a:r>
              <a:rPr lang="en-GB" sz="2500" noProof="0" dirty="0"/>
              <a:t>Executive (or managerial)functions</a:t>
            </a:r>
          </a:p>
          <a:p>
            <a:pPr lvl="0">
              <a:buNone/>
            </a:pPr>
            <a:r>
              <a:rPr lang="en-GB" sz="2500" noProof="0" dirty="0"/>
              <a:t> </a:t>
            </a:r>
          </a:p>
          <a:p>
            <a:pPr lvl="0"/>
            <a:r>
              <a:rPr lang="en-GB" sz="2500" noProof="0" dirty="0"/>
              <a:t>Incidental or routine functions</a:t>
            </a:r>
          </a:p>
          <a:p>
            <a:pPr>
              <a:buNone/>
            </a:pPr>
            <a:endParaRPr lang="en-GB" noProof="0" dirty="0"/>
          </a:p>
        </p:txBody>
      </p:sp>
    </p:spTree>
  </p:cSld>
  <p:clrMapOvr>
    <a:masterClrMapping/>
  </p:clrMapOvr>
  <p:transition spd="slow">
    <p:comb dir="vert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4320" y="457200"/>
            <a:ext cx="8839200" cy="6553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GB" noProof="0" dirty="0"/>
              <a:t>  </a:t>
            </a:r>
            <a:r>
              <a:rPr lang="en-GB" sz="3500" b="1" i="1" noProof="0" dirty="0"/>
              <a:t>Executive functions:</a:t>
            </a:r>
          </a:p>
          <a:p>
            <a:pPr>
              <a:buNone/>
            </a:pPr>
            <a:endParaRPr lang="en-GB" sz="3500" i="1" noProof="0" dirty="0"/>
          </a:p>
          <a:p>
            <a:pPr>
              <a:buNone/>
            </a:pPr>
            <a:r>
              <a:rPr lang="en-GB" noProof="0" dirty="0"/>
              <a:t>    </a:t>
            </a:r>
            <a:r>
              <a:rPr lang="en-GB" sz="2300" noProof="0" dirty="0"/>
              <a:t>These functions involve financial, investment and dividend decision making. </a:t>
            </a:r>
          </a:p>
          <a:p>
            <a:pPr>
              <a:buNone/>
            </a:pPr>
            <a:endParaRPr lang="en-GB" sz="2300" noProof="0" dirty="0"/>
          </a:p>
          <a:p>
            <a:pPr>
              <a:buNone/>
            </a:pPr>
            <a:r>
              <a:rPr lang="en-GB" sz="2300" noProof="0" dirty="0"/>
              <a:t>    Executive functions involve the following decisions: </a:t>
            </a:r>
          </a:p>
          <a:p>
            <a:pPr>
              <a:buNone/>
            </a:pPr>
            <a:endParaRPr lang="en-GB" sz="2300" noProof="0" dirty="0"/>
          </a:p>
          <a:p>
            <a:r>
              <a:rPr lang="en-GB" sz="2300" noProof="0" dirty="0"/>
              <a:t>Financial Forecasting</a:t>
            </a:r>
          </a:p>
          <a:p>
            <a:r>
              <a:rPr lang="en-GB" sz="2300" noProof="0" dirty="0"/>
              <a:t>Investment decisions</a:t>
            </a:r>
          </a:p>
          <a:p>
            <a:r>
              <a:rPr lang="en-GB" sz="2300" noProof="0" dirty="0"/>
              <a:t>Managing corporate asset structure</a:t>
            </a:r>
          </a:p>
          <a:p>
            <a:r>
              <a:rPr lang="en-GB" sz="2300" noProof="0" dirty="0"/>
              <a:t>The management of income</a:t>
            </a:r>
          </a:p>
          <a:p>
            <a:r>
              <a:rPr lang="en-GB" sz="2300" noProof="0" dirty="0"/>
              <a:t>Management of cash</a:t>
            </a:r>
          </a:p>
          <a:p>
            <a:r>
              <a:rPr lang="en-GB" sz="2300" noProof="0" dirty="0"/>
              <a:t>Deciding about new sources of finance</a:t>
            </a:r>
          </a:p>
          <a:p>
            <a:r>
              <a:rPr lang="en-GB" sz="2300" noProof="0" dirty="0"/>
              <a:t>To contact and carry negotiations for new financing</a:t>
            </a:r>
          </a:p>
          <a:p>
            <a:r>
              <a:rPr lang="en-GB" sz="2300" noProof="0" dirty="0"/>
              <a:t>Analysis and appraisal of financial performance</a:t>
            </a:r>
          </a:p>
          <a:p>
            <a:r>
              <a:rPr lang="en-GB" sz="2300" noProof="0" dirty="0"/>
              <a:t>Advising the top management</a:t>
            </a:r>
          </a:p>
          <a:p>
            <a:endParaRPr lang="en-GB" noProof="0" dirty="0"/>
          </a:p>
        </p:txBody>
      </p:sp>
    </p:spTree>
  </p:cSld>
  <p:clrMapOvr>
    <a:masterClrMapping/>
  </p:clrMapOvr>
  <p:transition spd="slow">
    <p:blinds dir="vert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6700" y="609600"/>
            <a:ext cx="8610600" cy="63246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GB" sz="3500" b="1" i="1" noProof="0" dirty="0"/>
              <a:t> Incidental functions:</a:t>
            </a:r>
          </a:p>
          <a:p>
            <a:pPr>
              <a:buNone/>
            </a:pPr>
            <a:endParaRPr lang="en-GB" sz="3500" i="1" noProof="0" dirty="0"/>
          </a:p>
          <a:p>
            <a:pPr>
              <a:buNone/>
            </a:pPr>
            <a:r>
              <a:rPr lang="en-GB" noProof="0" dirty="0"/>
              <a:t>    They are performed by low level assistants like accountants, account assistants etc. They include:</a:t>
            </a:r>
          </a:p>
          <a:p>
            <a:pPr>
              <a:buNone/>
            </a:pPr>
            <a:r>
              <a:rPr lang="en-GB" noProof="0" dirty="0"/>
              <a:t> </a:t>
            </a:r>
          </a:p>
          <a:p>
            <a:r>
              <a:rPr lang="en-GB" sz="2600" noProof="0" dirty="0"/>
              <a:t>Record keeping and reporting</a:t>
            </a:r>
          </a:p>
          <a:p>
            <a:r>
              <a:rPr lang="en-GB" sz="2600" noProof="0" dirty="0"/>
              <a:t>Preparation of various financial statements</a:t>
            </a:r>
          </a:p>
          <a:p>
            <a:r>
              <a:rPr lang="en-GB" sz="2600" noProof="0" dirty="0"/>
              <a:t>Cash planning and its supervision</a:t>
            </a:r>
          </a:p>
          <a:p>
            <a:r>
              <a:rPr lang="en-GB" sz="2600" noProof="0" dirty="0"/>
              <a:t>Credit management</a:t>
            </a:r>
          </a:p>
          <a:p>
            <a:r>
              <a:rPr lang="en-GB" sz="2600" noProof="0" dirty="0"/>
              <a:t>Custody and safeguarding different financial securities etc. </a:t>
            </a:r>
          </a:p>
          <a:p>
            <a:r>
              <a:rPr lang="en-GB" sz="2600" noProof="0" dirty="0"/>
              <a:t>Providing top management with information on current and prospective financial conditions of the business.</a:t>
            </a:r>
          </a:p>
          <a:p>
            <a:pPr>
              <a:buNone/>
            </a:pPr>
            <a:endParaRPr lang="en-GB" noProof="0" dirty="0"/>
          </a:p>
        </p:txBody>
      </p:sp>
    </p:spTree>
  </p:cSld>
  <p:clrMapOvr>
    <a:masterClrMapping/>
  </p:clrMapOvr>
  <p:transition spd="slow">
    <p:strips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www.google.com</a:t>
            </a:r>
            <a:endParaRPr lang="en-US" dirty="0"/>
          </a:p>
          <a:p>
            <a:r>
              <a:rPr lang="en-US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www.wikipedia.com</a:t>
            </a:r>
            <a:endParaRPr lang="en-US" dirty="0"/>
          </a:p>
          <a:p>
            <a:r>
              <a:rPr lang="en-US" dirty="0"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www.studymafia.org</a:t>
            </a:r>
            <a:endParaRPr lang="en-US" dirty="0"/>
          </a:p>
          <a:p>
            <a:pPr>
              <a:buFont typeface="Wingdings 3" pitchFamily="18" charset="2"/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7772400" cy="769441"/>
          </a:xfrm>
        </p:spPr>
        <p:txBody>
          <a:bodyPr/>
          <a:lstStyle/>
          <a:p>
            <a:pPr algn="l" fontAlgn="auto">
              <a:spcAft>
                <a:spcPts val="0"/>
              </a:spcAft>
              <a:defRPr/>
            </a:pPr>
            <a:r>
              <a:rPr lang="en-US" sz="4400" b="1" dirty="0">
                <a:solidFill>
                  <a:schemeClr val="tx1"/>
                </a:solidFill>
              </a:rPr>
              <a:t>Reference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286000"/>
            <a:ext cx="8229600" cy="1219200"/>
          </a:xfrm>
        </p:spPr>
        <p:txBody>
          <a:bodyPr>
            <a:normAutofit/>
          </a:bodyPr>
          <a:lstStyle/>
          <a:p>
            <a:pPr algn="ctr"/>
            <a:r>
              <a:rPr lang="en-US" sz="6600" i="1" dirty="0"/>
              <a:t>Thank you</a:t>
            </a:r>
          </a:p>
        </p:txBody>
      </p:sp>
    </p:spTree>
  </p:cSld>
  <p:clrMapOvr>
    <a:masterClrMapping/>
  </p:clrMapOvr>
  <p:transition spd="slow">
    <p:newsflash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4000" b="1" dirty="0">
                <a:solidFill>
                  <a:schemeClr val="tx1"/>
                </a:solidFill>
              </a:rPr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GB" dirty="0"/>
              <a:t>   </a:t>
            </a:r>
            <a:r>
              <a:rPr lang="en-GB" i="1" dirty="0"/>
              <a:t>Financial management is an integrated decision making process, concerned with acquiring, managing and financing assets to accomplish overall goals within a business entity.</a:t>
            </a:r>
          </a:p>
          <a:p>
            <a:pPr>
              <a:buNone/>
            </a:pPr>
            <a:endParaRPr lang="en-GB" i="1" dirty="0"/>
          </a:p>
          <a:p>
            <a:pPr>
              <a:buNone/>
            </a:pPr>
            <a:r>
              <a:rPr lang="en-GB" i="1" dirty="0"/>
              <a:t>   Speaking differently, it is concerned with making decisions relating to investments in long term assets, working capital, financing of assets and so on. 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5800"/>
            <a:ext cx="8686800" cy="58213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GB" sz="3600" noProof="0" dirty="0">
                <a:latin typeface="Algerian" pitchFamily="82" charset="0"/>
              </a:rPr>
              <a:t> </a:t>
            </a:r>
            <a:r>
              <a:rPr lang="en-GB" sz="3600" b="1" dirty="0"/>
              <a:t>What is Financial Management?</a:t>
            </a:r>
            <a:endParaRPr lang="en-GB" sz="3600" b="1" noProof="0" dirty="0">
              <a:latin typeface="Algerian" pitchFamily="82" charset="0"/>
            </a:endParaRPr>
          </a:p>
          <a:p>
            <a:pPr>
              <a:buNone/>
            </a:pPr>
            <a:endParaRPr lang="en-GB" sz="3900" noProof="0" dirty="0">
              <a:latin typeface="Algerian" pitchFamily="82" charset="0"/>
            </a:endParaRPr>
          </a:p>
          <a:p>
            <a:r>
              <a:rPr lang="en-GB" sz="2500" noProof="0" dirty="0"/>
              <a:t>Financial management capacity is a cornerstone of organizational excellence. </a:t>
            </a:r>
          </a:p>
          <a:p>
            <a:pPr>
              <a:buNone/>
            </a:pPr>
            <a:endParaRPr lang="en-GB" sz="2500" noProof="0" dirty="0"/>
          </a:p>
          <a:p>
            <a:r>
              <a:rPr lang="en-GB" sz="2500" noProof="0" dirty="0"/>
              <a:t>Financial management pervades the whole organization as management decisions almost always have financial implications. </a:t>
            </a:r>
            <a:endParaRPr lang="en-GB" noProof="0" dirty="0"/>
          </a:p>
        </p:txBody>
      </p:sp>
    </p:spTree>
  </p:cSld>
  <p:clrMapOvr>
    <a:masterClrMapping/>
  </p:clrMapOvr>
  <p:transition spd="med">
    <p:pull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0"/>
            <a:ext cx="8534400" cy="662940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n-GB" sz="3500" b="1" noProof="0" dirty="0"/>
          </a:p>
          <a:p>
            <a:pPr algn="ctr">
              <a:buNone/>
            </a:pPr>
            <a:r>
              <a:rPr lang="en-GB" sz="4000" b="1" noProof="0" dirty="0">
                <a:latin typeface="Century" pitchFamily="18" charset="0"/>
                <a:cs typeface="Andalus" pitchFamily="2" charset="-78"/>
              </a:rPr>
              <a:t>Meaning of Financial Management</a:t>
            </a:r>
          </a:p>
          <a:p>
            <a:pPr algn="ctr">
              <a:buNone/>
            </a:pPr>
            <a:endParaRPr lang="en-GB" sz="3500" noProof="0" dirty="0"/>
          </a:p>
          <a:p>
            <a:pPr lvl="0"/>
            <a:r>
              <a:rPr lang="en-GB" sz="2500" noProof="0" dirty="0"/>
              <a:t>Financial management entails planning for the future of a person or a business enterprise to ensure a positive cash flow, including the administration and maintenance of financial assets. </a:t>
            </a:r>
          </a:p>
          <a:p>
            <a:pPr lvl="0">
              <a:buNone/>
            </a:pPr>
            <a:endParaRPr lang="en-GB" sz="2500" noProof="0" dirty="0"/>
          </a:p>
          <a:p>
            <a:pPr lvl="0"/>
            <a:r>
              <a:rPr lang="en-GB" sz="2500" noProof="0" dirty="0"/>
              <a:t>The primary concern of financial management is the assessment rather than the techniques of financial quantification. </a:t>
            </a:r>
          </a:p>
          <a:p>
            <a:pPr lvl="0">
              <a:buNone/>
            </a:pPr>
            <a:endParaRPr lang="en-GB" sz="2500" noProof="0" dirty="0"/>
          </a:p>
          <a:p>
            <a:r>
              <a:rPr lang="en-GB" sz="2500" noProof="0" dirty="0"/>
              <a:t>Some experts refer to financial management as the science of money management. </a:t>
            </a:r>
            <a:endParaRPr lang="en-GB" noProof="0" dirty="0"/>
          </a:p>
        </p:txBody>
      </p:sp>
    </p:spTree>
  </p:cSld>
  <p:clrMapOvr>
    <a:masterClrMapping/>
  </p:clrMapOvr>
  <p:transition spd="med">
    <p:pull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610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>
                <a:solidFill>
                  <a:schemeClr val="tx1"/>
                </a:solidFill>
              </a:rPr>
              <a:t>Scope of financial management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scope and functions of financial management is classified in two categories.</a:t>
            </a:r>
          </a:p>
          <a:p>
            <a:pPr lvl="5"/>
            <a:r>
              <a:rPr lang="en-US" sz="2800" dirty="0"/>
              <a:t>Traditional approach</a:t>
            </a:r>
          </a:p>
          <a:p>
            <a:pPr lvl="5"/>
            <a:r>
              <a:rPr lang="en-US" sz="2800" dirty="0"/>
              <a:t>Modern approach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>
            <a:noAutofit/>
          </a:bodyPr>
          <a:lstStyle/>
          <a:p>
            <a:pPr marL="54864" lvl="5" algn="l" rtl="0">
              <a:spcBef>
                <a:spcPct val="0"/>
              </a:spcBef>
            </a:pPr>
            <a:r>
              <a:rPr lang="en-US" sz="4000" b="1" dirty="0">
                <a:solidFill>
                  <a:schemeClr val="tx1"/>
                </a:solidFill>
                <a:latin typeface="+mj-lt"/>
              </a:rPr>
              <a:t>Traditional Approach</a:t>
            </a:r>
            <a:br>
              <a:rPr lang="en-US" sz="4000" b="1" dirty="0">
                <a:solidFill>
                  <a:schemeClr val="tx1"/>
                </a:solidFill>
                <a:latin typeface="+mj-lt"/>
              </a:rPr>
            </a:br>
            <a:endParaRPr lang="en-US" sz="40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According to this approach, the scope of the finance function is restricted to “procurement of funds by corporate enterprise to meet their financial needs.</a:t>
            </a:r>
          </a:p>
          <a:p>
            <a:r>
              <a:rPr lang="en-US" sz="2800" dirty="0"/>
              <a:t>The term ‘procurement’ refers to raising of funds externally as well as the inter related aspects of raising funds.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4800" b="1" dirty="0">
                <a:solidFill>
                  <a:schemeClr val="tx1"/>
                </a:solidFill>
              </a:rPr>
              <a:t>Traditional Approach</a:t>
            </a:r>
            <a:br>
              <a:rPr lang="en-US" sz="4800" b="1" dirty="0">
                <a:solidFill>
                  <a:schemeClr val="tx1"/>
                </a:solidFill>
              </a:rPr>
            </a:b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inter related aspects are the institutional arrangement for finance, financial instruments through which funds are raised and legal and accounting aspects between the firm and its sources of funds.</a:t>
            </a:r>
          </a:p>
          <a:p>
            <a:r>
              <a:rPr lang="en-US" dirty="0"/>
              <a:t>In traditional approach the resources could be raised from the combination of the available sources.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b="1" dirty="0">
                <a:solidFill>
                  <a:schemeClr val="tx1"/>
                </a:solidFill>
              </a:rPr>
              <a:t>Limitations of traditional approach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905000"/>
            <a:ext cx="8229600" cy="4526280"/>
          </a:xfrm>
        </p:spPr>
        <p:txBody>
          <a:bodyPr/>
          <a:lstStyle/>
          <a:p>
            <a:r>
              <a:rPr lang="en-US" dirty="0"/>
              <a:t>This approach is confirmed to ‘procurement of funds’ only.</a:t>
            </a:r>
          </a:p>
          <a:p>
            <a:r>
              <a:rPr lang="en-US" dirty="0"/>
              <a:t>It fails to consider an important aspects i.e. allocation of funds.</a:t>
            </a:r>
          </a:p>
          <a:p>
            <a:r>
              <a:rPr lang="en-US" dirty="0"/>
              <a:t>It deals with only outside I.e. investors, investment bankers.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475</TotalTime>
  <Words>1210</Words>
  <Application>Microsoft Office PowerPoint</Application>
  <PresentationFormat>On-screen Show (4:3)</PresentationFormat>
  <Paragraphs>190</Paragraphs>
  <Slides>27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12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40" baseType="lpstr">
      <vt:lpstr>Aharoni</vt:lpstr>
      <vt:lpstr>Algerian</vt:lpstr>
      <vt:lpstr>Arial</vt:lpstr>
      <vt:lpstr>Calibri</vt:lpstr>
      <vt:lpstr>Century</vt:lpstr>
      <vt:lpstr>Eras Demi ITC</vt:lpstr>
      <vt:lpstr>Rockwell</vt:lpstr>
      <vt:lpstr>Tahoma</vt:lpstr>
      <vt:lpstr>Verdana</vt:lpstr>
      <vt:lpstr>Wingdings</vt:lpstr>
      <vt:lpstr>Wingdings 2</vt:lpstr>
      <vt:lpstr>Wingdings 3</vt:lpstr>
      <vt:lpstr>Foundry</vt:lpstr>
      <vt:lpstr>PowerPoint Presentation</vt:lpstr>
      <vt:lpstr>Content</vt:lpstr>
      <vt:lpstr>Introduction</vt:lpstr>
      <vt:lpstr>PowerPoint Presentation</vt:lpstr>
      <vt:lpstr>PowerPoint Presentation</vt:lpstr>
      <vt:lpstr>Scope of financial management</vt:lpstr>
      <vt:lpstr>Traditional Approach </vt:lpstr>
      <vt:lpstr>Traditional Approach </vt:lpstr>
      <vt:lpstr>Limitations of traditional approach</vt:lpstr>
      <vt:lpstr>Limitations of traditional approach</vt:lpstr>
      <vt:lpstr>Modern Approach</vt:lpstr>
      <vt:lpstr>Main Contents of Modern Approach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Financing decisions:</vt:lpstr>
      <vt:lpstr>Dividend decisions: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Reference</vt:lpstr>
      <vt:lpstr>Thank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Understanding  financial management</dc:title>
  <dc:creator>Welcome</dc:creator>
  <cp:lastModifiedBy>Sumit Thakur</cp:lastModifiedBy>
  <cp:revision>53</cp:revision>
  <dcterms:created xsi:type="dcterms:W3CDTF">2010-08-01T12:08:19Z</dcterms:created>
  <dcterms:modified xsi:type="dcterms:W3CDTF">2021-09-22T06:46:58Z</dcterms:modified>
</cp:coreProperties>
</file>