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7" r:id="rId2"/>
    <p:sldId id="281" r:id="rId3"/>
    <p:sldId id="257" r:id="rId4"/>
    <p:sldId id="274" r:id="rId5"/>
    <p:sldId id="27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6"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3128B-7B31-4977-846C-2CE90080C4CC}" type="datetimeFigureOut">
              <a:rPr lang="en-US" smtClean="0"/>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18BC7-4EA7-4A8D-96D7-0AD05A6E53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DDF294-755D-4E01-AE65-C38D46C7DCD3}" type="slidenum">
              <a:rPr lang="en-US" smtClean="0">
                <a:latin typeface="Arial" charset="0"/>
              </a:rPr>
              <a:pPr/>
              <a:t>1</a:t>
            </a:fld>
            <a:endParaRPr lang="en-US" smtClean="0">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A3F0D0B-A52C-4984-82E3-8337A055F6D0}" type="datetimeFigureOut">
              <a:rPr lang="en-US" smtClean="0"/>
              <a:t>3/31/2015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008971-DCD6-46B5-915E-98125054052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3F0D0B-A52C-4984-82E3-8337A055F6D0}"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8971-DCD6-46B5-915E-9812505405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3F0D0B-A52C-4984-82E3-8337A055F6D0}"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8971-DCD6-46B5-915E-9812505405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A3F0D0B-A52C-4984-82E3-8337A055F6D0}" type="datetimeFigureOut">
              <a:rPr lang="en-US" smtClean="0"/>
              <a:t>3/31/2015</a:t>
            </a:fld>
            <a:endParaRPr lang="en-US"/>
          </a:p>
        </p:txBody>
      </p:sp>
      <p:sp>
        <p:nvSpPr>
          <p:cNvPr id="9" name="Slide Number Placeholder 8"/>
          <p:cNvSpPr>
            <a:spLocks noGrp="1"/>
          </p:cNvSpPr>
          <p:nvPr>
            <p:ph type="sldNum" sz="quarter" idx="15"/>
          </p:nvPr>
        </p:nvSpPr>
        <p:spPr/>
        <p:txBody>
          <a:bodyPr rtlCol="0"/>
          <a:lstStyle/>
          <a:p>
            <a:fld id="{DB008971-DCD6-46B5-915E-98125054052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A3F0D0B-A52C-4984-82E3-8337A055F6D0}" type="datetimeFigureOut">
              <a:rPr lang="en-US" smtClean="0"/>
              <a:t>3/31/2015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B008971-DCD6-46B5-915E-98125054052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3F0D0B-A52C-4984-82E3-8337A055F6D0}"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08971-DCD6-46B5-915E-98125054052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A3F0D0B-A52C-4984-82E3-8337A055F6D0}" type="datetimeFigureOut">
              <a:rPr lang="en-US" smtClean="0"/>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08971-DCD6-46B5-915E-98125054052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A3F0D0B-A52C-4984-82E3-8337A055F6D0}" type="datetimeFigureOut">
              <a:rPr lang="en-US" smtClean="0"/>
              <a:t>3/31/2015</a:t>
            </a:fld>
            <a:endParaRPr lang="en-US"/>
          </a:p>
        </p:txBody>
      </p:sp>
      <p:sp>
        <p:nvSpPr>
          <p:cNvPr id="7" name="Slide Number Placeholder 6"/>
          <p:cNvSpPr>
            <a:spLocks noGrp="1"/>
          </p:cNvSpPr>
          <p:nvPr>
            <p:ph type="sldNum" sz="quarter" idx="11"/>
          </p:nvPr>
        </p:nvSpPr>
        <p:spPr/>
        <p:txBody>
          <a:bodyPr rtlCol="0"/>
          <a:lstStyle/>
          <a:p>
            <a:fld id="{DB008971-DCD6-46B5-915E-98125054052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F0D0B-A52C-4984-82E3-8337A055F6D0}" type="datetimeFigureOut">
              <a:rPr lang="en-US" smtClean="0"/>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08971-DCD6-46B5-915E-9812505405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A3F0D0B-A52C-4984-82E3-8337A055F6D0}" type="datetimeFigureOut">
              <a:rPr lang="en-US" smtClean="0"/>
              <a:t>3/31/2015</a:t>
            </a:fld>
            <a:endParaRPr lang="en-US"/>
          </a:p>
        </p:txBody>
      </p:sp>
      <p:sp>
        <p:nvSpPr>
          <p:cNvPr id="22" name="Slide Number Placeholder 21"/>
          <p:cNvSpPr>
            <a:spLocks noGrp="1"/>
          </p:cNvSpPr>
          <p:nvPr>
            <p:ph type="sldNum" sz="quarter" idx="15"/>
          </p:nvPr>
        </p:nvSpPr>
        <p:spPr/>
        <p:txBody>
          <a:bodyPr rtlCol="0"/>
          <a:lstStyle/>
          <a:p>
            <a:fld id="{DB008971-DCD6-46B5-915E-98125054052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A3F0D0B-A52C-4984-82E3-8337A055F6D0}" type="datetimeFigureOut">
              <a:rPr lang="en-US" smtClean="0"/>
              <a:t>3/31/2015</a:t>
            </a:fld>
            <a:endParaRPr lang="en-US"/>
          </a:p>
        </p:txBody>
      </p:sp>
      <p:sp>
        <p:nvSpPr>
          <p:cNvPr id="18" name="Slide Number Placeholder 17"/>
          <p:cNvSpPr>
            <a:spLocks noGrp="1"/>
          </p:cNvSpPr>
          <p:nvPr>
            <p:ph type="sldNum" sz="quarter" idx="11"/>
          </p:nvPr>
        </p:nvSpPr>
        <p:spPr/>
        <p:txBody>
          <a:bodyPr rtlCol="0"/>
          <a:lstStyle/>
          <a:p>
            <a:fld id="{DB008971-DCD6-46B5-915E-98125054052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3F0D0B-A52C-4984-82E3-8337A055F6D0}" type="datetimeFigureOut">
              <a:rPr lang="en-US" smtClean="0"/>
              <a:t>3/31/2015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008971-DCD6-46B5-915E-9812505405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studymafia.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go1"/>
          <p:cNvPicPr>
            <a:picLocks noChangeAspect="1" noChangeArrowheads="1"/>
          </p:cNvPicPr>
          <p:nvPr/>
        </p:nvPicPr>
        <p:blipFill>
          <a:blip r:embed="rId3" cstate="print"/>
          <a:srcRect/>
          <a:stretch>
            <a:fillRect/>
          </a:stretch>
        </p:blipFill>
        <p:spPr bwMode="auto">
          <a:xfrm>
            <a:off x="304800" y="76200"/>
            <a:ext cx="1143000" cy="1143000"/>
          </a:xfrm>
          <a:prstGeom prst="rect">
            <a:avLst/>
          </a:prstGeom>
          <a:noFill/>
          <a:ln w="9525">
            <a:noFill/>
            <a:miter lim="800000"/>
            <a:headEnd/>
            <a:tailEnd/>
          </a:ln>
        </p:spPr>
      </p:pic>
      <p:pic>
        <p:nvPicPr>
          <p:cNvPr id="8195" name="Picture 3" descr="strip1"/>
          <p:cNvPicPr>
            <a:picLocks noChangeAspect="1" noChangeArrowheads="1"/>
          </p:cNvPicPr>
          <p:nvPr/>
        </p:nvPicPr>
        <p:blipFill>
          <a:blip r:embed="rId4" cstate="print"/>
          <a:srcRect/>
          <a:stretch>
            <a:fillRect/>
          </a:stretch>
        </p:blipFill>
        <p:spPr bwMode="auto">
          <a:xfrm>
            <a:off x="1447800" y="609600"/>
            <a:ext cx="7620000" cy="76200"/>
          </a:xfrm>
          <a:prstGeom prst="rect">
            <a:avLst/>
          </a:prstGeom>
          <a:noFill/>
          <a:ln w="9525">
            <a:noFill/>
            <a:miter lim="800000"/>
            <a:headEnd/>
            <a:tailEnd/>
          </a:ln>
        </p:spPr>
      </p:pic>
      <p:sp>
        <p:nvSpPr>
          <p:cNvPr id="2052" name="Rectangle 5"/>
          <p:cNvSpPr>
            <a:spLocks noChangeArrowheads="1"/>
          </p:cNvSpPr>
          <p:nvPr/>
        </p:nvSpPr>
        <p:spPr bwMode="auto">
          <a:xfrm>
            <a:off x="457200" y="762000"/>
            <a:ext cx="8686800" cy="1143000"/>
          </a:xfrm>
          <a:prstGeom prst="rect">
            <a:avLst/>
          </a:prstGeom>
          <a:noFill/>
          <a:ln w="9525">
            <a:noFill/>
            <a:miter lim="800000"/>
            <a:headEnd/>
            <a:tailEnd/>
          </a:ln>
        </p:spPr>
        <p:txBody>
          <a:bodyPr anchor="ctr"/>
          <a:lstStyle/>
          <a:p>
            <a:pPr algn="ctr" eaLnBrk="0" hangingPunct="0">
              <a:defRPr/>
            </a:pPr>
            <a:r>
              <a:rPr lang="en-US" sz="6000" dirty="0">
                <a:solidFill>
                  <a:srgbClr val="FF0000"/>
                </a:solidFill>
                <a:latin typeface="Verdana" pitchFamily="34" charset="0"/>
              </a:rPr>
              <a:t>www.studymafia.org</a:t>
            </a:r>
            <a:endParaRPr lang="en-US" sz="6000" dirty="0">
              <a:solidFill>
                <a:srgbClr val="FF0000"/>
              </a:solidFill>
              <a:latin typeface="Tahoma" pitchFamily="34" charset="0"/>
            </a:endParaRPr>
          </a:p>
        </p:txBody>
      </p:sp>
      <p:sp>
        <p:nvSpPr>
          <p:cNvPr id="8197" name="Text Box 9"/>
          <p:cNvSpPr txBox="1">
            <a:spLocks noChangeArrowheads="1"/>
          </p:cNvSpPr>
          <p:nvPr/>
        </p:nvSpPr>
        <p:spPr bwMode="auto">
          <a:xfrm>
            <a:off x="533400" y="5334000"/>
            <a:ext cx="8610600" cy="584200"/>
          </a:xfrm>
          <a:prstGeom prst="rect">
            <a:avLst/>
          </a:prstGeom>
          <a:noFill/>
          <a:ln w="9525">
            <a:noFill/>
            <a:miter lim="800000"/>
            <a:headEnd/>
            <a:tailEnd/>
          </a:ln>
        </p:spPr>
        <p:txBody>
          <a:bodyPr>
            <a:spAutoFit/>
          </a:bodyPr>
          <a:lstStyle/>
          <a:p>
            <a:pPr eaLnBrk="0" hangingPunct="0">
              <a:spcBef>
                <a:spcPct val="50000"/>
              </a:spcBef>
            </a:pPr>
            <a:r>
              <a:rPr lang="en-US" sz="1600" b="1" dirty="0"/>
              <a:t>Submitted To:				             </a:t>
            </a:r>
            <a:r>
              <a:rPr lang="en-US" sz="1600" b="1" dirty="0" smtClean="0"/>
              <a:t>       </a:t>
            </a:r>
            <a:r>
              <a:rPr lang="en-US" sz="1600" b="1" dirty="0"/>
              <a:t>Submitted By:</a:t>
            </a:r>
          </a:p>
          <a:p>
            <a:pPr eaLnBrk="0" hangingPunct="0"/>
            <a:r>
              <a:rPr lang="en-US" sz="1600" b="1" dirty="0"/>
              <a:t>www.studymafia.org                                                            </a:t>
            </a:r>
            <a:r>
              <a:rPr lang="en-US" sz="1600" b="1" dirty="0" err="1"/>
              <a:t>www.studymafia.org</a:t>
            </a:r>
            <a:r>
              <a:rPr lang="en-US" sz="1600" b="1" dirty="0"/>
              <a:t>               </a:t>
            </a:r>
          </a:p>
        </p:txBody>
      </p:sp>
      <p:sp>
        <p:nvSpPr>
          <p:cNvPr id="2054" name="Rectangle 8"/>
          <p:cNvSpPr>
            <a:spLocks noChangeArrowheads="1"/>
          </p:cNvSpPr>
          <p:nvPr/>
        </p:nvSpPr>
        <p:spPr bwMode="auto">
          <a:xfrm>
            <a:off x="1752600" y="2362200"/>
            <a:ext cx="4953000" cy="1877437"/>
          </a:xfrm>
          <a:prstGeom prst="rect">
            <a:avLst/>
          </a:prstGeom>
          <a:noFill/>
          <a:ln w="9525">
            <a:noFill/>
            <a:miter lim="800000"/>
            <a:headEnd/>
            <a:tailEnd/>
          </a:ln>
        </p:spPr>
        <p:txBody>
          <a:bodyPr>
            <a:spAutoFit/>
          </a:bodyPr>
          <a:lstStyle/>
          <a:p>
            <a:pPr algn="ctr" eaLnBrk="0" hangingPunct="0">
              <a:defRPr/>
            </a:pPr>
            <a:r>
              <a:rPr lang="en-US" sz="3600" b="1" dirty="0">
                <a:solidFill>
                  <a:srgbClr val="0070C0"/>
                </a:solidFill>
              </a:rPr>
              <a:t>Seminar</a:t>
            </a:r>
          </a:p>
          <a:p>
            <a:pPr algn="ctr" eaLnBrk="0" hangingPunct="0">
              <a:defRPr/>
            </a:pPr>
            <a:r>
              <a:rPr lang="en-US" sz="3600" b="1" dirty="0">
                <a:solidFill>
                  <a:srgbClr val="0070C0"/>
                </a:solidFill>
              </a:rPr>
              <a:t> On</a:t>
            </a:r>
          </a:p>
          <a:p>
            <a:pPr algn="ctr" eaLnBrk="0" hangingPunct="0">
              <a:defRPr/>
            </a:pPr>
            <a:r>
              <a:rPr lang="es-CO" sz="4400" b="1" dirty="0" err="1">
                <a:solidFill>
                  <a:srgbClr val="0070C0"/>
                </a:solidFill>
                <a:latin typeface="Times New Roman" pitchFamily="18" charset="0"/>
                <a:cs typeface="Times New Roman" pitchFamily="18" charset="0"/>
              </a:rPr>
              <a:t>Iphone</a:t>
            </a:r>
            <a:endParaRPr lang="en-US" sz="4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rcRect/>
          <a:stretch>
            <a:fillRect/>
          </a:stretch>
        </p:blipFill>
        <p:spPr bwMode="auto">
          <a:xfrm>
            <a:off x="0" y="-31750"/>
            <a:ext cx="9144000" cy="6889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iPhone</a:t>
            </a:r>
            <a:r>
              <a:rPr lang="es-CO" b="1" dirty="0" smtClean="0"/>
              <a:t> 4</a:t>
            </a:r>
            <a:endParaRPr lang="en-US" b="1" dirty="0"/>
          </a:p>
        </p:txBody>
      </p:sp>
      <p:sp>
        <p:nvSpPr>
          <p:cNvPr id="3" name="Content Placeholder 2"/>
          <p:cNvSpPr>
            <a:spLocks noGrp="1"/>
          </p:cNvSpPr>
          <p:nvPr>
            <p:ph sz="quarter" idx="1"/>
          </p:nvPr>
        </p:nvSpPr>
        <p:spPr/>
        <p:txBody>
          <a:bodyPr>
            <a:noAutofit/>
          </a:bodyPr>
          <a:lstStyle/>
          <a:p>
            <a:pPr>
              <a:buFont typeface="Wingdings 3" charset="2"/>
              <a:buChar char=""/>
              <a:defRPr/>
            </a:pPr>
            <a:r>
              <a:rPr lang="en-US" sz="2400" dirty="0">
                <a:latin typeface="Times New Roman" pitchFamily="18" charset="0"/>
                <a:cs typeface="Times New Roman" pitchFamily="18" charset="0"/>
              </a:rPr>
              <a:t>Today, the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4 is considered the latest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model that will be current, </a:t>
            </a:r>
            <a:r>
              <a:rPr lang="en-US" sz="2400" dirty="0" err="1">
                <a:latin typeface="Times New Roman" pitchFamily="18" charset="0"/>
                <a:cs typeface="Times New Roman" pitchFamily="18" charset="0"/>
              </a:rPr>
              <a:t>ie</a:t>
            </a:r>
            <a:r>
              <a:rPr lang="en-US" sz="2400" dirty="0">
                <a:latin typeface="Times New Roman" pitchFamily="18" charset="0"/>
                <a:cs typeface="Times New Roman" pitchFamily="18" charset="0"/>
              </a:rPr>
              <a:t>, still receives software updates, and the latest, </a:t>
            </a:r>
            <a:r>
              <a:rPr lang="en-US" sz="2400" dirty="0" err="1">
                <a:latin typeface="Times New Roman" pitchFamily="18" charset="0"/>
                <a:cs typeface="Times New Roman" pitchFamily="18" charset="0"/>
              </a:rPr>
              <a:t>iOS</a:t>
            </a:r>
            <a:r>
              <a:rPr lang="en-US" sz="2400" dirty="0">
                <a:latin typeface="Times New Roman" pitchFamily="18" charset="0"/>
                <a:cs typeface="Times New Roman" pitchFamily="18" charset="0"/>
              </a:rPr>
              <a:t> 7.1 is a phone that continues to market due to its popular design and performance . The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4 is the 4th generation mobile device from Apple that was launched in 2010.</a:t>
            </a:r>
          </a:p>
          <a:p>
            <a:pPr>
              <a:buFont typeface="Wingdings 3" charset="2"/>
              <a:buChar char=""/>
              <a:defRPr/>
            </a:pPr>
            <a:r>
              <a:rPr lang="en-US" sz="2400" dirty="0" smtClean="0">
                <a:latin typeface="Times New Roman" pitchFamily="18" charset="0"/>
                <a:cs typeface="Times New Roman" pitchFamily="18" charset="0"/>
              </a:rPr>
              <a:t>Stresses </a:t>
            </a:r>
            <a:r>
              <a:rPr lang="en-US" sz="2400" dirty="0">
                <a:latin typeface="Times New Roman" pitchFamily="18" charset="0"/>
                <a:cs typeface="Times New Roman" pitchFamily="18" charset="0"/>
              </a:rPr>
              <a:t>the facelift versus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3G and 3GS, highlighted by the debut of </a:t>
            </a:r>
            <a:r>
              <a:rPr lang="en-US" sz="2400" dirty="0" err="1">
                <a:latin typeface="Times New Roman" pitchFamily="18" charset="0"/>
                <a:cs typeface="Times New Roman" pitchFamily="18" charset="0"/>
              </a:rPr>
              <a:t>iOS</a:t>
            </a:r>
            <a:r>
              <a:rPr lang="en-US" sz="2400" dirty="0">
                <a:latin typeface="Times New Roman" pitchFamily="18" charset="0"/>
                <a:cs typeface="Times New Roman" pitchFamily="18" charset="0"/>
              </a:rPr>
              <a:t> 4, including multitasking, wallpaper on the home screen, 5 megapixel camera with HD recording and an A4 Chip processor, now with </a:t>
            </a:r>
            <a:r>
              <a:rPr lang="en-US" sz="2400" dirty="0" err="1">
                <a:latin typeface="Times New Roman" pitchFamily="18" charset="0"/>
                <a:cs typeface="Times New Roman" pitchFamily="18" charset="0"/>
              </a:rPr>
              <a:t>iOS</a:t>
            </a:r>
            <a:r>
              <a:rPr lang="en-US" sz="2400" dirty="0">
                <a:latin typeface="Times New Roman" pitchFamily="18" charset="0"/>
                <a:cs typeface="Times New Roman" pitchFamily="18" charset="0"/>
              </a:rPr>
              <a:t> 7.1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4 gets its fluidity and performance.</a:t>
            </a:r>
            <a:endParaRPr lang="es-CO"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rcRect/>
          <a:stretch>
            <a:fillRect/>
          </a:stretch>
        </p:blipFill>
        <p:spPr bwMode="auto">
          <a:xfrm>
            <a:off x="0" y="0"/>
            <a:ext cx="93345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iPhone</a:t>
            </a:r>
            <a:r>
              <a:rPr lang="es-CO" b="1" dirty="0" smtClean="0"/>
              <a:t> 4S</a:t>
            </a:r>
            <a:endParaRPr lang="en-US" b="1" dirty="0"/>
          </a:p>
        </p:txBody>
      </p:sp>
      <p:sp>
        <p:nvSpPr>
          <p:cNvPr id="3" name="Content Placeholder 2"/>
          <p:cNvSpPr>
            <a:spLocks noGrp="1"/>
          </p:cNvSpPr>
          <p:nvPr>
            <p:ph sz="quarter" idx="1"/>
          </p:nvPr>
        </p:nvSpPr>
        <p:spPr/>
        <p:txBody>
          <a:bodyPr>
            <a:noAutofit/>
          </a:bodyPr>
          <a:lstStyle/>
          <a:p>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iPhone</a:t>
            </a:r>
            <a:r>
              <a:rPr lang="en-US" sz="2400" dirty="0" smtClean="0">
                <a:latin typeface="Times New Roman" pitchFamily="18" charset="0"/>
                <a:cs typeface="Times New Roman" pitchFamily="18" charset="0"/>
              </a:rPr>
              <a:t> 4S was filed on October 4, 2011 Among the new features are:. 8 megapixel camera with five lenses, recording and editing in full HD, dual-core A5 chip with 1 </a:t>
            </a:r>
            <a:r>
              <a:rPr lang="en-US" sz="2400" dirty="0" err="1" smtClean="0">
                <a:latin typeface="Times New Roman" pitchFamily="18" charset="0"/>
                <a:cs typeface="Times New Roman" pitchFamily="18" charset="0"/>
              </a:rPr>
              <a:t>Ghz</a:t>
            </a:r>
            <a:r>
              <a:rPr lang="en-US" sz="2400" dirty="0" smtClean="0">
                <a:latin typeface="Times New Roman" pitchFamily="18" charset="0"/>
                <a:cs typeface="Times New Roman" pitchFamily="18" charset="0"/>
              </a:rPr>
              <a:t> new GPU, double the maximum speeds data HSDPA up to 14.4 Mb / s, voice control "SIRI" will support CDMA and GSM networks, among others. </a:t>
            </a:r>
          </a:p>
          <a:p>
            <a:r>
              <a:rPr lang="en-US" sz="2400" dirty="0" err="1" smtClean="0">
                <a:latin typeface="Times New Roman" pitchFamily="18" charset="0"/>
                <a:cs typeface="Times New Roman" pitchFamily="18" charset="0"/>
              </a:rPr>
              <a:t>iPhone</a:t>
            </a:r>
            <a:r>
              <a:rPr lang="en-US" sz="2400" dirty="0" smtClean="0">
                <a:latin typeface="Times New Roman" pitchFamily="18" charset="0"/>
                <a:cs typeface="Times New Roman" pitchFamily="18" charset="0"/>
              </a:rPr>
              <a:t> 4S has been the best selling </a:t>
            </a:r>
            <a:r>
              <a:rPr lang="en-US" sz="2400" dirty="0" err="1" smtClean="0">
                <a:latin typeface="Times New Roman" pitchFamily="18" charset="0"/>
                <a:cs typeface="Times New Roman" pitchFamily="18" charset="0"/>
              </a:rPr>
              <a:t>iPhone</a:t>
            </a:r>
            <a:r>
              <a:rPr lang="en-US" sz="2400" dirty="0" smtClean="0">
                <a:latin typeface="Times New Roman" pitchFamily="18" charset="0"/>
                <a:cs typeface="Times New Roman" pitchFamily="18" charset="0"/>
              </a:rPr>
              <a:t> of all history, managed to sell 4 million units in just one weekend.</a:t>
            </a:r>
            <a:endParaRPr lang="es-CO"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rcRect/>
          <a:stretch>
            <a:fillRect/>
          </a:stretch>
        </p:blipFill>
        <p:spPr bwMode="auto">
          <a:xfrm>
            <a:off x="-25400" y="0"/>
            <a:ext cx="9169400" cy="68913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s-CO" b="1" dirty="0" err="1" smtClean="0"/>
              <a:t>iPhone</a:t>
            </a:r>
            <a:r>
              <a:rPr lang="es-CO" b="1" dirty="0" smtClean="0"/>
              <a:t> 5</a:t>
            </a:r>
            <a:endParaRPr lang="en-US" b="1" dirty="0"/>
          </a:p>
        </p:txBody>
      </p:sp>
      <p:sp>
        <p:nvSpPr>
          <p:cNvPr id="3" name="Content Placeholder 2"/>
          <p:cNvSpPr>
            <a:spLocks noGrp="1"/>
          </p:cNvSpPr>
          <p:nvPr>
            <p:ph sz="quarter" idx="1"/>
          </p:nvPr>
        </p:nvSpPr>
        <p:spPr/>
        <p:txBody>
          <a:bodyPr>
            <a:noAutofit/>
          </a:bodyPr>
          <a:lstStyle/>
          <a:p>
            <a:r>
              <a:rPr lang="en-US" sz="2800" dirty="0" smtClean="0">
                <a:latin typeface="Times New Roman" pitchFamily="18" charset="0"/>
                <a:cs typeface="Times New Roman" pitchFamily="18" charset="0"/>
              </a:rPr>
              <a:t>Apple introduced the new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 on September 12, 2012,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 has a bigger screen of 4 inches.</a:t>
            </a:r>
          </a:p>
          <a:p>
            <a:r>
              <a:rPr lang="en-US" sz="2800" dirty="0" smtClean="0">
                <a:latin typeface="Times New Roman" pitchFamily="18" charset="0"/>
                <a:cs typeface="Times New Roman" pitchFamily="18" charset="0"/>
              </a:rPr>
              <a:t> It is built of glass and aluminum. Is thinner than ever made (only 7.6 mm thick), being 20% lighter.</a:t>
            </a:r>
          </a:p>
          <a:p>
            <a:r>
              <a:rPr lang="en-US" sz="2800" dirty="0" smtClean="0">
                <a:latin typeface="Times New Roman" pitchFamily="18" charset="0"/>
                <a:cs typeface="Times New Roman" pitchFamily="18" charset="0"/>
              </a:rPr>
              <a:t> The screen resolution is 1136 x 640 pixels and has 44% more saturation than the last. </a:t>
            </a:r>
          </a:p>
          <a:p>
            <a:r>
              <a:rPr lang="en-US" sz="2800" dirty="0" smtClean="0">
                <a:latin typeface="Times New Roman" pitchFamily="18" charset="0"/>
                <a:cs typeface="Times New Roman" pitchFamily="18" charset="0"/>
              </a:rPr>
              <a:t>The new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includes LTE and Wi-Fi, new technology that lets you use the 5 GHz band and reach speeds of 150 </a:t>
            </a:r>
            <a:r>
              <a:rPr lang="en-US" sz="2800" dirty="0" err="1" smtClean="0">
                <a:latin typeface="Times New Roman" pitchFamily="18" charset="0"/>
                <a:cs typeface="Times New Roman" pitchFamily="18" charset="0"/>
              </a:rPr>
              <a:t>Mbit</a:t>
            </a:r>
            <a:r>
              <a:rPr lang="en-US" sz="2800" dirty="0" smtClean="0">
                <a:latin typeface="Times New Roman" pitchFamily="18" charset="0"/>
                <a:cs typeface="Times New Roman" pitchFamily="18" charset="0"/>
              </a:rPr>
              <a:t> / s.</a:t>
            </a:r>
            <a:endParaRPr lang="es-CO"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iPhone</a:t>
            </a:r>
            <a:r>
              <a:rPr lang="es-CO" b="1" dirty="0" smtClean="0"/>
              <a:t> 5c</a:t>
            </a:r>
            <a:endParaRPr lang="en-US" b="1" dirty="0"/>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Take the same technology as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 even though their asses finishes are water-resistant polycarbonate, 7 and </a:t>
            </a:r>
            <a:r>
              <a:rPr lang="en-US" sz="2800" dirty="0" err="1" smtClean="0">
                <a:latin typeface="Times New Roman" pitchFamily="18" charset="0"/>
                <a:cs typeface="Times New Roman" pitchFamily="18" charset="0"/>
              </a:rPr>
              <a:t>iOS</a:t>
            </a:r>
            <a:r>
              <a:rPr lang="en-US" sz="2800" dirty="0" smtClean="0">
                <a:latin typeface="Times New Roman" pitchFamily="18" charset="0"/>
                <a:cs typeface="Times New Roman" pitchFamily="18" charset="0"/>
              </a:rPr>
              <a:t> has some improvements in cameras. This available in various colors and in typical Apple offers capabilities that are 16GB Includes 32GB and 8MP camera with Full HD recording (1080p) Includes digital zoom in video recording (3X) Take the A6 chip, which is what we see in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 and similar to the </a:t>
            </a:r>
            <a:r>
              <a:rPr lang="en-US" sz="2800" dirty="0" err="1" smtClean="0">
                <a:latin typeface="Times New Roman" pitchFamily="18" charset="0"/>
                <a:cs typeface="Times New Roman" pitchFamily="18" charset="0"/>
              </a:rPr>
              <a:t>iPad</a:t>
            </a:r>
            <a:r>
              <a:rPr lang="en-US" sz="2800" dirty="0" smtClean="0">
                <a:latin typeface="Times New Roman" pitchFamily="18" charset="0"/>
                <a:cs typeface="Times New Roman" pitchFamily="18" charset="0"/>
              </a:rPr>
              <a:t> with Retina display</a:t>
            </a:r>
          </a:p>
          <a:p>
            <a:endParaRPr lang="es-CO" sz="2800" dirty="0" smtClean="0">
              <a:latin typeface="Times New Roman" pitchFamily="18" charset="0"/>
              <a:cs typeface="Times New Roman" pitchFamily="18" charset="0"/>
            </a:endParaRPr>
          </a:p>
          <a:p>
            <a:endParaRPr lang="es-CO" sz="28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iPhone</a:t>
            </a:r>
            <a:r>
              <a:rPr lang="es-CO" b="1" dirty="0" smtClean="0"/>
              <a:t> 5s</a:t>
            </a:r>
            <a:endParaRPr lang="en-US" b="1" dirty="0"/>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The new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5s, and incorporates many best features like the new sensor Touch ID, the completely redesigned </a:t>
            </a:r>
            <a:r>
              <a:rPr lang="en-US" sz="2800" dirty="0" err="1" smtClean="0">
                <a:latin typeface="Times New Roman" pitchFamily="18" charset="0"/>
                <a:cs typeface="Times New Roman" pitchFamily="18" charset="0"/>
              </a:rPr>
              <a:t>iSight</a:t>
            </a:r>
            <a:r>
              <a:rPr lang="en-US" sz="2800" dirty="0" smtClean="0">
                <a:latin typeface="Times New Roman" pitchFamily="18" charset="0"/>
                <a:cs typeface="Times New Roman" pitchFamily="18" charset="0"/>
              </a:rPr>
              <a:t> camera, the new A7 and M7 chip. It is also available in three colors: spatial, gray silver and gold. </a:t>
            </a:r>
          </a:p>
          <a:p>
            <a:r>
              <a:rPr lang="en-US" sz="2800" dirty="0" smtClean="0">
                <a:latin typeface="Times New Roman" pitchFamily="18" charset="0"/>
                <a:cs typeface="Times New Roman" pitchFamily="18" charset="0"/>
              </a:rPr>
              <a:t>Some features of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5s are: 4-inch Retina Display </a:t>
            </a:r>
            <a:r>
              <a:rPr lang="en-US" sz="2800" dirty="0" err="1" smtClean="0">
                <a:latin typeface="Times New Roman" pitchFamily="18" charset="0"/>
                <a:cs typeface="Times New Roman" pitchFamily="18" charset="0"/>
              </a:rPr>
              <a:t>iSight</a:t>
            </a:r>
            <a:r>
              <a:rPr lang="en-US" sz="2800" dirty="0" smtClean="0">
                <a:latin typeface="Times New Roman" pitchFamily="18" charset="0"/>
                <a:cs typeface="Times New Roman" pitchFamily="18" charset="0"/>
              </a:rPr>
              <a:t> Camera 8 megapixel with flash </a:t>
            </a:r>
            <a:r>
              <a:rPr lang="en-US" sz="2800" dirty="0" err="1" smtClean="0">
                <a:latin typeface="Times New Roman" pitchFamily="18" charset="0"/>
                <a:cs typeface="Times New Roman" pitchFamily="18" charset="0"/>
              </a:rPr>
              <a:t>TrueTrone</a:t>
            </a:r>
            <a:r>
              <a:rPr lang="en-US" sz="2800" dirty="0" smtClean="0">
                <a:latin typeface="Times New Roman" pitchFamily="18" charset="0"/>
                <a:cs typeface="Times New Roman" pitchFamily="18" charset="0"/>
              </a:rPr>
              <a:t> recording in slow motion (120fps), burst of 10 photos per second and panoramic photo mode</a:t>
            </a:r>
            <a:endParaRPr lang="es-CO"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a:t>Limitations </a:t>
            </a:r>
          </a:p>
        </p:txBody>
      </p:sp>
      <p:sp>
        <p:nvSpPr>
          <p:cNvPr id="3" name="Content Placeholder 2"/>
          <p:cNvSpPr>
            <a:spLocks noGrp="1"/>
          </p:cNvSpPr>
          <p:nvPr>
            <p:ph sz="quarter" idx="1"/>
          </p:nvPr>
        </p:nvSpPr>
        <p:spPr/>
        <p:txBody>
          <a:bodyPr>
            <a:normAutofit/>
          </a:bodyPr>
          <a:lstStyle/>
          <a:p>
            <a:r>
              <a:rPr lang="en-US" sz="2800" dirty="0">
                <a:latin typeface="Times New Roman" pitchFamily="18" charset="0"/>
                <a:cs typeface="Times New Roman" pitchFamily="18" charset="0"/>
              </a:rPr>
              <a:t>Adobe Flash</a:t>
            </a:r>
          </a:p>
          <a:p>
            <a:r>
              <a:rPr lang="en-US" sz="2800" dirty="0" smtClean="0">
                <a:latin typeface="Times New Roman" pitchFamily="18" charset="0"/>
                <a:cs typeface="Times New Roman" pitchFamily="18" charset="0"/>
              </a:rPr>
              <a:t>Syncing </a:t>
            </a:r>
            <a:r>
              <a:rPr lang="en-US" sz="2800" dirty="0">
                <a:latin typeface="Times New Roman" pitchFamily="18" charset="0"/>
                <a:cs typeface="Times New Roman" pitchFamily="18" charset="0"/>
              </a:rPr>
              <a:t>Software</a:t>
            </a:r>
          </a:p>
          <a:p>
            <a:r>
              <a:rPr lang="en-US" sz="2800" dirty="0" smtClean="0">
                <a:latin typeface="Times New Roman" pitchFamily="18" charset="0"/>
                <a:cs typeface="Times New Roman" pitchFamily="18" charset="0"/>
              </a:rPr>
              <a:t>Battery </a:t>
            </a:r>
            <a:r>
              <a:rPr lang="en-US" sz="2800" dirty="0">
                <a:latin typeface="Times New Roman" pitchFamily="18" charset="0"/>
                <a:cs typeface="Times New Roman" pitchFamily="18" charset="0"/>
              </a:rPr>
              <a:t>Life</a:t>
            </a:r>
          </a:p>
          <a:p>
            <a:r>
              <a:rPr lang="en-US" sz="2800" dirty="0" smtClean="0">
                <a:latin typeface="Times New Roman" pitchFamily="18" charset="0"/>
                <a:cs typeface="Times New Roman" pitchFamily="18" charset="0"/>
              </a:rPr>
              <a:t>Multitasking </a:t>
            </a:r>
            <a:r>
              <a:rPr lang="en-US" sz="2800" dirty="0">
                <a:latin typeface="Times New Roman" pitchFamily="18" charset="0"/>
                <a:cs typeface="Times New Roman" pitchFamily="18" charset="0"/>
              </a:rPr>
              <a:t>and Older </a:t>
            </a:r>
            <a:r>
              <a:rPr lang="en-US" sz="2800" dirty="0" err="1">
                <a:latin typeface="Times New Roman" pitchFamily="18" charset="0"/>
                <a:cs typeface="Times New Roman" pitchFamily="18" charset="0"/>
              </a:rPr>
              <a:t>iPhone</a:t>
            </a:r>
            <a:r>
              <a:rPr lang="en-US" sz="2800" dirty="0">
                <a:latin typeface="Times New Roman" pitchFamily="18" charset="0"/>
                <a:cs typeface="Times New Roman" pitchFamily="18" charset="0"/>
              </a:rPr>
              <a:t> Models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t>Content</a:t>
            </a:r>
            <a:endParaRPr lang="en-US" b="1" dirty="0"/>
          </a:p>
        </p:txBody>
      </p:sp>
      <p:sp>
        <p:nvSpPr>
          <p:cNvPr id="3" name="Content Placeholder 2"/>
          <p:cNvSpPr>
            <a:spLocks noGrp="1"/>
          </p:cNvSpPr>
          <p:nvPr>
            <p:ph sz="quarter" idx="1"/>
          </p:nvPr>
        </p:nvSpPr>
        <p:spPr>
          <a:xfrm>
            <a:off x="457200" y="1600200"/>
            <a:ext cx="8229600" cy="4953000"/>
          </a:xfrm>
        </p:spPr>
        <p:txBody>
          <a:bodyPr>
            <a:normAutofit fontScale="92500" lnSpcReduction="20000"/>
          </a:bodyPr>
          <a:lstStyle/>
          <a:p>
            <a:r>
              <a:rPr lang="es-CO" sz="2600" dirty="0" err="1" smtClean="0">
                <a:latin typeface="Times New Roman" pitchFamily="18" charset="0"/>
                <a:cs typeface="Times New Roman" pitchFamily="18" charset="0"/>
              </a:rPr>
              <a:t>What</a:t>
            </a:r>
            <a:r>
              <a:rPr lang="es-CO" sz="2600" dirty="0" smtClean="0">
                <a:latin typeface="Times New Roman" pitchFamily="18" charset="0"/>
                <a:cs typeface="Times New Roman" pitchFamily="18" charset="0"/>
              </a:rPr>
              <a:t> </a:t>
            </a:r>
            <a:r>
              <a:rPr lang="es-CO" sz="2600" dirty="0" err="1" smtClean="0">
                <a:latin typeface="Times New Roman" pitchFamily="18" charset="0"/>
                <a:cs typeface="Times New Roman" pitchFamily="18" charset="0"/>
              </a:rPr>
              <a:t>is</a:t>
            </a:r>
            <a:r>
              <a:rPr lang="es-CO" sz="2600" dirty="0" smtClean="0">
                <a:latin typeface="Times New Roman" pitchFamily="18" charset="0"/>
                <a:cs typeface="Times New Roman" pitchFamily="18" charset="0"/>
              </a:rPr>
              <a:t> </a:t>
            </a:r>
            <a:r>
              <a:rPr lang="es-CO" sz="2600" dirty="0" err="1" smtClean="0">
                <a:latin typeface="Times New Roman" pitchFamily="18" charset="0"/>
                <a:cs typeface="Times New Roman" pitchFamily="18" charset="0"/>
              </a:rPr>
              <a:t>Iphone</a:t>
            </a:r>
            <a:r>
              <a:rPr lang="es-CO" sz="2600" dirty="0" smtClean="0">
                <a:latin typeface="Times New Roman" pitchFamily="18" charset="0"/>
                <a:cs typeface="Times New Roman" pitchFamily="18" charset="0"/>
              </a:rPr>
              <a:t>?</a:t>
            </a:r>
          </a:p>
          <a:p>
            <a:pPr lvl="0"/>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Features</a:t>
            </a:r>
          </a:p>
          <a:p>
            <a:pPr lvl="0"/>
            <a:r>
              <a:rPr lang="en-US" sz="2600" dirty="0" smtClean="0">
                <a:latin typeface="Times New Roman" pitchFamily="18" charset="0"/>
                <a:cs typeface="Times New Roman" pitchFamily="18" charset="0"/>
              </a:rPr>
              <a:t>Types </a:t>
            </a:r>
            <a:r>
              <a:rPr lang="en-US" sz="2600" dirty="0">
                <a:latin typeface="Times New Roman" pitchFamily="18" charset="0"/>
                <a:cs typeface="Times New Roman" pitchFamily="18" charset="0"/>
              </a:rPr>
              <a:t>Of </a:t>
            </a:r>
            <a:r>
              <a:rPr lang="en-US" sz="2600" dirty="0" err="1" smtClean="0">
                <a:latin typeface="Times New Roman" pitchFamily="18" charset="0"/>
                <a:cs typeface="Times New Roman" pitchFamily="18" charset="0"/>
              </a:rPr>
              <a:t>iPhone</a:t>
            </a:r>
            <a:endParaRPr lang="en-US" sz="2600" dirty="0" smtClean="0">
              <a:latin typeface="Times New Roman" pitchFamily="18" charset="0"/>
              <a:cs typeface="Times New Roman" pitchFamily="18" charset="0"/>
            </a:endParaRPr>
          </a:p>
          <a:p>
            <a:pPr lvl="1">
              <a:buFont typeface="Courier New" pitchFamily="49" charset="0"/>
              <a:buChar char="o"/>
            </a:pP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3G</a:t>
            </a:r>
          </a:p>
          <a:p>
            <a:pPr lvl="1">
              <a:buFont typeface="Courier New" pitchFamily="49" charset="0"/>
              <a:buChar char="o"/>
            </a:pP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3GS</a:t>
            </a:r>
          </a:p>
          <a:p>
            <a:pPr lvl="1">
              <a:buFont typeface="Courier New" pitchFamily="49" charset="0"/>
              <a:buChar char="o"/>
            </a:pP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4</a:t>
            </a:r>
          </a:p>
          <a:p>
            <a:pPr lvl="1">
              <a:buFont typeface="Courier New" pitchFamily="49" charset="0"/>
              <a:buChar char="o"/>
            </a:pP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4S</a:t>
            </a:r>
          </a:p>
          <a:p>
            <a:pPr lvl="1">
              <a:buFont typeface="Courier New" pitchFamily="49" charset="0"/>
              <a:buChar char="o"/>
            </a:pP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5, </a:t>
            </a:r>
          </a:p>
          <a:p>
            <a:pPr lvl="1">
              <a:buFont typeface="Courier New" pitchFamily="49" charset="0"/>
              <a:buChar char="o"/>
            </a:pPr>
            <a:r>
              <a:rPr lang="en-US" sz="2600" dirty="0">
                <a:latin typeface="Times New Roman" pitchFamily="18" charset="0"/>
                <a:cs typeface="Times New Roman" pitchFamily="18" charset="0"/>
              </a:rPr>
              <a:t>T</a:t>
            </a:r>
            <a:r>
              <a:rPr lang="en-US" sz="2600" dirty="0" smtClean="0">
                <a:latin typeface="Times New Roman" pitchFamily="18" charset="0"/>
                <a:cs typeface="Times New Roman" pitchFamily="18" charset="0"/>
              </a:rPr>
              <a:t>he </a:t>
            </a:r>
            <a:r>
              <a:rPr lang="en-US" sz="2600" dirty="0" err="1" smtClean="0">
                <a:latin typeface="Times New Roman" pitchFamily="18" charset="0"/>
                <a:cs typeface="Times New Roman" pitchFamily="18" charset="0"/>
              </a:rPr>
              <a:t>iPhone</a:t>
            </a:r>
            <a:endParaRPr lang="en-US" sz="2600" dirty="0" smtClean="0">
              <a:latin typeface="Times New Roman" pitchFamily="18" charset="0"/>
              <a:cs typeface="Times New Roman" pitchFamily="18" charset="0"/>
            </a:endParaRPr>
          </a:p>
          <a:p>
            <a:pPr lvl="1">
              <a:buFont typeface="Courier New" pitchFamily="49" charset="0"/>
              <a:buChar char="o"/>
            </a:pPr>
            <a:r>
              <a:rPr lang="en-US" sz="2600" dirty="0">
                <a:latin typeface="Times New Roman" pitchFamily="18" charset="0"/>
                <a:cs typeface="Times New Roman" pitchFamily="18" charset="0"/>
              </a:rPr>
              <a:t>T</a:t>
            </a:r>
            <a:r>
              <a:rPr lang="en-US" sz="2600" dirty="0" smtClean="0">
                <a:latin typeface="Times New Roman" pitchFamily="18" charset="0"/>
                <a:cs typeface="Times New Roman" pitchFamily="18" charset="0"/>
              </a:rPr>
              <a:t>he </a:t>
            </a:r>
            <a:r>
              <a:rPr lang="en-US" sz="2600" dirty="0" err="1" smtClean="0">
                <a:latin typeface="Times New Roman" pitchFamily="18" charset="0"/>
                <a:cs typeface="Times New Roman" pitchFamily="18" charset="0"/>
              </a:rPr>
              <a:t>iPhone</a:t>
            </a:r>
            <a:r>
              <a:rPr lang="en-US" sz="2600" dirty="0" smtClean="0">
                <a:latin typeface="Times New Roman" pitchFamily="18" charset="0"/>
                <a:cs typeface="Times New Roman" pitchFamily="18" charset="0"/>
              </a:rPr>
              <a:t> 5S 5C</a:t>
            </a:r>
            <a:endParaRPr lang="en-US" sz="2600" dirty="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Limitations </a:t>
            </a:r>
            <a:r>
              <a:rPr lang="en-US" sz="2600" dirty="0">
                <a:latin typeface="Times New Roman" pitchFamily="18" charset="0"/>
                <a:cs typeface="Times New Roman" pitchFamily="18" charset="0"/>
              </a:rPr>
              <a:t>of an </a:t>
            </a:r>
            <a:r>
              <a:rPr lang="en-US" sz="2600" dirty="0" err="1">
                <a:latin typeface="Times New Roman" pitchFamily="18" charset="0"/>
                <a:cs typeface="Times New Roman" pitchFamily="18" charset="0"/>
              </a:rPr>
              <a:t>iPhone</a:t>
            </a:r>
            <a:r>
              <a:rPr lang="en-US" sz="2600" dirty="0">
                <a:latin typeface="Times New Roman" pitchFamily="18" charset="0"/>
                <a:cs typeface="Times New Roman" pitchFamily="18" charset="0"/>
              </a:rPr>
              <a:t> </a:t>
            </a:r>
          </a:p>
          <a:p>
            <a:pPr lvl="0"/>
            <a:r>
              <a:rPr lang="en-US" sz="2600" dirty="0" smtClean="0">
                <a:latin typeface="Times New Roman" pitchFamily="18" charset="0"/>
                <a:cs typeface="Times New Roman" pitchFamily="18" charset="0"/>
              </a:rPr>
              <a:t>Conclusion</a:t>
            </a:r>
          </a:p>
          <a:p>
            <a:pPr lvl="0"/>
            <a:r>
              <a:rPr lang="en-US" sz="2600" dirty="0" smtClean="0">
                <a:latin typeface="Times New Roman" pitchFamily="18" charset="0"/>
                <a:cs typeface="Times New Roman" pitchFamily="18" charset="0"/>
              </a:rPr>
              <a:t>Reference</a:t>
            </a:r>
            <a:endParaRPr lang="en-US" sz="26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Conclusion</a:t>
            </a:r>
            <a:r>
              <a:rPr lang="en-GB" b="1" dirty="0" smtClean="0">
                <a:effectLst>
                  <a:outerShdw blurRad="38100" dist="38100" dir="2700000" algn="tl">
                    <a:srgbClr val="808080"/>
                  </a:outerShdw>
                </a:effectLst>
              </a:rPr>
              <a:t/>
            </a:r>
            <a:br>
              <a:rPr lang="en-GB" b="1" dirty="0" smtClean="0">
                <a:effectLst>
                  <a:outerShdw blurRad="38100" dist="38100" dir="2700000" algn="tl">
                    <a:srgbClr val="808080"/>
                  </a:outerShdw>
                </a:effectLst>
              </a:rPr>
            </a:br>
            <a:endParaRPr lang="en-US" b="1" dirty="0"/>
          </a:p>
        </p:txBody>
      </p:sp>
      <p:sp>
        <p:nvSpPr>
          <p:cNvPr id="3" name="Content Placeholder 2"/>
          <p:cNvSpPr>
            <a:spLocks noGrp="1"/>
          </p:cNvSpPr>
          <p:nvPr>
            <p:ph sz="quarter" idx="1"/>
          </p:nvPr>
        </p:nvSpPr>
        <p:spPr>
          <a:xfrm>
            <a:off x="457200" y="1600200"/>
            <a:ext cx="8229600" cy="5257800"/>
          </a:xfrm>
        </p:spPr>
        <p:txBody>
          <a:bodyPr>
            <a:normAutofit/>
          </a:bodyPr>
          <a:lstStyle/>
          <a:p>
            <a:pPr marL="495300" indent="-495300">
              <a:defRPr/>
            </a:pPr>
            <a:r>
              <a:rPr lang="en-US" sz="2800" dirty="0" smtClean="0">
                <a:latin typeface="Times New Roman" pitchFamily="18" charset="0"/>
                <a:cs typeface="Times New Roman" pitchFamily="18" charset="0"/>
              </a:rPr>
              <a:t>The </a:t>
            </a:r>
            <a:r>
              <a:rPr lang="en-US" sz="2800" dirty="0" err="1">
                <a:latin typeface="Times New Roman" pitchFamily="18" charset="0"/>
                <a:cs typeface="Times New Roman" pitchFamily="18" charset="0"/>
              </a:rPr>
              <a:t>iPhone</a:t>
            </a:r>
            <a:r>
              <a:rPr lang="en-US" sz="2800" dirty="0">
                <a:latin typeface="Times New Roman" pitchFamily="18" charset="0"/>
                <a:cs typeface="Times New Roman" pitchFamily="18" charset="0"/>
              </a:rPr>
              <a:t> is pretty</a:t>
            </a:r>
          </a:p>
          <a:p>
            <a:pPr marL="495300" indent="-495300">
              <a:defRPr/>
            </a:pPr>
            <a:r>
              <a:rPr lang="en-US" sz="2800" dirty="0" smtClean="0">
                <a:latin typeface="Times New Roman" pitchFamily="18" charset="0"/>
                <a:cs typeface="Times New Roman" pitchFamily="18" charset="0"/>
              </a:rPr>
              <a:t>It's </a:t>
            </a:r>
            <a:r>
              <a:rPr lang="en-US" sz="2800" dirty="0">
                <a:latin typeface="Times New Roman" pitchFamily="18" charset="0"/>
                <a:cs typeface="Times New Roman" pitchFamily="18" charset="0"/>
              </a:rPr>
              <a:t>touchy-feely</a:t>
            </a:r>
          </a:p>
          <a:p>
            <a:pPr marL="495300" indent="-495300">
              <a:defRPr/>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will make other phones better</a:t>
            </a:r>
          </a:p>
          <a:p>
            <a:pPr marL="495300" indent="-495300">
              <a:defRPr/>
            </a:pPr>
            <a:r>
              <a:rPr lang="en-US" sz="2800" dirty="0" smtClean="0">
                <a:latin typeface="Times New Roman" pitchFamily="18" charset="0"/>
                <a:cs typeface="Times New Roman" pitchFamily="18" charset="0"/>
              </a:rPr>
              <a:t>It's </a:t>
            </a:r>
            <a:r>
              <a:rPr lang="en-US" sz="2800" dirty="0">
                <a:latin typeface="Times New Roman" pitchFamily="18" charset="0"/>
                <a:cs typeface="Times New Roman" pitchFamily="18" charset="0"/>
              </a:rPr>
              <a:t>not a phone, it's a platform</a:t>
            </a:r>
          </a:p>
          <a:p>
            <a:pPr marL="495300" indent="-495300">
              <a:defRPr/>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but the ghost of </a:t>
            </a:r>
            <a:r>
              <a:rPr lang="en-US" sz="2800" dirty="0" err="1">
                <a:latin typeface="Times New Roman" pitchFamily="18" charset="0"/>
                <a:cs typeface="Times New Roman" pitchFamily="18" charset="0"/>
              </a:rPr>
              <a:t>iPhones</a:t>
            </a:r>
            <a:r>
              <a:rPr lang="en-US" sz="2800" dirty="0">
                <a:latin typeface="Times New Roman" pitchFamily="18" charset="0"/>
                <a:cs typeface="Times New Roman" pitchFamily="18" charset="0"/>
              </a:rPr>
              <a:t> yet </a:t>
            </a:r>
            <a:r>
              <a:rPr lang="en-US" sz="2800" dirty="0">
                <a:solidFill>
                  <a:schemeClr val="bg1"/>
                </a:solidFill>
                <a:latin typeface="Times New Roman" pitchFamily="18" charset="0"/>
                <a:cs typeface="Times New Roman" pitchFamily="18" charset="0"/>
              </a:rPr>
              <a:t>to come</a:t>
            </a:r>
            <a:endParaRPr lang="en-GB" sz="2800" dirty="0">
              <a:solidFill>
                <a:schemeClr val="bg1"/>
              </a:solidFill>
              <a:effectLst>
                <a:outerShdw blurRad="38100" dist="38100" dir="2700000" algn="tl">
                  <a:srgbClr val="808080"/>
                </a:outerShdw>
              </a:effectLst>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Reference</a:t>
            </a:r>
            <a:endParaRPr lang="en-US" b="1" dirty="0"/>
          </a:p>
        </p:txBody>
      </p:sp>
      <p:sp>
        <p:nvSpPr>
          <p:cNvPr id="32771" name="Content Placeholder 2"/>
          <p:cNvSpPr>
            <a:spLocks noGrp="1"/>
          </p:cNvSpPr>
          <p:nvPr>
            <p:ph sz="quarter" idx="1"/>
          </p:nvPr>
        </p:nvSpPr>
        <p:spPr>
          <a:xfrm>
            <a:off x="457200" y="1882775"/>
            <a:ext cx="8229600" cy="4572000"/>
          </a:xfrm>
        </p:spPr>
        <p:txBody>
          <a:bodyPr/>
          <a:lstStyle/>
          <a:p>
            <a:r>
              <a:rPr lang="en-US" smtClean="0">
                <a:hlinkClick r:id="rId2"/>
              </a:rPr>
              <a:t>www.google.com</a:t>
            </a:r>
            <a:endParaRPr lang="en-US" smtClean="0"/>
          </a:p>
          <a:p>
            <a:r>
              <a:rPr lang="en-US" smtClean="0">
                <a:hlinkClick r:id="rId3"/>
              </a:rPr>
              <a:t>www.wikipedia.com</a:t>
            </a:r>
            <a:endParaRPr lang="en-US" smtClean="0"/>
          </a:p>
          <a:p>
            <a:r>
              <a:rPr lang="en-US" smtClean="0">
                <a:hlinkClick r:id="rId4"/>
              </a:rPr>
              <a:t>www.studymafia.org</a:t>
            </a:r>
            <a:endParaRPr lang="en-US" smtClean="0"/>
          </a:p>
          <a:p>
            <a:pPr>
              <a:buFont typeface="Wingdings 2" pitchFamily="18" charset="2"/>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457200" y="1882775"/>
            <a:ext cx="8229600" cy="4670425"/>
          </a:xfrm>
        </p:spPr>
        <p:txBody>
          <a:bodyPr>
            <a:normAutofit/>
          </a:bodyPr>
          <a:lstStyle/>
          <a:p>
            <a:endParaRPr lang="en-US" smtClean="0"/>
          </a:p>
          <a:p>
            <a:endParaRPr lang="en-US" smtClean="0"/>
          </a:p>
          <a:p>
            <a:endParaRPr lang="en-US" smtClean="0"/>
          </a:p>
          <a:p>
            <a:pPr algn="ctr">
              <a:buFont typeface="Wingdings 2" pitchFamily="18" charset="2"/>
              <a:buNone/>
            </a:pPr>
            <a:r>
              <a:rPr lang="en-US" sz="9600" smtClean="0"/>
              <a:t>                              Thanks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14600"/>
            <a:ext cx="8229600" cy="1143000"/>
          </a:xfrm>
        </p:spPr>
        <p:txBody>
          <a:bodyPr>
            <a:normAutofit fontScale="90000"/>
          </a:bodyPr>
          <a:lstStyle/>
          <a:p>
            <a:pPr marL="484632" indent="0" eaLnBrk="1" fontAlgn="auto" hangingPunct="1">
              <a:spcAft>
                <a:spcPts val="0"/>
              </a:spcAft>
              <a:defRPr/>
            </a:pPr>
            <a:r>
              <a:rPr lang="en-US" sz="9600" dirty="0" smtClean="0">
                <a:solidFill>
                  <a:schemeClr val="accent1">
                    <a:tint val="83000"/>
                    <a:satMod val="150000"/>
                  </a:schemeClr>
                </a:solidFill>
                <a:latin typeface="Times New Roman" pitchFamily="18" charset="0"/>
                <a:cs typeface="Times New Roman" pitchFamily="18" charset="0"/>
              </a:rPr>
              <a:t>Queries?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What</a:t>
            </a:r>
            <a:r>
              <a:rPr lang="es-CO" b="1" dirty="0" smtClean="0"/>
              <a:t> </a:t>
            </a:r>
            <a:r>
              <a:rPr lang="es-CO" b="1" dirty="0" err="1" smtClean="0"/>
              <a:t>is</a:t>
            </a:r>
            <a:r>
              <a:rPr lang="es-CO" b="1" dirty="0" smtClean="0"/>
              <a:t> </a:t>
            </a:r>
            <a:r>
              <a:rPr lang="es-CO" b="1" dirty="0" err="1" smtClean="0"/>
              <a:t>Iphone</a:t>
            </a:r>
            <a:r>
              <a:rPr lang="es-CO" b="1" dirty="0" smtClean="0"/>
              <a:t>?</a:t>
            </a:r>
            <a:endParaRPr lang="en-US" b="1" dirty="0"/>
          </a:p>
        </p:txBody>
      </p:sp>
      <p:sp>
        <p:nvSpPr>
          <p:cNvPr id="3" name="Content Placeholder 2"/>
          <p:cNvSpPr>
            <a:spLocks noGrp="1"/>
          </p:cNvSpPr>
          <p:nvPr>
            <p:ph sz="quarter" idx="1"/>
          </p:nvPr>
        </p:nvSpPr>
        <p:spPr/>
        <p:txBody>
          <a:bodyPr/>
          <a:lstStyle/>
          <a:p>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is a line of </a:t>
            </a:r>
            <a:r>
              <a:rPr lang="en-US" sz="2800" dirty="0" err="1" smtClean="0">
                <a:latin typeface="Times New Roman" pitchFamily="18" charset="0"/>
                <a:cs typeface="Times New Roman" pitchFamily="18" charset="0"/>
              </a:rPr>
              <a:t>smartphones</a:t>
            </a:r>
            <a:r>
              <a:rPr lang="en-US" sz="2800" dirty="0" smtClean="0">
                <a:latin typeface="Times New Roman" pitchFamily="18" charset="0"/>
                <a:cs typeface="Times New Roman" pitchFamily="18" charset="0"/>
              </a:rPr>
              <a:t> designed and marketed by Apple Inc. Executes IOS mobile operating system formerly known as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OS" until mid-2010. </a:t>
            </a:r>
          </a:p>
          <a:p>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has a camera of 8 megapixel and a music player (equivalent to the iPod) plus software to send and receive text messages and voice messages.</a:t>
            </a:r>
            <a:endParaRPr lang="es-CO" sz="28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iPhone</a:t>
            </a:r>
            <a:r>
              <a:rPr lang="en-US" b="1" dirty="0" smtClean="0"/>
              <a:t> Features</a:t>
            </a:r>
            <a:br>
              <a:rPr lang="en-US" b="1" dirty="0" smtClean="0"/>
            </a:br>
            <a:endParaRPr lang="en-US" b="1" dirty="0"/>
          </a:p>
        </p:txBody>
      </p:sp>
      <p:sp>
        <p:nvSpPr>
          <p:cNvPr id="3" name="Content Placeholder 2"/>
          <p:cNvSpPr>
            <a:spLocks noGrp="1"/>
          </p:cNvSpPr>
          <p:nvPr>
            <p:ph sz="quarter" idx="1"/>
          </p:nvPr>
        </p:nvSpPr>
        <p:spPr/>
        <p:txBody>
          <a:bodyPr>
            <a:noAutofit/>
          </a:bodyPr>
          <a:lstStyle/>
          <a:p>
            <a:r>
              <a:rPr lang="en-US" sz="2000" b="1" dirty="0" smtClean="0">
                <a:latin typeface="Times New Roman" pitchFamily="18" charset="0"/>
                <a:cs typeface="Times New Roman" pitchFamily="18" charset="0"/>
              </a:rPr>
              <a:t>Phone –</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iPhone’s</a:t>
            </a:r>
            <a:r>
              <a:rPr lang="en-US" sz="2000" dirty="0" smtClean="0">
                <a:latin typeface="Times New Roman" pitchFamily="18" charset="0"/>
                <a:cs typeface="Times New Roman" pitchFamily="18" charset="0"/>
              </a:rPr>
              <a:t> phone features are solid. It includes innovative features like Visual Voicemail and standard features like text messaging and voice dialing.</a:t>
            </a:r>
          </a:p>
          <a:p>
            <a:r>
              <a:rPr lang="en-US" sz="2000" b="1" dirty="0" smtClean="0">
                <a:latin typeface="Times New Roman" pitchFamily="18" charset="0"/>
                <a:cs typeface="Times New Roman" pitchFamily="18" charset="0"/>
              </a:rPr>
              <a:t>Web browsing –</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iPhone</a:t>
            </a:r>
            <a:r>
              <a:rPr lang="en-US" sz="2000" dirty="0" smtClean="0">
                <a:latin typeface="Times New Roman" pitchFamily="18" charset="0"/>
                <a:cs typeface="Times New Roman" pitchFamily="18" charset="0"/>
              </a:rPr>
              <a:t> offers the best, most complete mobile browsing experience. Though it doesn’t support the standard Flash browser plug in, it doesn’t require </a:t>
            </a:r>
            <a:r>
              <a:rPr lang="en-US" sz="2000" dirty="0" err="1" smtClean="0">
                <a:latin typeface="Times New Roman" pitchFamily="18" charset="0"/>
                <a:cs typeface="Times New Roman" pitchFamily="18" charset="0"/>
              </a:rPr>
              <a:t>dumbed</a:t>
            </a:r>
            <a:r>
              <a:rPr lang="en-US" sz="2000" dirty="0" smtClean="0">
                <a:latin typeface="Times New Roman" pitchFamily="18" charset="0"/>
                <a:cs typeface="Times New Roman" pitchFamily="18" charset="0"/>
              </a:rPr>
              <a:t>-down “mobile” versions of websites, instead offering the real thing on a phone.</a:t>
            </a:r>
          </a:p>
          <a:p>
            <a:r>
              <a:rPr lang="en-US" sz="2000" b="1" dirty="0" smtClean="0">
                <a:latin typeface="Times New Roman" pitchFamily="18" charset="0"/>
                <a:cs typeface="Times New Roman" pitchFamily="18" charset="0"/>
              </a:rPr>
              <a:t>Email –</a:t>
            </a:r>
            <a:r>
              <a:rPr lang="en-US" sz="2000" dirty="0" smtClean="0">
                <a:latin typeface="Times New Roman" pitchFamily="18" charset="0"/>
                <a:cs typeface="Times New Roman" pitchFamily="18" charset="0"/>
              </a:rPr>
              <a:t> Like all good </a:t>
            </a:r>
            <a:r>
              <a:rPr lang="en-US" sz="2000" dirty="0" err="1" smtClean="0">
                <a:latin typeface="Times New Roman" pitchFamily="18" charset="0"/>
                <a:cs typeface="Times New Roman" pitchFamily="18" charset="0"/>
              </a:rPr>
              <a:t>smartphones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iPhone</a:t>
            </a:r>
            <a:r>
              <a:rPr lang="en-US" sz="2000" dirty="0" smtClean="0">
                <a:latin typeface="Times New Roman" pitchFamily="18" charset="0"/>
                <a:cs typeface="Times New Roman" pitchFamily="18" charset="0"/>
              </a:rPr>
              <a:t> has robust email features and can sync to corporate email servers running Exchange.</a:t>
            </a:r>
          </a:p>
          <a:p>
            <a:r>
              <a:rPr lang="en-US" sz="2000" b="1" dirty="0" smtClean="0">
                <a:latin typeface="Times New Roman" pitchFamily="18" charset="0"/>
                <a:cs typeface="Times New Roman" pitchFamily="18" charset="0"/>
              </a:rPr>
              <a:t>Calendar/PDA –</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iPhone</a:t>
            </a:r>
            <a:r>
              <a:rPr lang="en-US" sz="2000" dirty="0" smtClean="0">
                <a:latin typeface="Times New Roman" pitchFamily="18" charset="0"/>
                <a:cs typeface="Times New Roman" pitchFamily="18" charset="0"/>
              </a:rPr>
              <a:t> is a personal information manager, too, with calendar, address book, stock-tracking, weather update, and related features.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a:xfrm>
            <a:off x="457200" y="1600200"/>
            <a:ext cx="8229600" cy="5029200"/>
          </a:xfrm>
        </p:spPr>
        <p:txBody>
          <a:bodyPr>
            <a:normAutofit fontScale="40000" lnSpcReduction="20000"/>
          </a:bodyPr>
          <a:lstStyle/>
          <a:p>
            <a:r>
              <a:rPr lang="en-US" sz="5500" b="1" dirty="0" smtClean="0">
                <a:latin typeface="Times New Roman" pitchFamily="18" charset="0"/>
                <a:cs typeface="Times New Roman" pitchFamily="18" charset="0"/>
              </a:rPr>
              <a:t>iPod –</a:t>
            </a:r>
            <a:r>
              <a:rPr lang="en-US" sz="5500" dirty="0" smtClean="0">
                <a:latin typeface="Times New Roman" pitchFamily="18" charset="0"/>
                <a:cs typeface="Times New Roman" pitchFamily="18" charset="0"/>
              </a:rPr>
              <a:t> A shortcut description of an </a:t>
            </a:r>
            <a:r>
              <a:rPr lang="en-US" sz="5500" dirty="0" err="1" smtClean="0">
                <a:latin typeface="Times New Roman" pitchFamily="18" charset="0"/>
                <a:cs typeface="Times New Roman" pitchFamily="18" charset="0"/>
              </a:rPr>
              <a:t>iPhone</a:t>
            </a:r>
            <a:r>
              <a:rPr lang="en-US" sz="5500" dirty="0" smtClean="0">
                <a:latin typeface="Times New Roman" pitchFamily="18" charset="0"/>
                <a:cs typeface="Times New Roman" pitchFamily="18" charset="0"/>
              </a:rPr>
              <a:t> is a combined cell phone and iPod, so of course its music player features offer all the advantages and coolness of iPods.</a:t>
            </a:r>
          </a:p>
          <a:p>
            <a:r>
              <a:rPr lang="en-US" sz="5500" b="1" dirty="0" smtClean="0">
                <a:latin typeface="Times New Roman" pitchFamily="18" charset="0"/>
                <a:cs typeface="Times New Roman" pitchFamily="18" charset="0"/>
              </a:rPr>
              <a:t>Video playback –</a:t>
            </a:r>
            <a:r>
              <a:rPr lang="en-US" sz="5500" dirty="0" smtClean="0">
                <a:latin typeface="Times New Roman" pitchFamily="18" charset="0"/>
                <a:cs typeface="Times New Roman" pitchFamily="18" charset="0"/>
              </a:rPr>
              <a:t> With its big, beautiful, 3.5-inch screen, the </a:t>
            </a:r>
            <a:r>
              <a:rPr lang="en-US" sz="5500" dirty="0" err="1" smtClean="0">
                <a:latin typeface="Times New Roman" pitchFamily="18" charset="0"/>
                <a:cs typeface="Times New Roman" pitchFamily="18" charset="0"/>
              </a:rPr>
              <a:t>iPhone</a:t>
            </a:r>
            <a:r>
              <a:rPr lang="en-US" sz="5500" dirty="0" smtClean="0">
                <a:latin typeface="Times New Roman" pitchFamily="18" charset="0"/>
                <a:cs typeface="Times New Roman" pitchFamily="18" charset="0"/>
              </a:rPr>
              <a:t> is a great choice for mobile video playback, whether using the built-in YouTube application, adding your own video, or buying or renting content from the iTunes Store.</a:t>
            </a:r>
          </a:p>
          <a:p>
            <a:r>
              <a:rPr lang="en-US" sz="5500" b="1" dirty="0" smtClean="0">
                <a:latin typeface="Times New Roman" pitchFamily="18" charset="0"/>
                <a:cs typeface="Times New Roman" pitchFamily="18" charset="0"/>
              </a:rPr>
              <a:t>Apps –</a:t>
            </a:r>
            <a:r>
              <a:rPr lang="en-US" sz="5500" dirty="0" smtClean="0">
                <a:latin typeface="Times New Roman" pitchFamily="18" charset="0"/>
                <a:cs typeface="Times New Roman" pitchFamily="18" charset="0"/>
              </a:rPr>
              <a:t> With the addition of the App Store, </a:t>
            </a:r>
            <a:r>
              <a:rPr lang="en-US" sz="5500" dirty="0" err="1" smtClean="0">
                <a:latin typeface="Times New Roman" pitchFamily="18" charset="0"/>
                <a:cs typeface="Times New Roman" pitchFamily="18" charset="0"/>
              </a:rPr>
              <a:t>iPhones</a:t>
            </a:r>
            <a:r>
              <a:rPr lang="en-US" sz="5500" dirty="0" smtClean="0">
                <a:latin typeface="Times New Roman" pitchFamily="18" charset="0"/>
                <a:cs typeface="Times New Roman" pitchFamily="18" charset="0"/>
              </a:rPr>
              <a:t> can now run all kinds of third-party programs, from games (both free and paid) to </a:t>
            </a:r>
            <a:r>
              <a:rPr lang="en-US" sz="5500" dirty="0" err="1" smtClean="0">
                <a:latin typeface="Times New Roman" pitchFamily="18" charset="0"/>
                <a:cs typeface="Times New Roman" pitchFamily="18" charset="0"/>
              </a:rPr>
              <a:t>Facebook</a:t>
            </a:r>
            <a:r>
              <a:rPr lang="en-US" sz="5500" dirty="0" smtClean="0">
                <a:latin typeface="Times New Roman" pitchFamily="18" charset="0"/>
                <a:cs typeface="Times New Roman" pitchFamily="18" charset="0"/>
              </a:rPr>
              <a:t> and Twitter to restaurant finders and productivity apps. The App Store makes the </a:t>
            </a:r>
            <a:r>
              <a:rPr lang="en-US" sz="5500" dirty="0" err="1" smtClean="0">
                <a:latin typeface="Times New Roman" pitchFamily="18" charset="0"/>
                <a:cs typeface="Times New Roman" pitchFamily="18" charset="0"/>
              </a:rPr>
              <a:t>iPhone</a:t>
            </a:r>
            <a:r>
              <a:rPr lang="en-US" sz="5500" dirty="0" smtClean="0">
                <a:latin typeface="Times New Roman" pitchFamily="18" charset="0"/>
                <a:cs typeface="Times New Roman" pitchFamily="18" charset="0"/>
              </a:rPr>
              <a:t> the most useful </a:t>
            </a:r>
            <a:r>
              <a:rPr lang="en-US" sz="5500" dirty="0" err="1" smtClean="0">
                <a:latin typeface="Times New Roman" pitchFamily="18" charset="0"/>
                <a:cs typeface="Times New Roman" pitchFamily="18" charset="0"/>
              </a:rPr>
              <a:t>smartphone</a:t>
            </a:r>
            <a:r>
              <a:rPr lang="en-US" sz="5500" dirty="0" smtClean="0">
                <a:latin typeface="Times New Roman" pitchFamily="18" charset="0"/>
                <a:cs typeface="Times New Roman" pitchFamily="18" charset="0"/>
              </a:rPr>
              <a:t> around.</a:t>
            </a:r>
          </a:p>
          <a:p>
            <a:r>
              <a:rPr lang="en-US" sz="5500" b="1" dirty="0" smtClean="0">
                <a:latin typeface="Times New Roman" pitchFamily="18" charset="0"/>
                <a:cs typeface="Times New Roman" pitchFamily="18" charset="0"/>
              </a:rPr>
              <a:t>Cameras -</a:t>
            </a:r>
            <a:r>
              <a:rPr lang="en-US" sz="5500" dirty="0" smtClean="0">
                <a:latin typeface="Times New Roman" pitchFamily="18" charset="0"/>
                <a:cs typeface="Times New Roman" pitchFamily="18" charset="0"/>
              </a:rPr>
              <a:t> One major change in the </a:t>
            </a:r>
            <a:r>
              <a:rPr lang="en-US" sz="5500" dirty="0" err="1" smtClean="0">
                <a:latin typeface="Times New Roman" pitchFamily="18" charset="0"/>
                <a:cs typeface="Times New Roman" pitchFamily="18" charset="0"/>
              </a:rPr>
              <a:t>iPhone</a:t>
            </a:r>
            <a:r>
              <a:rPr lang="en-US" sz="5500" dirty="0" smtClean="0">
                <a:latin typeface="Times New Roman" pitchFamily="18" charset="0"/>
                <a:cs typeface="Times New Roman" pitchFamily="18" charset="0"/>
              </a:rPr>
              <a:t> is the inclusion of two camera, whereas previous models only had one. The camera on the back of the phone shoots 5-megapixel still images and takes 720p HD video. The user-facing camera allows </a:t>
            </a:r>
            <a:r>
              <a:rPr lang="en-US" sz="5500" dirty="0" err="1" smtClean="0">
                <a:latin typeface="Times New Roman" pitchFamily="18" charset="0"/>
                <a:cs typeface="Times New Roman" pitchFamily="18" charset="0"/>
              </a:rPr>
              <a:t>FaceTime</a:t>
            </a:r>
            <a:r>
              <a:rPr lang="en-US" sz="5500" dirty="0" smtClean="0">
                <a:latin typeface="Times New Roman" pitchFamily="18" charset="0"/>
                <a:cs typeface="Times New Roman" pitchFamily="18" charset="0"/>
              </a:rPr>
              <a:t> video chats.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Versions</a:t>
            </a:r>
            <a:r>
              <a:rPr lang="es-CO" b="1" dirty="0" smtClean="0"/>
              <a:t> of </a:t>
            </a:r>
            <a:r>
              <a:rPr lang="es-CO" b="1" dirty="0" err="1" smtClean="0"/>
              <a:t>the</a:t>
            </a:r>
            <a:r>
              <a:rPr lang="es-CO" b="1" dirty="0" smtClean="0"/>
              <a:t> </a:t>
            </a:r>
            <a:r>
              <a:rPr lang="es-CO" b="1" dirty="0" err="1" smtClean="0"/>
              <a:t>iPhone</a:t>
            </a:r>
            <a:endParaRPr lang="en-US" b="1" dirty="0"/>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There are, to date, 8 versions of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The Original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3G,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3GS,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4S,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and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5S 5C. </a:t>
            </a:r>
          </a:p>
          <a:p>
            <a:r>
              <a:rPr lang="en-US" sz="2800" dirty="0" smtClean="0">
                <a:latin typeface="Times New Roman" pitchFamily="18" charset="0"/>
                <a:cs typeface="Times New Roman" pitchFamily="18" charset="0"/>
              </a:rPr>
              <a:t>Version is equivalent to generation, pattern, </a:t>
            </a:r>
            <a:r>
              <a:rPr lang="en-US" sz="2800" dirty="0" err="1" smtClean="0">
                <a:latin typeface="Times New Roman" pitchFamily="18" charset="0"/>
                <a:cs typeface="Times New Roman" pitchFamily="18" charset="0"/>
              </a:rPr>
              <a:t>ie</a:t>
            </a:r>
            <a:r>
              <a:rPr lang="en-US" sz="2800" dirty="0" smtClean="0">
                <a:latin typeface="Times New Roman" pitchFamily="18" charset="0"/>
                <a:cs typeface="Times New Roman" pitchFamily="18" charset="0"/>
              </a:rPr>
              <a:t> eight different devices (hardware), so it should not be confused with the version of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version of your operating system or </a:t>
            </a:r>
            <a:r>
              <a:rPr lang="en-US" sz="2800" dirty="0" err="1" smtClean="0">
                <a:latin typeface="Times New Roman" pitchFamily="18" charset="0"/>
                <a:cs typeface="Times New Roman" pitchFamily="18" charset="0"/>
              </a:rPr>
              <a:t>iOS</a:t>
            </a:r>
            <a:r>
              <a:rPr lang="en-US" sz="2800" dirty="0" smtClean="0">
                <a:latin typeface="Times New Roman" pitchFamily="18" charset="0"/>
                <a:cs typeface="Times New Roman" pitchFamily="18" charset="0"/>
              </a:rPr>
              <a:t>.</a:t>
            </a:r>
            <a:endParaRPr lang="es-CO" sz="28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err="1" smtClean="0"/>
              <a:t>iPhone</a:t>
            </a:r>
            <a:r>
              <a:rPr lang="es-CO" b="1" dirty="0" smtClean="0"/>
              <a:t> 3G</a:t>
            </a:r>
            <a:endParaRPr lang="en-US" b="1" dirty="0"/>
          </a:p>
        </p:txBody>
      </p:sp>
      <p:sp>
        <p:nvSpPr>
          <p:cNvPr id="3" name="Content Placeholder 2"/>
          <p:cNvSpPr>
            <a:spLocks noGrp="1"/>
          </p:cNvSpPr>
          <p:nvPr>
            <p:ph sz="quarter" idx="1"/>
          </p:nvPr>
        </p:nvSpPr>
        <p:spPr>
          <a:xfrm>
            <a:off x="457200" y="1600200"/>
            <a:ext cx="8382000" cy="4800600"/>
          </a:xfrm>
        </p:spPr>
        <p:txBody>
          <a:bodyPr>
            <a:normAutofit/>
          </a:bodyPr>
          <a:lstStyle/>
          <a:p>
            <a:r>
              <a:rPr lang="en-US" sz="2800" dirty="0" smtClean="0">
                <a:latin typeface="Times New Roman" pitchFamily="18" charset="0"/>
                <a:cs typeface="Times New Roman" pitchFamily="18" charset="0"/>
              </a:rPr>
              <a:t>Physically similar to the original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This model incorporates 3G connectivity as its name suggests, A-GPS is assisted GPS and a new housing entirely of plastic in black or white glossy curve (white housing was only available in the higher capacity model), along features of the first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a:t>
            </a:r>
          </a:p>
          <a:p>
            <a:endParaRPr lang="es-CO"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s-CO" b="1" dirty="0" err="1" smtClean="0"/>
              <a:t>iPhone</a:t>
            </a:r>
            <a:r>
              <a:rPr lang="es-CO" b="1" dirty="0" smtClean="0"/>
              <a:t> 3GS</a:t>
            </a:r>
            <a:endParaRPr lang="en-US" b="1" dirty="0"/>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Physically equal to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3G.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3GS gets its name from the English word speed (velocity), since it is up to two times faster than the </a:t>
            </a:r>
            <a:r>
              <a:rPr lang="en-US" sz="2800" dirty="0" err="1" smtClean="0">
                <a:latin typeface="Times New Roman" pitchFamily="18" charset="0"/>
                <a:cs typeface="Times New Roman" pitchFamily="18" charset="0"/>
              </a:rPr>
              <a:t>iPhone</a:t>
            </a:r>
            <a:r>
              <a:rPr lang="en-US" sz="2800" dirty="0" smtClean="0">
                <a:latin typeface="Times New Roman" pitchFamily="18" charset="0"/>
                <a:cs typeface="Times New Roman" pitchFamily="18" charset="0"/>
              </a:rPr>
              <a:t> 3G. </a:t>
            </a:r>
          </a:p>
          <a:p>
            <a:r>
              <a:rPr lang="en-US" sz="2800" dirty="0" smtClean="0">
                <a:latin typeface="Times New Roman" pitchFamily="18" charset="0"/>
                <a:cs typeface="Times New Roman" pitchFamily="18" charset="0"/>
              </a:rPr>
              <a:t>It incorporates video recording, compass and 3-megapixel camera with autofocus and white balance, voice commands, and a longer duration of battery</a:t>
            </a:r>
            <a:endParaRPr lang="es-CO" sz="2800"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TotalTime>
  <Words>1118</Words>
  <Application>Microsoft Office PowerPoint</Application>
  <PresentationFormat>On-screen Show (4:3)</PresentationFormat>
  <Paragraphs>79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Slide 1</vt:lpstr>
      <vt:lpstr>Content</vt:lpstr>
      <vt:lpstr>What is Iphone?</vt:lpstr>
      <vt:lpstr>iPhone Features </vt:lpstr>
      <vt:lpstr>Cont…</vt:lpstr>
      <vt:lpstr>Versions of the iPhone</vt:lpstr>
      <vt:lpstr>iPhone 3G</vt:lpstr>
      <vt:lpstr>Slide 8</vt:lpstr>
      <vt:lpstr>iPhone 3GS</vt:lpstr>
      <vt:lpstr>Slide 10</vt:lpstr>
      <vt:lpstr>iPhone 4</vt:lpstr>
      <vt:lpstr>Slide 12</vt:lpstr>
      <vt:lpstr>iPhone 4S</vt:lpstr>
      <vt:lpstr>Slide 14</vt:lpstr>
      <vt:lpstr>iPhone 5</vt:lpstr>
      <vt:lpstr>Slide 16</vt:lpstr>
      <vt:lpstr>iPhone 5c</vt:lpstr>
      <vt:lpstr>iPhone 5s</vt:lpstr>
      <vt:lpstr>Limitations </vt:lpstr>
      <vt:lpstr>Conclusion </vt:lpstr>
      <vt:lpstr>Reference</vt:lpstr>
      <vt:lpstr>Slide 22</vt:lpstr>
      <vt:lpstr>Queries?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Iphone?</dc:title>
  <dc:creator>Sumit Thakur</dc:creator>
  <cp:lastModifiedBy>Sumit Thakur</cp:lastModifiedBy>
  <cp:revision>5</cp:revision>
  <dcterms:created xsi:type="dcterms:W3CDTF">2015-03-31T15:41:34Z</dcterms:created>
  <dcterms:modified xsi:type="dcterms:W3CDTF">2015-03-31T16:22:59Z</dcterms:modified>
</cp:coreProperties>
</file>