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20"/>
  </p:notesMasterIdLst>
  <p:handoutMasterIdLst>
    <p:handoutMasterId r:id="rId21"/>
  </p:handoutMasterIdLst>
  <p:sldIdLst>
    <p:sldId id="296" r:id="rId2"/>
    <p:sldId id="269" r:id="rId3"/>
    <p:sldId id="268" r:id="rId4"/>
    <p:sldId id="270" r:id="rId5"/>
    <p:sldId id="272" r:id="rId6"/>
    <p:sldId id="271" r:id="rId7"/>
    <p:sldId id="292" r:id="rId8"/>
    <p:sldId id="290" r:id="rId9"/>
    <p:sldId id="293" r:id="rId10"/>
    <p:sldId id="273" r:id="rId11"/>
    <p:sldId id="282" r:id="rId12"/>
    <p:sldId id="284" r:id="rId13"/>
    <p:sldId id="283" r:id="rId14"/>
    <p:sldId id="285" r:id="rId15"/>
    <p:sldId id="263" r:id="rId16"/>
    <p:sldId id="287" r:id="rId17"/>
    <p:sldId id="295" r:id="rId18"/>
    <p:sldId id="294" r:id="rId1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8" autoAdjust="0"/>
    <p:restoredTop sz="99017" autoAdjust="0"/>
  </p:normalViewPr>
  <p:slideViewPr>
    <p:cSldViewPr>
      <p:cViewPr>
        <p:scale>
          <a:sx n="60" d="100"/>
          <a:sy n="60" d="100"/>
        </p:scale>
        <p:origin x="-1420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698" y="-6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E61F2A1-0B67-4B88-81F7-F15B7226575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1422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E16113D-6636-42C3-A1CF-3DC4F171FF0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44921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74FB9-B9FD-49FB-8C47-2DC71A795FC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76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0CEE7EC-6F91-46A0-9BB4-F0AAF9CBB09D}" type="slidenum">
              <a:rPr lang="en-US" sz="1200">
                <a:latin typeface="Calibri" pitchFamily="34" charset="0"/>
              </a:rPr>
              <a:pPr algn="r"/>
              <a:t>1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2765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DCB20AC-B5C8-4070-AC3E-F91AA05C7DDC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C8714D-AB31-4A79-842E-3C65F6F8C439}" type="slidenum">
              <a:rPr lang="en-US" altLang="zh-TW" smtClean="0"/>
              <a:pPr/>
              <a:t>10</a:t>
            </a:fld>
            <a:endParaRPr lang="en-US" altLang="zh-TW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38B9EB-0B7E-4F78-8F05-E34990A50664}" type="slidenum">
              <a:rPr lang="en-US" altLang="zh-TW" smtClean="0"/>
              <a:pPr/>
              <a:t>11</a:t>
            </a:fld>
            <a:endParaRPr lang="en-US" altLang="zh-TW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4154A4-2E7B-48EC-8A2B-BA927A3468A0}" type="slidenum">
              <a:rPr lang="en-US" altLang="zh-TW" smtClean="0"/>
              <a:pPr/>
              <a:t>12</a:t>
            </a:fld>
            <a:endParaRPr lang="en-US" altLang="zh-TW" smtClean="0"/>
          </a:p>
        </p:txBody>
      </p:sp>
      <p:sp>
        <p:nvSpPr>
          <p:cNvPr id="3891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b="1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43A551-DD5D-47E2-BBE4-E816B7C21C4F}" type="slidenum">
              <a:rPr lang="en-US" altLang="zh-TW" smtClean="0"/>
              <a:pPr/>
              <a:t>13</a:t>
            </a:fld>
            <a:endParaRPr lang="en-US" altLang="zh-TW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B1E157-55FA-4F7E-8E90-2DB3A77DC5FA}" type="slidenum">
              <a:rPr lang="en-US" altLang="zh-TW" smtClean="0"/>
              <a:pPr/>
              <a:t>15</a:t>
            </a:fld>
            <a:endParaRPr lang="en-US" altLang="zh-TW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087905-F69C-4DE9-B7D4-66271F96A958}" type="slidenum">
              <a:rPr lang="en-US" altLang="zh-TW" smtClean="0"/>
              <a:pPr/>
              <a:t>16</a:t>
            </a:fld>
            <a:endParaRPr lang="en-US" altLang="zh-TW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071114-F2AA-46C4-AC3A-1034712E0518}" type="slidenum">
              <a:rPr lang="en-US" altLang="zh-TW" smtClean="0"/>
              <a:pPr/>
              <a:t>2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AB86CE-3EAE-4484-9928-C1057E050958}" type="slidenum">
              <a:rPr lang="en-US" altLang="zh-TW" smtClean="0"/>
              <a:pPr/>
              <a:t>3</a:t>
            </a:fld>
            <a:endParaRPr lang="en-US" altLang="zh-TW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710123-411A-4E67-9E99-16EB1BF7156E}" type="slidenum">
              <a:rPr lang="en-US" altLang="zh-TW" smtClean="0"/>
              <a:pPr/>
              <a:t>4</a:t>
            </a:fld>
            <a:endParaRPr lang="en-US" altLang="zh-TW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>
              <a:buFontTx/>
              <a:buChar char="•"/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B25A1-7D3C-4B65-935A-975F13632EBC}" type="slidenum">
              <a:rPr lang="en-US" altLang="zh-TW" smtClean="0"/>
              <a:pPr/>
              <a:t>5</a:t>
            </a:fld>
            <a:endParaRPr lang="en-US" altLang="zh-TW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solidFill>
                <a:srgbClr val="FFFFFF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E2B700-F927-4C47-9674-47C9A5B42E28}" type="slidenum">
              <a:rPr lang="en-US" altLang="zh-TW" smtClean="0"/>
              <a:pPr/>
              <a:t>6</a:t>
            </a:fld>
            <a:endParaRPr lang="en-US" altLang="zh-TW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75A83F-1DB1-42BC-BF05-296D4EE23574}" type="slidenum">
              <a:rPr lang="en-US" altLang="zh-TW" smtClean="0"/>
              <a:pPr/>
              <a:t>7</a:t>
            </a:fld>
            <a:endParaRPr lang="en-US" altLang="zh-TW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982A81-B2EE-4D8F-BFDB-85C33E3FD5F3}" type="slidenum">
              <a:rPr lang="en-US" altLang="zh-TW" smtClean="0"/>
              <a:pPr/>
              <a:t>8</a:t>
            </a:fld>
            <a:endParaRPr lang="en-US" altLang="zh-TW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9DB88C-B18C-4DE9-964F-390BCBC20FB6}" type="slidenum">
              <a:rPr lang="en-US" altLang="zh-TW" smtClean="0"/>
              <a:pPr/>
              <a:t>9</a:t>
            </a:fld>
            <a:endParaRPr lang="en-US" altLang="zh-TW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F1D608-004E-4655-9C28-D1BC1D0BED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986EA-1C11-4E5B-91E8-998701E81F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CF36-D7FC-4131-8191-A664B34300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3D02635-4FD7-4921-B81C-043DF8F83D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DD104-CC5C-4720-878F-D6D95EBC0B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4E1AF-A480-4818-A2D8-AF0637F7E6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D11C7-E3E3-47D9-A54A-FE6B156762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8504138-0073-4D05-932C-1CEC7DEF7F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AB1E7-7DAA-4513-BA95-739689678E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FCBE155-6D59-46BC-8631-A612239CC7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9AACA85-64C9-46E6-A17C-6D1871B870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529E48A-6514-472F-A193-0C36CC33F7D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0" r:id="rId4"/>
    <p:sldLayoutId id="2147483711" r:id="rId5"/>
    <p:sldLayoutId id="2147483718" r:id="rId6"/>
    <p:sldLayoutId id="2147483712" r:id="rId7"/>
    <p:sldLayoutId id="2147483719" r:id="rId8"/>
    <p:sldLayoutId id="2147483720" r:id="rId9"/>
    <p:sldLayoutId id="2147483713" r:id="rId10"/>
    <p:sldLayoutId id="21474837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  <a:ea typeface="新細明體" pitchFamily="18" charset="-12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pedia.com/" TargetMode="External"/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udymafia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og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032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strip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1600" y="593725"/>
            <a:ext cx="7620000" cy="7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457200" y="762000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0">
                <a:solidFill>
                  <a:srgbClr val="FF0000"/>
                </a:solidFill>
                <a:latin typeface="Verdana" pitchFamily="34" charset="0"/>
              </a:rPr>
              <a:t>www.studymafia.org</a:t>
            </a:r>
            <a:endParaRPr lang="en-US" sz="6000">
              <a:solidFill>
                <a:srgbClr val="FF9900"/>
              </a:solidFill>
            </a:endParaRPr>
          </a:p>
        </p:txBody>
      </p:sp>
      <p:sp>
        <p:nvSpPr>
          <p:cNvPr id="8197" name="Text Box 9"/>
          <p:cNvSpPr txBox="1">
            <a:spLocks noChangeArrowheads="1"/>
          </p:cNvSpPr>
          <p:nvPr/>
        </p:nvSpPr>
        <p:spPr bwMode="auto">
          <a:xfrm>
            <a:off x="228600" y="5257800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Submitted To:				              Submitted By:</a:t>
            </a:r>
          </a:p>
          <a:p>
            <a:r>
              <a:rPr lang="en-US" sz="2000"/>
              <a:t>www.studymafia.org                                                           www.studymafia.org                </a:t>
            </a:r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838200" y="2438400"/>
            <a:ext cx="39624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Seminar 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On</a:t>
            </a:r>
          </a:p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Optical Coherence Tomography</a:t>
            </a:r>
          </a:p>
        </p:txBody>
      </p:sp>
      <p:pic>
        <p:nvPicPr>
          <p:cNvPr id="1026" name="Picture 2" descr="Optical Coherence Tomography – OCT Sc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433578"/>
            <a:ext cx="3095625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mtClean="0"/>
              <a:t>OCT in Nontransparent Tissue</a:t>
            </a:r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1524000"/>
            <a:ext cx="3594100" cy="4354513"/>
          </a:xfrm>
        </p:spPr>
      </p:pic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838200" y="5867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A epiglottis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5562600" y="38100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B arterial layers </a:t>
            </a:r>
          </a:p>
        </p:txBody>
      </p:sp>
      <p:pic>
        <p:nvPicPr>
          <p:cNvPr id="17414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600200"/>
            <a:ext cx="3429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8" descr="C:\Documents and Settings\TingFang\My Documents\My Pictures\op-com\OSR209G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4419600"/>
            <a:ext cx="4114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4648200" y="5943600"/>
            <a:ext cx="388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C  atherosclerotic plaques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mtClean="0"/>
              <a:t>OCT application </a:t>
            </a:r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1981200"/>
            <a:ext cx="3263900" cy="1447800"/>
          </a:xfrm>
        </p:spPr>
      </p:pic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4419600"/>
            <a:ext cx="37528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1905000"/>
            <a:ext cx="349567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914400" y="5867400"/>
            <a:ext cx="3276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A  Reduce High False-Negative Rates  </a:t>
            </a:r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4572000" y="35814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B Reduce Biopsy Hazardous</a:t>
            </a:r>
            <a:endParaRPr lang="en-US" altLang="zh-TW" sz="1200"/>
          </a:p>
        </p:txBody>
      </p:sp>
      <p:sp>
        <p:nvSpPr>
          <p:cNvPr id="18440" name="Text Box 9"/>
          <p:cNvSpPr txBox="1">
            <a:spLocks noChangeArrowheads="1"/>
          </p:cNvSpPr>
          <p:nvPr/>
        </p:nvSpPr>
        <p:spPr bwMode="auto">
          <a:xfrm>
            <a:off x="5029200" y="5791200"/>
            <a:ext cx="342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 Applied in guiding  microsurgical procedure</a:t>
            </a:r>
          </a:p>
        </p:txBody>
      </p:sp>
      <p:sp>
        <p:nvSpPr>
          <p:cNvPr id="18441" name="Text Box 11"/>
          <p:cNvSpPr txBox="1">
            <a:spLocks noChangeArrowheads="1"/>
          </p:cNvSpPr>
          <p:nvPr/>
        </p:nvSpPr>
        <p:spPr bwMode="auto">
          <a:xfrm>
            <a:off x="304800" y="1143000"/>
            <a:ext cx="464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Esophagus &amp; epithelium &amp; early cancer</a:t>
            </a:r>
          </a:p>
        </p:txBody>
      </p:sp>
      <p:sp>
        <p:nvSpPr>
          <p:cNvPr id="18442" name="Text Box 12"/>
          <p:cNvSpPr txBox="1">
            <a:spLocks noChangeArrowheads="1"/>
          </p:cNvSpPr>
          <p:nvPr/>
        </p:nvSpPr>
        <p:spPr bwMode="auto">
          <a:xfrm>
            <a:off x="4953000" y="1524000"/>
            <a:ext cx="251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000"/>
              <a:t>Vulnerable plaque</a:t>
            </a:r>
          </a:p>
        </p:txBody>
      </p:sp>
      <p:sp>
        <p:nvSpPr>
          <p:cNvPr id="18443" name="Text Box 13"/>
          <p:cNvSpPr txBox="1">
            <a:spLocks noChangeArrowheads="1"/>
          </p:cNvSpPr>
          <p:nvPr/>
        </p:nvSpPr>
        <p:spPr bwMode="auto">
          <a:xfrm>
            <a:off x="4876800" y="3962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Prostate</a:t>
            </a:r>
          </a:p>
        </p:txBody>
      </p:sp>
      <p:sp>
        <p:nvSpPr>
          <p:cNvPr id="18444" name="Text Box 14"/>
          <p:cNvSpPr txBox="1">
            <a:spLocks noChangeArrowheads="1"/>
          </p:cNvSpPr>
          <p:nvPr/>
        </p:nvSpPr>
        <p:spPr bwMode="auto">
          <a:xfrm>
            <a:off x="4648200" y="38862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Limitation</a:t>
            </a:r>
            <a:r>
              <a:rPr lang="en-US" altLang="zh-TW" dirty="0" smtClean="0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Penetration: 2-3mm Ideal: 4mm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Resolution 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     catheter/endoscope based image: 10μm, noncatheter: 4 μm,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    1. femtosecond laser is expensive (1 μm)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    2. transverse resolution needs to be similar to axial resolution, below 10 μm need short confocal parameter which results in the focus falling off rapidly.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Acquisition rate: &lt;10franes/second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Lack of large-scale clinical trials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Future works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Penetration and Resolution: </a:t>
            </a:r>
          </a:p>
          <a:p>
            <a:pPr eaLnBrk="1" hangingPunct="1">
              <a:buFontTx/>
              <a:buNone/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   1. Need to develop with similar median wavelength, power, and bandwidth to those of the mode locked laser. </a:t>
            </a:r>
          </a:p>
          <a:p>
            <a:pPr eaLnBrk="1" hangingPunct="1">
              <a:buFontTx/>
              <a:buNone/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   2. Need more complex catheter/ endoscope designs  to alleviate the focus falling off rapidly. </a:t>
            </a:r>
          </a:p>
          <a:p>
            <a:pPr eaLnBrk="1" hangingPunct="1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Acquisition rates: video rate is anticipated with future embodiments.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Underway work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Combine OCT with Doppler velocimetry and measurement of birefringence properties. </a:t>
            </a:r>
          </a:p>
          <a:p>
            <a:pPr eaLnBrk="1" hangingPunct="1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The potential of giving OCT the ability to make both structural and dynamic assessments.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4582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mtClean="0"/>
              <a:t>Extention and application of OCT </a:t>
            </a:r>
          </a:p>
        </p:txBody>
      </p:sp>
      <p:graphicFrame>
        <p:nvGraphicFramePr>
          <p:cNvPr id="17486" name="Group 78"/>
          <p:cNvGraphicFramePr>
            <a:graphicFrameLocks noGrp="1"/>
          </p:cNvGraphicFramePr>
          <p:nvPr/>
        </p:nvGraphicFramePr>
        <p:xfrm>
          <a:off x="304800" y="1447800"/>
          <a:ext cx="8839200" cy="4876800"/>
        </p:xfrm>
        <a:graphic>
          <a:graphicData uri="http://schemas.openxmlformats.org/drawingml/2006/table">
            <a:tbl>
              <a:tblPr/>
              <a:tblGrid>
                <a:gridCol w="1676400"/>
                <a:gridCol w="1600200"/>
                <a:gridCol w="2057400"/>
                <a:gridCol w="3505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Work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Research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Application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Dr. Zhongping Chen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University of California, Irvine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Doppler OCT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studying blood vessel function and fluid flow, generally in small structures</a:t>
                      </a: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2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Dr. Johannes de Boer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Massachusetts General Hospital (MGH)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polarization-sensitive OCT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diagnosing burns and guiding appropriate treatment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7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Dr. Brett Bouma and Dr. Guillermo Tierney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MGH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very portable, high-performance OCT systems for clinical diagnostic studies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major clinical investigations are ongoing in the fields of gastroenterology, dermatology, cardiology, urology, orthopedics, gynecology, and otolaryngology.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en-US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Market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609600" indent="-609600" eaLnBrk="1" hangingPunct="1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Imalux  Corporation: leader </a:t>
            </a:r>
          </a:p>
          <a:p>
            <a:pPr marL="609600" indent="-609600" eaLnBrk="1" hangingPunct="1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potential of OCT marketing is $2.5 billion in annual revenue </a:t>
            </a:r>
          </a:p>
          <a:p>
            <a:pPr marL="609600" indent="-609600" eaLnBrk="1" hangingPunct="1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OCT will result in a multi-application industry similar to the path taken by ultrasound.</a:t>
            </a:r>
          </a:p>
          <a:p>
            <a:pPr marL="609600" indent="-609600" eaLnBrk="1" hangingPunct="1"/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markets of gastroenterology, urology, and gynecology represent revenue potential of $781 million.</a:t>
            </a:r>
          </a:p>
          <a:p>
            <a:pPr marL="609600" indent="-609600" eaLnBrk="1" hangingPunct="1"/>
            <a:endParaRPr lang="en-US" altLang="zh-TW" sz="1200" smtClean="0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175" y="13731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160" tIns="720498" rIns="539580" bIns="720498">
            <a:spAutoFit/>
          </a:bodyPr>
          <a:lstStyle/>
          <a:p>
            <a:pPr>
              <a:tabLst>
                <a:tab pos="742950" algn="l"/>
                <a:tab pos="1143000" algn="l"/>
                <a:tab pos="3429000" algn="r"/>
              </a:tabLst>
            </a:pPr>
            <a:endParaRPr lang="en-US"/>
          </a:p>
        </p:txBody>
      </p:sp>
      <p:sp>
        <p:nvSpPr>
          <p:cNvPr id="23557" name="Rectangle 71"/>
          <p:cNvSpPr>
            <a:spLocks noChangeArrowheads="1"/>
          </p:cNvSpPr>
          <p:nvPr/>
        </p:nvSpPr>
        <p:spPr bwMode="auto">
          <a:xfrm>
            <a:off x="3175" y="4851400"/>
            <a:ext cx="9144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742950" algn="l"/>
                <a:tab pos="1143000" algn="l"/>
                <a:tab pos="3429000" algn="r"/>
              </a:tabLst>
            </a:pPr>
            <a:r>
              <a:rPr lang="en-US" altLang="zh-TW" sz="1200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  <a:p>
            <a:pPr eaLnBrk="0" hangingPunct="0">
              <a:tabLst>
                <a:tab pos="742950" algn="l"/>
                <a:tab pos="1143000" algn="l"/>
                <a:tab pos="3429000" algn="r"/>
              </a:tabLst>
            </a:pPr>
            <a:endParaRPr lang="en-US" altLang="zh-TW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Conclusion </a:t>
            </a:r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OCT can perform a type of optical biopsy, the micron-scale imaging of tissue morphology </a:t>
            </a:r>
            <a:r>
              <a:rPr lang="en-US" i="1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in situ</a:t>
            </a:r>
            <a:r>
              <a:rPr lang="en-US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and in real time. </a:t>
            </a:r>
          </a:p>
          <a:p>
            <a:pPr eaLnBrk="1" hangingPunct="1"/>
            <a:r>
              <a:rPr lang="en-US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Image information is available immediately without the need for excision and histologic processing of a specimen. </a:t>
            </a:r>
          </a:p>
          <a:p>
            <a:pPr eaLnBrk="1" hangingPunct="1"/>
            <a:r>
              <a:rPr lang="en-US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The development of high-resolution and high-speed OCT technology as well as OCT compatible catheter/endoscopes and other delivery systems represent enabling steps for many future OCT imaging clinical applications.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 </a:t>
            </a:r>
          </a:p>
          <a:p>
            <a:pPr eaLnBrk="1" hangingPunct="1"/>
            <a:endParaRPr lang="en-US" smtClean="0">
              <a:ea typeface="新細明體" pitchFamily="18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en-US" u="sng" smtClean="0">
                <a:latin typeface="Times New Roman" pitchFamily="18" charset="0"/>
                <a:ea typeface="新細明體" pitchFamily="18" charset="-120"/>
                <a:cs typeface="Times New Roman" pitchFamily="18" charset="0"/>
                <a:hlinkClick r:id="rId2"/>
              </a:rPr>
              <a:t>www.google.com</a:t>
            </a:r>
            <a:r>
              <a:rPr lang="en-US" b="1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smtClean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eaLnBrk="1" hangingPunct="1"/>
            <a:r>
              <a:rPr lang="en-US" u="sng" smtClean="0">
                <a:latin typeface="Times New Roman" pitchFamily="18" charset="0"/>
                <a:ea typeface="新細明體" pitchFamily="18" charset="-120"/>
                <a:cs typeface="Times New Roman" pitchFamily="18" charset="0"/>
                <a:hlinkClick r:id="rId3"/>
              </a:rPr>
              <a:t>www.wikipedia.com</a:t>
            </a:r>
            <a:endParaRPr lang="en-US" smtClean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eaLnBrk="1" hangingPunct="1"/>
            <a:r>
              <a:rPr lang="en-US" u="sng" smtClean="0">
                <a:latin typeface="Times New Roman" pitchFamily="18" charset="0"/>
                <a:ea typeface="新細明體" pitchFamily="18" charset="-120"/>
                <a:cs typeface="Times New Roman" pitchFamily="18" charset="0"/>
                <a:hlinkClick r:id="rId4"/>
              </a:rPr>
              <a:t>www.studymafia.org</a:t>
            </a:r>
            <a:r>
              <a:rPr lang="en-US" b="1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endParaRPr lang="en-US" smtClean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eaLnBrk="1" hangingPunct="1"/>
            <a:endParaRPr lang="en-US" smtClean="0">
              <a:ea typeface="新細明體" pitchFamily="18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CONTENT</a:t>
            </a:r>
            <a:r>
              <a:rPr lang="en-US" altLang="zh-TW" dirty="0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772400" cy="5029200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What is OCT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Advantage of OCT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Nowadays and future equipment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Needle for OCT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OCT in Nontransparent Tissue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OCT application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Limitation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Future works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Underway work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err="1" smtClean="0">
                <a:latin typeface="Times New Roman" pitchFamily="18" charset="0"/>
                <a:cs typeface="Times New Roman" pitchFamily="18" charset="0"/>
              </a:rPr>
              <a:t>Extention</a:t>
            </a: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 and application of OCT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Market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altLang="zh-TW" sz="3400" dirty="0" smtClean="0">
                <a:latin typeface="Times New Roman" pitchFamily="18" charset="0"/>
                <a:cs typeface="Times New Roman" pitchFamily="18" charset="0"/>
              </a:rPr>
              <a:t>Conclusion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References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None/>
              <a:defRPr/>
            </a:pPr>
            <a:r>
              <a:rPr lang="en-US" altLang="zh-TW" sz="2800" dirty="0" smtClean="0"/>
              <a:t>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en-US" altLang="zh-TW" sz="2800" dirty="0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en-US" altLang="zh-TW" sz="2800" dirty="0" smtClean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altLang="zh-TW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Optical coherence tomography (OCT) is a fundamentally new type of optical imaging modality. </a:t>
            </a:r>
          </a:p>
          <a:p>
            <a:pPr eaLnBrk="1" hangingPunct="1"/>
            <a:r>
              <a:rPr lang="en-US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OCT performs high-resolution, cross-sectional tomographic imaging of the internal microstructure in materials and biologic systems by measuring backscattered or backreflected light. </a:t>
            </a:r>
            <a:endParaRPr lang="en-US" altLang="zh-TW" b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mtClean="0"/>
              <a:t>What is OCT(Optical Coherence Tomography)?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5800" y="21336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OCT use low-coherence interferometry to produce a two or three dimensional image of optical scattering from internal tissue microstructures.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Michelson interferometer is used to perform  low-coherence interferometry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OCT measures intensity of reflected infrared light.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Michelson interferometer</a:t>
            </a:r>
          </a:p>
        </p:txBody>
      </p:sp>
      <p:pic>
        <p:nvPicPr>
          <p:cNvPr id="12291" name="Picture 4" descr="C:\Documents and Settings\TingFang\My Documents\My Pictures\op-com\fi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524000"/>
            <a:ext cx="70866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fundamental OCT Schematic 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762000" y="1600200"/>
            <a:ext cx="792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16" name="Text Box 10"/>
          <p:cNvSpPr txBox="1">
            <a:spLocks noChangeArrowheads="1"/>
          </p:cNvSpPr>
          <p:nvPr/>
        </p:nvSpPr>
        <p:spPr bwMode="auto">
          <a:xfrm>
            <a:off x="1143000" y="167640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17" name="Text Box 11"/>
          <p:cNvSpPr txBox="1">
            <a:spLocks noChangeArrowheads="1"/>
          </p:cNvSpPr>
          <p:nvPr/>
        </p:nvSpPr>
        <p:spPr bwMode="auto">
          <a:xfrm>
            <a:off x="914400" y="1524000"/>
            <a:ext cx="739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3318" name="Text Box 12"/>
          <p:cNvSpPr txBox="1">
            <a:spLocks noChangeArrowheads="1"/>
          </p:cNvSpPr>
          <p:nvPr/>
        </p:nvSpPr>
        <p:spPr bwMode="auto">
          <a:xfrm>
            <a:off x="1371600" y="1752600"/>
            <a:ext cx="9906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SLD</a:t>
            </a:r>
          </a:p>
        </p:txBody>
      </p:sp>
      <p:sp>
        <p:nvSpPr>
          <p:cNvPr id="13319" name="AutoShape 13"/>
          <p:cNvSpPr>
            <a:spLocks noChangeArrowheads="1"/>
          </p:cNvSpPr>
          <p:nvPr/>
        </p:nvSpPr>
        <p:spPr bwMode="auto">
          <a:xfrm rot="10800000">
            <a:off x="1676400" y="3200400"/>
            <a:ext cx="457200" cy="609600"/>
          </a:xfrm>
          <a:prstGeom prst="flowChartDelay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Rectangle 14"/>
          <p:cNvSpPr>
            <a:spLocks noChangeArrowheads="1"/>
          </p:cNvSpPr>
          <p:nvPr/>
        </p:nvSpPr>
        <p:spPr bwMode="auto">
          <a:xfrm>
            <a:off x="3429000" y="2514600"/>
            <a:ext cx="914400" cy="928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3321" name="AutoShape 17"/>
          <p:cNvCxnSpPr>
            <a:cxnSpLocks noChangeShapeType="1"/>
            <a:stCxn id="13318" idx="3"/>
            <a:endCxn id="13320" idx="1"/>
          </p:cNvCxnSpPr>
          <p:nvPr/>
        </p:nvCxnSpPr>
        <p:spPr bwMode="auto">
          <a:xfrm>
            <a:off x="2362200" y="1985963"/>
            <a:ext cx="1066800" cy="99377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3322" name="Rectangle 18"/>
          <p:cNvSpPr>
            <a:spLocks noChangeArrowheads="1"/>
          </p:cNvSpPr>
          <p:nvPr/>
        </p:nvSpPr>
        <p:spPr bwMode="auto">
          <a:xfrm>
            <a:off x="5715000" y="1981200"/>
            <a:ext cx="12192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Oval 19"/>
          <p:cNvSpPr>
            <a:spLocks noChangeArrowheads="1"/>
          </p:cNvSpPr>
          <p:nvPr/>
        </p:nvSpPr>
        <p:spPr bwMode="auto">
          <a:xfrm>
            <a:off x="6324600" y="2209800"/>
            <a:ext cx="228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20"/>
          <p:cNvSpPr>
            <a:spLocks noChangeShapeType="1"/>
          </p:cNvSpPr>
          <p:nvPr/>
        </p:nvSpPr>
        <p:spPr bwMode="auto">
          <a:xfrm>
            <a:off x="6553200" y="2362200"/>
            <a:ext cx="914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325" name="Line 21"/>
          <p:cNvSpPr>
            <a:spLocks noChangeShapeType="1"/>
          </p:cNvSpPr>
          <p:nvPr/>
        </p:nvSpPr>
        <p:spPr bwMode="auto">
          <a:xfrm flipV="1">
            <a:off x="6477000" y="2514600"/>
            <a:ext cx="914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326" name="Line 22"/>
          <p:cNvSpPr>
            <a:spLocks noChangeShapeType="1"/>
          </p:cNvSpPr>
          <p:nvPr/>
        </p:nvSpPr>
        <p:spPr bwMode="auto">
          <a:xfrm flipH="1">
            <a:off x="6019800" y="2362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327" name="Line 23"/>
          <p:cNvSpPr>
            <a:spLocks noChangeShapeType="1"/>
          </p:cNvSpPr>
          <p:nvPr/>
        </p:nvSpPr>
        <p:spPr bwMode="auto">
          <a:xfrm flipH="1" flipV="1">
            <a:off x="6019800" y="25908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cxnSp>
        <p:nvCxnSpPr>
          <p:cNvPr id="13328" name="AutoShape 24"/>
          <p:cNvCxnSpPr>
            <a:cxnSpLocks noChangeShapeType="1"/>
            <a:stCxn id="13327" idx="1"/>
            <a:endCxn id="13320" idx="3"/>
          </p:cNvCxnSpPr>
          <p:nvPr/>
        </p:nvCxnSpPr>
        <p:spPr bwMode="auto">
          <a:xfrm rot="-5400000" flipH="1" flipV="1">
            <a:off x="4987131" y="1947069"/>
            <a:ext cx="388938" cy="1676400"/>
          </a:xfrm>
          <a:prstGeom prst="curvedConnector4">
            <a:avLst>
              <a:gd name="adj1" fmla="val -587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3329" name="AutoShape 26"/>
          <p:cNvCxnSpPr>
            <a:cxnSpLocks noChangeShapeType="1"/>
            <a:stCxn id="13320" idx="1"/>
            <a:endCxn id="13319" idx="1"/>
          </p:cNvCxnSpPr>
          <p:nvPr/>
        </p:nvCxnSpPr>
        <p:spPr bwMode="auto">
          <a:xfrm rot="10800000" flipV="1">
            <a:off x="2132013" y="2979738"/>
            <a:ext cx="1296987" cy="523875"/>
          </a:xfrm>
          <a:prstGeom prst="curved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3330" name="Oval 28"/>
          <p:cNvSpPr>
            <a:spLocks noChangeArrowheads="1"/>
          </p:cNvSpPr>
          <p:nvPr/>
        </p:nvSpPr>
        <p:spPr bwMode="auto">
          <a:xfrm>
            <a:off x="6248400" y="3810000"/>
            <a:ext cx="304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3331" name="AutoShape 29"/>
          <p:cNvCxnSpPr>
            <a:cxnSpLocks noChangeShapeType="1"/>
            <a:endCxn id="13320" idx="3"/>
          </p:cNvCxnSpPr>
          <p:nvPr/>
        </p:nvCxnSpPr>
        <p:spPr bwMode="auto">
          <a:xfrm rot="10800000">
            <a:off x="4343400" y="2979738"/>
            <a:ext cx="1676400" cy="113506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13332" name="Rectangle 30"/>
          <p:cNvSpPr>
            <a:spLocks noChangeArrowheads="1"/>
          </p:cNvSpPr>
          <p:nvPr/>
        </p:nvSpPr>
        <p:spPr bwMode="auto">
          <a:xfrm>
            <a:off x="7467600" y="2133600"/>
            <a:ext cx="2286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33" name="Line 31"/>
          <p:cNvSpPr>
            <a:spLocks noChangeShapeType="1"/>
          </p:cNvSpPr>
          <p:nvPr/>
        </p:nvSpPr>
        <p:spPr bwMode="auto">
          <a:xfrm>
            <a:off x="6553200" y="3962400"/>
            <a:ext cx="1219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334" name="Line 32"/>
          <p:cNvSpPr>
            <a:spLocks noChangeShapeType="1"/>
          </p:cNvSpPr>
          <p:nvPr/>
        </p:nvSpPr>
        <p:spPr bwMode="auto">
          <a:xfrm flipV="1">
            <a:off x="6553200" y="4191000"/>
            <a:ext cx="1219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335" name="Line 33"/>
          <p:cNvSpPr>
            <a:spLocks noChangeShapeType="1"/>
          </p:cNvSpPr>
          <p:nvPr/>
        </p:nvSpPr>
        <p:spPr bwMode="auto">
          <a:xfrm flipH="1">
            <a:off x="6019800" y="4038600"/>
            <a:ext cx="228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336" name="Line 34"/>
          <p:cNvSpPr>
            <a:spLocks noChangeShapeType="1"/>
          </p:cNvSpPr>
          <p:nvPr/>
        </p:nvSpPr>
        <p:spPr bwMode="auto">
          <a:xfrm>
            <a:off x="6019800" y="41148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337" name="Rectangle 35"/>
          <p:cNvSpPr>
            <a:spLocks noChangeArrowheads="1"/>
          </p:cNvSpPr>
          <p:nvPr/>
        </p:nvSpPr>
        <p:spPr bwMode="auto">
          <a:xfrm>
            <a:off x="7772400" y="3733800"/>
            <a:ext cx="2286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38" name="Text Box 36"/>
          <p:cNvSpPr txBox="1">
            <a:spLocks noChangeArrowheads="1"/>
          </p:cNvSpPr>
          <p:nvPr/>
        </p:nvSpPr>
        <p:spPr bwMode="auto">
          <a:xfrm>
            <a:off x="7010400" y="30480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Sample</a:t>
            </a:r>
          </a:p>
        </p:txBody>
      </p:sp>
      <p:sp>
        <p:nvSpPr>
          <p:cNvPr id="13339" name="Text Box 37"/>
          <p:cNvSpPr txBox="1">
            <a:spLocks noChangeArrowheads="1"/>
          </p:cNvSpPr>
          <p:nvPr/>
        </p:nvSpPr>
        <p:spPr bwMode="auto">
          <a:xfrm>
            <a:off x="6934200" y="48006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Reference</a:t>
            </a:r>
          </a:p>
        </p:txBody>
      </p:sp>
      <p:sp>
        <p:nvSpPr>
          <p:cNvPr id="13340" name="Line 38"/>
          <p:cNvSpPr>
            <a:spLocks noChangeShapeType="1"/>
          </p:cNvSpPr>
          <p:nvPr/>
        </p:nvSpPr>
        <p:spPr bwMode="auto">
          <a:xfrm>
            <a:off x="74676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3341" name="Text Box 41"/>
          <p:cNvSpPr txBox="1">
            <a:spLocks noChangeArrowheads="1"/>
          </p:cNvSpPr>
          <p:nvPr/>
        </p:nvSpPr>
        <p:spPr bwMode="auto">
          <a:xfrm>
            <a:off x="1066800" y="4572000"/>
            <a:ext cx="19812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Demodulator</a:t>
            </a:r>
          </a:p>
        </p:txBody>
      </p:sp>
      <p:sp>
        <p:nvSpPr>
          <p:cNvPr id="13342" name="Text Box 42"/>
          <p:cNvSpPr txBox="1">
            <a:spLocks noChangeArrowheads="1"/>
          </p:cNvSpPr>
          <p:nvPr/>
        </p:nvSpPr>
        <p:spPr bwMode="auto">
          <a:xfrm>
            <a:off x="3581400" y="4572000"/>
            <a:ext cx="7620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AD</a:t>
            </a:r>
          </a:p>
        </p:txBody>
      </p:sp>
      <p:sp>
        <p:nvSpPr>
          <p:cNvPr id="13343" name="Text Box 43"/>
          <p:cNvSpPr txBox="1">
            <a:spLocks noChangeArrowheads="1"/>
          </p:cNvSpPr>
          <p:nvPr/>
        </p:nvSpPr>
        <p:spPr bwMode="auto">
          <a:xfrm>
            <a:off x="5181600" y="5486400"/>
            <a:ext cx="20574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Computer</a:t>
            </a:r>
          </a:p>
        </p:txBody>
      </p:sp>
      <p:cxnSp>
        <p:nvCxnSpPr>
          <p:cNvPr id="13344" name="AutoShape 45"/>
          <p:cNvCxnSpPr>
            <a:cxnSpLocks noChangeShapeType="1"/>
            <a:stCxn id="13341" idx="1"/>
            <a:endCxn id="13319" idx="3"/>
          </p:cNvCxnSpPr>
          <p:nvPr/>
        </p:nvCxnSpPr>
        <p:spPr bwMode="auto">
          <a:xfrm rot="10800000" flipH="1">
            <a:off x="1066800" y="3503613"/>
            <a:ext cx="608013" cy="1301750"/>
          </a:xfrm>
          <a:prstGeom prst="bentConnector3">
            <a:avLst>
              <a:gd name="adj1" fmla="val -3759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3345" name="AutoShape 46"/>
          <p:cNvCxnSpPr>
            <a:cxnSpLocks noChangeShapeType="1"/>
            <a:stCxn id="13341" idx="3"/>
            <a:endCxn id="13342" idx="1"/>
          </p:cNvCxnSpPr>
          <p:nvPr/>
        </p:nvCxnSpPr>
        <p:spPr bwMode="auto">
          <a:xfrm>
            <a:off x="3048000" y="4805363"/>
            <a:ext cx="533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3346" name="AutoShape 47"/>
          <p:cNvCxnSpPr>
            <a:cxnSpLocks noChangeShapeType="1"/>
            <a:stCxn id="13342" idx="3"/>
            <a:endCxn id="13343" idx="1"/>
          </p:cNvCxnSpPr>
          <p:nvPr/>
        </p:nvCxnSpPr>
        <p:spPr bwMode="auto">
          <a:xfrm>
            <a:off x="4343400" y="4805363"/>
            <a:ext cx="838200" cy="9144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3347" name="Text Box 48"/>
          <p:cNvSpPr txBox="1">
            <a:spLocks noChangeArrowheads="1"/>
          </p:cNvSpPr>
          <p:nvPr/>
        </p:nvSpPr>
        <p:spPr bwMode="auto">
          <a:xfrm>
            <a:off x="1447800" y="38100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/>
              <a:t>Detector</a:t>
            </a:r>
          </a:p>
        </p:txBody>
      </p:sp>
      <p:sp>
        <p:nvSpPr>
          <p:cNvPr id="13348" name="Oval 49"/>
          <p:cNvSpPr>
            <a:spLocks noChangeArrowheads="1"/>
          </p:cNvSpPr>
          <p:nvPr/>
        </p:nvSpPr>
        <p:spPr bwMode="auto">
          <a:xfrm>
            <a:off x="4411663" y="1647825"/>
            <a:ext cx="990600" cy="990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/>
              <a:t>PZT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Advantage of OCT</a:t>
            </a:r>
          </a:p>
        </p:txBody>
      </p:sp>
      <p:sp>
        <p:nvSpPr>
          <p:cNvPr id="14339" name="Rectangle 1027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Broad dynamic range,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High resolution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Rapid data acquisition rate,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Small inexpensive catheter/endoscope design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Compact portable structure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    (fiber optically based, making possible the development of small catheters and endoscopes)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itchFamily="18" charset="0"/>
                <a:cs typeface="Times New Roman" pitchFamily="18" charset="0"/>
              </a:rPr>
              <a:t>The frame rate for OCT systems are four to eight frames per second.(assume an image size of 256 by 512 pixels.)</a:t>
            </a:r>
          </a:p>
          <a:p>
            <a:pPr eaLnBrk="1" hangingPunct="1">
              <a:lnSpc>
                <a:spcPct val="90000"/>
              </a:lnSpc>
            </a:pPr>
            <a:endParaRPr lang="en-US" altLang="zh-TW" sz="28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50838"/>
            <a:ext cx="8001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Nowadays and future equipment</a:t>
            </a:r>
          </a:p>
        </p:txBody>
      </p:sp>
      <p:pic>
        <p:nvPicPr>
          <p:cNvPr id="15363" name="Picture 102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90600" y="1665288"/>
            <a:ext cx="3124200" cy="1687512"/>
          </a:xfrm>
          <a:noFill/>
        </p:spPr>
      </p:pic>
      <p:pic>
        <p:nvPicPr>
          <p:cNvPr id="15364" name="Picture 1028" descr="C:\Documents and Settings\TingFang\My Documents\My Pictures\op-com\system_sil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600200"/>
            <a:ext cx="2124075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03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42900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6" name="Group 1034"/>
          <p:cNvGrpSpPr>
            <a:grpSpLocks/>
          </p:cNvGrpSpPr>
          <p:nvPr/>
        </p:nvGrpSpPr>
        <p:grpSpPr bwMode="auto">
          <a:xfrm>
            <a:off x="3946525" y="3246438"/>
            <a:ext cx="3562350" cy="0"/>
            <a:chOff x="0" y="0"/>
            <a:chExt cx="2244" cy="0"/>
          </a:xfrm>
        </p:grpSpPr>
        <p:sp>
          <p:nvSpPr>
            <p:cNvPr id="15376" name="Rectangle 1031"/>
            <p:cNvSpPr>
              <a:spLocks noChangeArrowheads="1"/>
            </p:cNvSpPr>
            <p:nvPr/>
          </p:nvSpPr>
          <p:spPr bwMode="auto">
            <a:xfrm>
              <a:off x="0" y="0"/>
              <a:ext cx="2244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377" name="Rectangle 1032"/>
            <p:cNvSpPr>
              <a:spLocks noChangeArrowheads="1"/>
            </p:cNvSpPr>
            <p:nvPr/>
          </p:nvSpPr>
          <p:spPr bwMode="auto">
            <a:xfrm>
              <a:off x="0" y="0"/>
              <a:ext cx="2244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5367" name="Text Box 1035"/>
          <p:cNvSpPr txBox="1">
            <a:spLocks noChangeArrowheads="1"/>
          </p:cNvSpPr>
          <p:nvPr/>
        </p:nvSpPr>
        <p:spPr bwMode="auto">
          <a:xfrm>
            <a:off x="5791200" y="5791200"/>
            <a:ext cx="2209800" cy="8366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1400">
                <a:solidFill>
                  <a:srgbClr val="000000"/>
                </a:solidFill>
                <a:latin typeface="Arial" charset="0"/>
                <a:cs typeface="Arial" charset="0"/>
              </a:rPr>
              <a:t>Not available for sale</a:t>
            </a:r>
            <a:br>
              <a:rPr lang="en-US" altLang="zh-TW" sz="1400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en-US" altLang="zh-TW" sz="1400">
                <a:solidFill>
                  <a:srgbClr val="000000"/>
                </a:solidFill>
                <a:latin typeface="Arial" charset="0"/>
                <a:cs typeface="Arial" charset="0"/>
              </a:rPr>
              <a:t>Pending 510(k) </a:t>
            </a:r>
          </a:p>
          <a:p>
            <a:pPr>
              <a:spcBef>
                <a:spcPct val="50000"/>
              </a:spcBef>
            </a:pPr>
            <a:endParaRPr lang="en-US" altLang="zh-TW" sz="1400"/>
          </a:p>
        </p:txBody>
      </p:sp>
      <p:sp>
        <p:nvSpPr>
          <p:cNvPr id="15368" name="Rectangle 1042"/>
          <p:cNvSpPr>
            <a:spLocks noChangeArrowheads="1"/>
          </p:cNvSpPr>
          <p:nvPr/>
        </p:nvSpPr>
        <p:spPr bwMode="auto">
          <a:xfrm>
            <a:off x="1463675" y="2882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9160" tIns="720498" rIns="539580" bIns="720498">
            <a:spAutoFit/>
          </a:bodyPr>
          <a:lstStyle/>
          <a:p>
            <a:pPr>
              <a:tabLst>
                <a:tab pos="742950" algn="l"/>
                <a:tab pos="1143000" algn="l"/>
                <a:tab pos="3429000" algn="r"/>
              </a:tabLst>
            </a:pPr>
            <a:endParaRPr lang="en-US"/>
          </a:p>
        </p:txBody>
      </p:sp>
      <p:grpSp>
        <p:nvGrpSpPr>
          <p:cNvPr id="15369" name="Group 1036"/>
          <p:cNvGrpSpPr>
            <a:grpSpLocks/>
          </p:cNvGrpSpPr>
          <p:nvPr/>
        </p:nvGrpSpPr>
        <p:grpSpPr bwMode="auto">
          <a:xfrm>
            <a:off x="762000" y="5486400"/>
            <a:ext cx="4705350" cy="1062038"/>
            <a:chOff x="1311" y="253"/>
            <a:chExt cx="7410" cy="1672"/>
          </a:xfrm>
        </p:grpSpPr>
        <p:sp>
          <p:nvSpPr>
            <p:cNvPr id="15371" name="Text Box 1041"/>
            <p:cNvSpPr txBox="1">
              <a:spLocks noChangeArrowheads="1"/>
            </p:cNvSpPr>
            <p:nvPr/>
          </p:nvSpPr>
          <p:spPr bwMode="auto">
            <a:xfrm>
              <a:off x="1311" y="365"/>
              <a:ext cx="1800" cy="14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zh-TW" sz="1000">
                  <a:latin typeface="Arial" charset="0"/>
                  <a:cs typeface="Arial" charset="0"/>
                </a:rPr>
                <a:t>DISPLAY</a:t>
              </a:r>
              <a:endParaRPr lang="en-US" altLang="zh-TW" sz="1200">
                <a:ea typeface="Arial Unicode MS" pitchFamily="34" charset="-128"/>
                <a:cs typeface="Arial Unicode MS" pitchFamily="34" charset="-128"/>
              </a:endParaRPr>
            </a:p>
            <a:p>
              <a:pPr eaLnBrk="0" hangingPunct="0"/>
              <a:r>
                <a:rPr lang="en-US" altLang="zh-TW" sz="1000">
                  <a:latin typeface="Arial" charset="0"/>
                  <a:cs typeface="Arial" charset="0"/>
                </a:rPr>
                <a:t>AND</a:t>
              </a:r>
              <a:endParaRPr lang="en-US" altLang="zh-TW" sz="1200">
                <a:ea typeface="Arial Unicode MS" pitchFamily="34" charset="-128"/>
                <a:cs typeface="Arial Unicode MS" pitchFamily="34" charset="-128"/>
              </a:endParaRPr>
            </a:p>
            <a:p>
              <a:pPr eaLnBrk="0" hangingPunct="0"/>
              <a:r>
                <a:rPr lang="en-US" altLang="zh-TW" sz="1000">
                  <a:latin typeface="Arial" charset="0"/>
                  <a:cs typeface="Arial" charset="0"/>
                </a:rPr>
                <a:t>KEYBOARD</a:t>
              </a:r>
              <a:endParaRPr lang="en-US" altLang="zh-TW" sz="1200">
                <a:ea typeface="Arial Unicode MS" pitchFamily="34" charset="-128"/>
                <a:cs typeface="Arial Unicode MS" pitchFamily="34" charset="-128"/>
              </a:endParaRPr>
            </a:p>
            <a:p>
              <a:pPr eaLnBrk="0" hangingPunct="0"/>
              <a:endParaRPr lang="en-US" altLang="zh-TW"/>
            </a:p>
          </p:txBody>
        </p:sp>
        <p:sp>
          <p:nvSpPr>
            <p:cNvPr id="15372" name="Text Box 1040"/>
            <p:cNvSpPr txBox="1">
              <a:spLocks noChangeArrowheads="1"/>
            </p:cNvSpPr>
            <p:nvPr/>
          </p:nvSpPr>
          <p:spPr bwMode="auto">
            <a:xfrm>
              <a:off x="4221" y="364"/>
              <a:ext cx="1980" cy="14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zh-TW" sz="1000">
                  <a:latin typeface="Arial" charset="0"/>
                  <a:cs typeface="Arial" charset="0"/>
                </a:rPr>
                <a:t>INTEROMETER ELECTRONICS</a:t>
              </a:r>
              <a:endParaRPr lang="en-US" altLang="zh-TW" sz="1200">
                <a:latin typeface="Arial" charset="0"/>
                <a:cs typeface="Arial" charset="0"/>
              </a:endParaRPr>
            </a:p>
            <a:p>
              <a:pPr eaLnBrk="0" hangingPunct="0"/>
              <a:r>
                <a:rPr lang="en-US" altLang="zh-TW" sz="1000">
                  <a:latin typeface="Arial" charset="0"/>
                  <a:cs typeface="Arial" charset="0"/>
                </a:rPr>
                <a:t>AND</a:t>
              </a:r>
              <a:endParaRPr lang="en-US" altLang="zh-TW" sz="1200">
                <a:latin typeface="Arial" charset="0"/>
                <a:cs typeface="Arial" charset="0"/>
              </a:endParaRPr>
            </a:p>
            <a:p>
              <a:pPr eaLnBrk="0" hangingPunct="0"/>
              <a:r>
                <a:rPr lang="en-US" altLang="zh-TW" sz="1000">
                  <a:latin typeface="Arial" charset="0"/>
                  <a:cs typeface="Arial" charset="0"/>
                </a:rPr>
                <a:t>OPTICS</a:t>
              </a:r>
              <a:endParaRPr lang="en-US" altLang="zh-TW" sz="1200">
                <a:latin typeface="Arial" charset="0"/>
                <a:cs typeface="Arial" charset="0"/>
              </a:endParaRPr>
            </a:p>
            <a:p>
              <a:pPr eaLnBrk="0" hangingPunct="0"/>
              <a:r>
                <a:rPr lang="en-US" altLang="zh-TW" sz="1200"/>
                <a:t>+COMPUTER</a:t>
              </a:r>
            </a:p>
          </p:txBody>
        </p:sp>
        <p:sp>
          <p:nvSpPr>
            <p:cNvPr id="15373" name="Line 1039"/>
            <p:cNvSpPr>
              <a:spLocks noChangeShapeType="1"/>
            </p:cNvSpPr>
            <p:nvPr/>
          </p:nvSpPr>
          <p:spPr bwMode="auto">
            <a:xfrm>
              <a:off x="3141" y="1084"/>
              <a:ext cx="10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4" name="Freeform 1038"/>
            <p:cNvSpPr>
              <a:spLocks/>
            </p:cNvSpPr>
            <p:nvPr/>
          </p:nvSpPr>
          <p:spPr bwMode="auto">
            <a:xfrm>
              <a:off x="6228" y="1015"/>
              <a:ext cx="2493" cy="910"/>
            </a:xfrm>
            <a:custGeom>
              <a:avLst/>
              <a:gdLst>
                <a:gd name="T0" fmla="*/ 0 w 2493"/>
                <a:gd name="T1" fmla="*/ 53 h 910"/>
                <a:gd name="T2" fmla="*/ 2316 w 2493"/>
                <a:gd name="T3" fmla="*/ 113 h 910"/>
                <a:gd name="T4" fmla="*/ 1053 w 2493"/>
                <a:gd name="T5" fmla="*/ 730 h 910"/>
                <a:gd name="T6" fmla="*/ 2493 w 2493"/>
                <a:gd name="T7" fmla="*/ 910 h 9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93"/>
                <a:gd name="T13" fmla="*/ 0 h 910"/>
                <a:gd name="T14" fmla="*/ 2493 w 2493"/>
                <a:gd name="T15" fmla="*/ 910 h 9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93" h="910">
                  <a:moveTo>
                    <a:pt x="0" y="53"/>
                  </a:moveTo>
                  <a:cubicBezTo>
                    <a:pt x="386" y="63"/>
                    <a:pt x="2140" y="0"/>
                    <a:pt x="2316" y="113"/>
                  </a:cubicBezTo>
                  <a:cubicBezTo>
                    <a:pt x="2492" y="226"/>
                    <a:pt x="1024" y="597"/>
                    <a:pt x="1053" y="730"/>
                  </a:cubicBezTo>
                  <a:cubicBezTo>
                    <a:pt x="1082" y="863"/>
                    <a:pt x="2253" y="880"/>
                    <a:pt x="2493" y="91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Text Box 1037"/>
            <p:cNvSpPr txBox="1">
              <a:spLocks noChangeArrowheads="1"/>
            </p:cNvSpPr>
            <p:nvPr/>
          </p:nvSpPr>
          <p:spPr bwMode="auto">
            <a:xfrm>
              <a:off x="6444" y="253"/>
              <a:ext cx="1956" cy="4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/>
            <a:lstStyle/>
            <a:p>
              <a:r>
                <a:rPr lang="en-US" altLang="zh-TW" sz="1000">
                  <a:latin typeface="Arial" charset="0"/>
                  <a:cs typeface="Arial" charset="0"/>
                </a:rPr>
                <a:t>FIBEROPTIC PROBE</a:t>
              </a:r>
              <a:endParaRPr lang="en-US" altLang="zh-TW" sz="1200">
                <a:latin typeface="Arial" charset="0"/>
                <a:cs typeface="Arial" charset="0"/>
              </a:endParaRPr>
            </a:p>
            <a:p>
              <a:pPr eaLnBrk="0" hangingPunct="0"/>
              <a:endParaRPr lang="en-US" altLang="zh-TW"/>
            </a:p>
          </p:txBody>
        </p:sp>
      </p:grpSp>
      <p:sp>
        <p:nvSpPr>
          <p:cNvPr id="15370" name="Text Box 1046"/>
          <p:cNvSpPr txBox="1">
            <a:spLocks noChangeArrowheads="1"/>
          </p:cNvSpPr>
          <p:nvPr/>
        </p:nvSpPr>
        <p:spPr bwMode="auto">
          <a:xfrm>
            <a:off x="2667000" y="3241675"/>
            <a:ext cx="27432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zh-TW"/>
              <a:t>Low-coherence Superluminescent diode:800 –1300 nm center waveength and severl milliwatts power.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Needle for OCT</a:t>
            </a:r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62000" y="2286000"/>
            <a:ext cx="7150100" cy="4125913"/>
          </a:xfrm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304800"/>
            <a:ext cx="197167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1920</TotalTime>
  <Words>663</Words>
  <Application>Microsoft Office PowerPoint</Application>
  <PresentationFormat>On-screen Show (4:3)</PresentationFormat>
  <Paragraphs>138</Paragraphs>
  <Slides>18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Oriel</vt:lpstr>
      <vt:lpstr>PowerPoint Presentation</vt:lpstr>
      <vt:lpstr>CONTENT </vt:lpstr>
      <vt:lpstr>Introduction</vt:lpstr>
      <vt:lpstr>What is OCT(Optical Coherence Tomography)?</vt:lpstr>
      <vt:lpstr>Michelson interferometer</vt:lpstr>
      <vt:lpstr>fundamental OCT Schematic </vt:lpstr>
      <vt:lpstr>Advantage of OCT</vt:lpstr>
      <vt:lpstr>Nowadays and future equipment</vt:lpstr>
      <vt:lpstr>Needle for OCT</vt:lpstr>
      <vt:lpstr>OCT in Nontransparent Tissue</vt:lpstr>
      <vt:lpstr>OCT application </vt:lpstr>
      <vt:lpstr>Limitation </vt:lpstr>
      <vt:lpstr>Future works</vt:lpstr>
      <vt:lpstr>Underway work</vt:lpstr>
      <vt:lpstr>Extention and application of OCT </vt:lpstr>
      <vt:lpstr>Market </vt:lpstr>
      <vt:lpstr>Conclusion </vt:lpstr>
      <vt:lpstr>    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Optical coherence tomography</dc:title>
  <dc:creator>TingFang</dc:creator>
  <cp:lastModifiedBy>CRP</cp:lastModifiedBy>
  <cp:revision>78</cp:revision>
  <cp:lastPrinted>1601-01-01T00:00:00Z</cp:lastPrinted>
  <dcterms:created xsi:type="dcterms:W3CDTF">2003-09-19T20:54:28Z</dcterms:created>
  <dcterms:modified xsi:type="dcterms:W3CDTF">2024-04-27T19:14:42Z</dcterms:modified>
</cp:coreProperties>
</file>