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handoutMasterIdLst>
    <p:handoutMasterId r:id="rId23"/>
  </p:handoutMasterIdLst>
  <p:sldIdLst>
    <p:sldId id="483" r:id="rId2"/>
    <p:sldId id="476" r:id="rId3"/>
    <p:sldId id="491" r:id="rId4"/>
    <p:sldId id="477" r:id="rId5"/>
    <p:sldId id="398" r:id="rId6"/>
    <p:sldId id="472" r:id="rId7"/>
    <p:sldId id="486" r:id="rId8"/>
    <p:sldId id="259" r:id="rId9"/>
    <p:sldId id="467" r:id="rId10"/>
    <p:sldId id="468" r:id="rId11"/>
    <p:sldId id="478" r:id="rId12"/>
    <p:sldId id="479" r:id="rId13"/>
    <p:sldId id="487" r:id="rId14"/>
    <p:sldId id="488" r:id="rId15"/>
    <p:sldId id="489" r:id="rId16"/>
    <p:sldId id="480" r:id="rId17"/>
    <p:sldId id="481" r:id="rId18"/>
    <p:sldId id="482" r:id="rId19"/>
    <p:sldId id="484" r:id="rId20"/>
    <p:sldId id="490" r:id="rId21"/>
  </p:sldIdLst>
  <p:sldSz cx="9144000" cy="6858000" type="screen4x3"/>
  <p:notesSz cx="6858000" cy="9144000"/>
  <p:defaultTextStyle>
    <a:defPPr>
      <a:defRPr lang="en-US"/>
    </a:defPPr>
    <a:lvl1pPr algn="ctr" rtl="0" fontAlgn="base">
      <a:spcBef>
        <a:spcPct val="0"/>
      </a:spcBef>
      <a:spcAft>
        <a:spcPct val="0"/>
      </a:spcAft>
      <a:defRPr sz="2000" kern="1200">
        <a:solidFill>
          <a:schemeClr val="tx1"/>
        </a:solidFill>
        <a:latin typeface="Times New Roman" pitchFamily="18" charset="0"/>
        <a:ea typeface="+mn-ea"/>
        <a:cs typeface="+mn-cs"/>
      </a:defRPr>
    </a:lvl1pPr>
    <a:lvl2pPr marL="457200" algn="ctr" rtl="0" fontAlgn="base">
      <a:spcBef>
        <a:spcPct val="0"/>
      </a:spcBef>
      <a:spcAft>
        <a:spcPct val="0"/>
      </a:spcAft>
      <a:defRPr sz="2000" kern="1200">
        <a:solidFill>
          <a:schemeClr val="tx1"/>
        </a:solidFill>
        <a:latin typeface="Times New Roman" pitchFamily="18" charset="0"/>
        <a:ea typeface="+mn-ea"/>
        <a:cs typeface="+mn-cs"/>
      </a:defRPr>
    </a:lvl2pPr>
    <a:lvl3pPr marL="914400" algn="ctr" rtl="0" fontAlgn="base">
      <a:spcBef>
        <a:spcPct val="0"/>
      </a:spcBef>
      <a:spcAft>
        <a:spcPct val="0"/>
      </a:spcAft>
      <a:defRPr sz="2000" kern="1200">
        <a:solidFill>
          <a:schemeClr val="tx1"/>
        </a:solidFill>
        <a:latin typeface="Times New Roman" pitchFamily="18" charset="0"/>
        <a:ea typeface="+mn-ea"/>
        <a:cs typeface="+mn-cs"/>
      </a:defRPr>
    </a:lvl3pPr>
    <a:lvl4pPr marL="1371600" algn="ctr" rtl="0" fontAlgn="base">
      <a:spcBef>
        <a:spcPct val="0"/>
      </a:spcBef>
      <a:spcAft>
        <a:spcPct val="0"/>
      </a:spcAft>
      <a:defRPr sz="2000" kern="1200">
        <a:solidFill>
          <a:schemeClr val="tx1"/>
        </a:solidFill>
        <a:latin typeface="Times New Roman" pitchFamily="18" charset="0"/>
        <a:ea typeface="+mn-ea"/>
        <a:cs typeface="+mn-cs"/>
      </a:defRPr>
    </a:lvl4pPr>
    <a:lvl5pPr marL="1828800" algn="ctr" rtl="0" fontAlgn="base">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17" autoAdjust="0"/>
    <p:restoredTop sz="90929"/>
  </p:normalViewPr>
  <p:slideViewPr>
    <p:cSldViewPr>
      <p:cViewPr varScale="1">
        <p:scale>
          <a:sx n="61" d="100"/>
          <a:sy n="61" d="100"/>
        </p:scale>
        <p:origin x="122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7726"/>
    </p:cViewPr>
  </p:sorterViewPr>
  <p:notesViewPr>
    <p:cSldViewPr>
      <p:cViewPr varScale="1">
        <p:scale>
          <a:sx n="40" d="100"/>
          <a:sy n="40" d="100"/>
        </p:scale>
        <p:origin x="-148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i="1"/>
            </a:lvl1pPr>
          </a:lstStyle>
          <a:p>
            <a:pPr>
              <a:defRPr/>
            </a:pPr>
            <a:endParaRPr lang="en-US"/>
          </a:p>
        </p:txBody>
      </p:sp>
      <p:sp>
        <p:nvSpPr>
          <p:cNvPr id="1054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1"/>
            </a:lvl1pPr>
          </a:lstStyle>
          <a:p>
            <a:pPr>
              <a:defRPr/>
            </a:pPr>
            <a:endParaRPr lang="en-US"/>
          </a:p>
        </p:txBody>
      </p:sp>
      <p:sp>
        <p:nvSpPr>
          <p:cNvPr id="1054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i="1"/>
            </a:lvl1pPr>
          </a:lstStyle>
          <a:p>
            <a:pPr>
              <a:defRPr/>
            </a:pPr>
            <a:endParaRPr lang="en-US"/>
          </a:p>
        </p:txBody>
      </p:sp>
      <p:sp>
        <p:nvSpPr>
          <p:cNvPr id="1054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1"/>
            </a:lvl1pPr>
          </a:lstStyle>
          <a:p>
            <a:pPr>
              <a:defRPr/>
            </a:pPr>
            <a:fld id="{0509250A-AB1F-4659-AF62-F62DAA7B40B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96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297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3D5A0C9-663A-4B28-BCB0-0CCBC598214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CE1FE611-2F3E-4367-A888-F24476C70C79}" type="slidenum">
              <a:rPr lang="en-US" smtClean="0">
                <a:latin typeface="Arial" charset="0"/>
              </a:rPr>
              <a:pPr/>
              <a:t>1</a:t>
            </a:fld>
            <a:endParaRPr lang="en-US">
              <a:latin typeface="Arial"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spcBef>
                <a:spcPct val="0"/>
              </a:spcBef>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a:p>
        </p:txBody>
      </p:sp>
      <p:sp>
        <p:nvSpPr>
          <p:cNvPr id="35844" name="Slide Number Placeholder 3"/>
          <p:cNvSpPr>
            <a:spLocks noGrp="1"/>
          </p:cNvSpPr>
          <p:nvPr>
            <p:ph type="sldNum" sz="quarter" idx="5"/>
          </p:nvPr>
        </p:nvSpPr>
        <p:spPr>
          <a:noFill/>
        </p:spPr>
        <p:txBody>
          <a:bodyPr/>
          <a:lstStyle/>
          <a:p>
            <a:fld id="{C23E2D72-4F05-40B7-9AAE-442F740A6AB9}"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a:p>
        </p:txBody>
      </p:sp>
      <p:sp>
        <p:nvSpPr>
          <p:cNvPr id="36868" name="Slide Number Placeholder 3"/>
          <p:cNvSpPr>
            <a:spLocks noGrp="1"/>
          </p:cNvSpPr>
          <p:nvPr>
            <p:ph type="sldNum" sz="quarter" idx="5"/>
          </p:nvPr>
        </p:nvSpPr>
        <p:spPr>
          <a:noFill/>
        </p:spPr>
        <p:txBody>
          <a:bodyPr/>
          <a:lstStyle/>
          <a:p>
            <a:fld id="{EC224484-61CA-4204-8D7E-31127E275B88}"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a:p>
        </p:txBody>
      </p:sp>
      <p:sp>
        <p:nvSpPr>
          <p:cNvPr id="37892" name="Slide Number Placeholder 3"/>
          <p:cNvSpPr>
            <a:spLocks noGrp="1"/>
          </p:cNvSpPr>
          <p:nvPr>
            <p:ph type="sldNum" sz="quarter" idx="5"/>
          </p:nvPr>
        </p:nvSpPr>
        <p:spPr>
          <a:noFill/>
        </p:spPr>
        <p:txBody>
          <a:bodyPr/>
          <a:lstStyle/>
          <a:p>
            <a:fld id="{8B74B0EE-720B-4B63-B726-4762C8164F50}"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a:p>
        </p:txBody>
      </p:sp>
      <p:sp>
        <p:nvSpPr>
          <p:cNvPr id="38916" name="Slide Number Placeholder 3"/>
          <p:cNvSpPr>
            <a:spLocks noGrp="1"/>
          </p:cNvSpPr>
          <p:nvPr>
            <p:ph type="sldNum" sz="quarter" idx="5"/>
          </p:nvPr>
        </p:nvSpPr>
        <p:spPr>
          <a:noFill/>
        </p:spPr>
        <p:txBody>
          <a:bodyPr/>
          <a:lstStyle/>
          <a:p>
            <a:fld id="{6A2C5F1A-C86F-4C33-B138-D2275F5A6AEC}"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a:p>
        </p:txBody>
      </p:sp>
      <p:sp>
        <p:nvSpPr>
          <p:cNvPr id="39940" name="Slide Number Placeholder 3"/>
          <p:cNvSpPr>
            <a:spLocks noGrp="1"/>
          </p:cNvSpPr>
          <p:nvPr>
            <p:ph type="sldNum" sz="quarter" idx="5"/>
          </p:nvPr>
        </p:nvSpPr>
        <p:spPr>
          <a:noFill/>
        </p:spPr>
        <p:txBody>
          <a:bodyPr/>
          <a:lstStyle/>
          <a:p>
            <a:fld id="{B761C8BA-1D78-47CC-878E-69806CC3BB87}"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grpSp>
        <p:nvGrpSpPr>
          <p:cNvPr id="5" name="Group 16"/>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lgn="l">
              <a:defRPr smtClean="0">
                <a:solidFill>
                  <a:srgbClr val="FFFFFF"/>
                </a:solidFill>
              </a:defRPr>
            </a:lvl1pPr>
            <a:extLst/>
          </a:lstStyle>
          <a:p>
            <a:pPr>
              <a:defRPr/>
            </a:pPr>
            <a:fld id="{92037691-471E-4A7D-9F7D-122F245D5296}" type="datetimeFigureOut">
              <a:rPr lang="en-US"/>
              <a:pPr>
                <a:defRPr/>
              </a:pPr>
              <a:t>9/27/2021</a:t>
            </a:fld>
            <a:endParaRPr lang="en-US"/>
          </a:p>
        </p:txBody>
      </p:sp>
      <p:sp>
        <p:nvSpPr>
          <p:cNvPr id="12" name="Footer Placeholder 18"/>
          <p:cNvSpPr>
            <a:spLocks noGrp="1"/>
          </p:cNvSpPr>
          <p:nvPr>
            <p:ph type="ftr" sz="quarter" idx="11"/>
          </p:nvPr>
        </p:nvSpPr>
        <p:spPr/>
        <p:txBody>
          <a:bodyPr/>
          <a:lstStyle>
            <a:lvl1pPr>
              <a:defRPr sz="1000">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lgn="r">
              <a:defRPr smtClean="0">
                <a:solidFill>
                  <a:srgbClr val="FFFFFF"/>
                </a:solidFill>
              </a:defRPr>
            </a:lvl1pPr>
            <a:extLst/>
          </a:lstStyle>
          <a:p>
            <a:pPr>
              <a:defRPr/>
            </a:pPr>
            <a:fld id="{03FC4221-7026-406D-BA6A-1264F4912F7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lgn="l">
              <a:defRPr/>
            </a:lvl1pPr>
            <a:extLst/>
          </a:lstStyle>
          <a:p>
            <a:pPr>
              <a:defRPr/>
            </a:pPr>
            <a:fld id="{20FDB74C-F834-4401-BAB7-09D51B69C4D9}" type="datetimeFigureOut">
              <a:rPr lang="en-US"/>
              <a:pPr>
                <a:defRPr/>
              </a:pPr>
              <a:t>9/27/2021</a:t>
            </a:fld>
            <a:endParaRPr lang="en-US"/>
          </a:p>
        </p:txBody>
      </p:sp>
      <p:sp>
        <p:nvSpPr>
          <p:cNvPr id="5" name="Footer Placeholder 4"/>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6" name="Slide Number Placeholder 5"/>
          <p:cNvSpPr>
            <a:spLocks noGrp="1"/>
          </p:cNvSpPr>
          <p:nvPr>
            <p:ph type="sldNum" sz="quarter" idx="12"/>
          </p:nvPr>
        </p:nvSpPr>
        <p:spPr/>
        <p:txBody>
          <a:bodyPr/>
          <a:lstStyle>
            <a:lvl1pPr algn="r">
              <a:defRPr/>
            </a:lvl1pPr>
            <a:extLst/>
          </a:lstStyle>
          <a:p>
            <a:pPr>
              <a:defRPr/>
            </a:pPr>
            <a:fld id="{770E6BCD-BF31-4268-BC6F-4CD46324D56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lgn="l">
              <a:defRPr/>
            </a:lvl1pPr>
            <a:extLst/>
          </a:lstStyle>
          <a:p>
            <a:pPr>
              <a:defRPr/>
            </a:pPr>
            <a:fld id="{CC95C42D-72BD-4AC5-BD9C-199FDDFE4D92}" type="datetimeFigureOut">
              <a:rPr lang="en-US"/>
              <a:pPr>
                <a:defRPr/>
              </a:pPr>
              <a:t>9/27/2021</a:t>
            </a:fld>
            <a:endParaRPr lang="en-US"/>
          </a:p>
        </p:txBody>
      </p:sp>
      <p:sp>
        <p:nvSpPr>
          <p:cNvPr id="5" name="Footer Placeholder 4"/>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6" name="Slide Number Placeholder 5"/>
          <p:cNvSpPr>
            <a:spLocks noGrp="1"/>
          </p:cNvSpPr>
          <p:nvPr>
            <p:ph type="sldNum" sz="quarter" idx="12"/>
          </p:nvPr>
        </p:nvSpPr>
        <p:spPr/>
        <p:txBody>
          <a:bodyPr/>
          <a:lstStyle>
            <a:lvl1pPr algn="r">
              <a:defRPr/>
            </a:lvl1pPr>
            <a:extLst/>
          </a:lstStyle>
          <a:p>
            <a:pPr>
              <a:defRPr/>
            </a:pPr>
            <a:fld id="{2C654F48-27E8-4758-94D7-5CE3C702A4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3"/>
          <p:cNvSpPr>
            <a:spLocks noGrp="1"/>
          </p:cNvSpPr>
          <p:nvPr>
            <p:ph type="dt" sz="half" idx="10"/>
          </p:nvPr>
        </p:nvSpPr>
        <p:spPr/>
        <p:txBody>
          <a:bodyPr/>
          <a:lstStyle>
            <a:lvl1pPr algn="l">
              <a:defRPr/>
            </a:lvl1pPr>
            <a:extLst/>
          </a:lstStyle>
          <a:p>
            <a:pPr>
              <a:defRPr/>
            </a:pPr>
            <a:fld id="{504E2FD7-0D4A-45AC-B399-664A9C1A1924}" type="datetimeFigureOut">
              <a:rPr lang="en-US"/>
              <a:pPr>
                <a:defRPr/>
              </a:pPr>
              <a:t>9/27/2021</a:t>
            </a:fld>
            <a:endParaRPr lang="en-US"/>
          </a:p>
        </p:txBody>
      </p:sp>
      <p:sp>
        <p:nvSpPr>
          <p:cNvPr id="5" name="Footer Placeholder 4"/>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6" name="Slide Number Placeholder 5"/>
          <p:cNvSpPr>
            <a:spLocks noGrp="1"/>
          </p:cNvSpPr>
          <p:nvPr>
            <p:ph type="sldNum" sz="quarter" idx="12"/>
          </p:nvPr>
        </p:nvSpPr>
        <p:spPr/>
        <p:txBody>
          <a:bodyPr/>
          <a:lstStyle>
            <a:lvl1pPr algn="r">
              <a:defRPr/>
            </a:lvl1pPr>
            <a:extLst/>
          </a:lstStyle>
          <a:p>
            <a:pPr>
              <a:defRPr/>
            </a:pPr>
            <a:fld id="{1448AD6E-31EA-4672-BB65-7D9180BAC8F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lgn="l">
              <a:defRPr/>
            </a:lvl1pPr>
            <a:extLst/>
          </a:lstStyle>
          <a:p>
            <a:pPr>
              <a:defRPr/>
            </a:pPr>
            <a:fld id="{E73F7E7A-57EF-4518-9962-EB340266C132}" type="datetimeFigureOut">
              <a:rPr lang="en-US"/>
              <a:pPr>
                <a:defRPr/>
              </a:pPr>
              <a:t>9/27/2021</a:t>
            </a:fld>
            <a:endParaRPr lang="en-US"/>
          </a:p>
        </p:txBody>
      </p:sp>
      <p:sp>
        <p:nvSpPr>
          <p:cNvPr id="7" name="Footer Placeholder 4"/>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8" name="Slide Number Placeholder 5"/>
          <p:cNvSpPr>
            <a:spLocks noGrp="1"/>
          </p:cNvSpPr>
          <p:nvPr>
            <p:ph type="sldNum" sz="quarter" idx="12"/>
          </p:nvPr>
        </p:nvSpPr>
        <p:spPr/>
        <p:txBody>
          <a:bodyPr/>
          <a:lstStyle>
            <a:lvl1pPr algn="r">
              <a:defRPr/>
            </a:lvl1pPr>
            <a:extLst/>
          </a:lstStyle>
          <a:p>
            <a:pPr>
              <a:defRPr/>
            </a:pPr>
            <a:fld id="{95431A4A-55B8-4CFE-8A43-86939DFD807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lgn="l">
              <a:defRPr/>
            </a:lvl1pPr>
            <a:extLst/>
          </a:lstStyle>
          <a:p>
            <a:pPr>
              <a:defRPr/>
            </a:pPr>
            <a:fld id="{9AD912AC-D46E-41A8-BA35-BD897B62F9DE}" type="datetimeFigureOut">
              <a:rPr lang="en-US"/>
              <a:pPr>
                <a:defRPr/>
              </a:pPr>
              <a:t>9/27/2021</a:t>
            </a:fld>
            <a:endParaRPr lang="en-US"/>
          </a:p>
        </p:txBody>
      </p:sp>
      <p:sp>
        <p:nvSpPr>
          <p:cNvPr id="6" name="Footer Placeholder 5"/>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lgn="r">
              <a:defRPr/>
            </a:lvl1pPr>
            <a:extLst/>
          </a:lstStyle>
          <a:p>
            <a:pPr>
              <a:defRPr/>
            </a:pPr>
            <a:fld id="{727AAEBC-4B39-4046-9991-5E4DD4709D1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lgn="l">
              <a:defRPr/>
            </a:lvl1pPr>
            <a:extLst/>
          </a:lstStyle>
          <a:p>
            <a:pPr>
              <a:defRPr/>
            </a:pPr>
            <a:fld id="{9F9F5998-BCDB-4D10-A145-709D95F87E86}" type="datetimeFigureOut">
              <a:rPr lang="en-US"/>
              <a:pPr>
                <a:defRPr/>
              </a:pPr>
              <a:t>9/27/2021</a:t>
            </a:fld>
            <a:endParaRPr lang="en-US"/>
          </a:p>
        </p:txBody>
      </p:sp>
      <p:sp>
        <p:nvSpPr>
          <p:cNvPr id="8" name="Footer Placeholder 7"/>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9" name="Slide Number Placeholder 8"/>
          <p:cNvSpPr>
            <a:spLocks noGrp="1"/>
          </p:cNvSpPr>
          <p:nvPr>
            <p:ph type="sldNum" sz="quarter" idx="12"/>
          </p:nvPr>
        </p:nvSpPr>
        <p:spPr/>
        <p:txBody>
          <a:bodyPr/>
          <a:lstStyle>
            <a:lvl1pPr algn="r">
              <a:defRPr/>
            </a:lvl1pPr>
            <a:extLst/>
          </a:lstStyle>
          <a:p>
            <a:pPr>
              <a:defRPr/>
            </a:pPr>
            <a:fld id="{FC45BC9E-2690-46B1-8E01-3541813CB1F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lgn="l">
              <a:defRPr/>
            </a:lvl1pPr>
            <a:extLst/>
          </a:lstStyle>
          <a:p>
            <a:pPr>
              <a:defRPr/>
            </a:pPr>
            <a:fld id="{F17C3AA5-7AA5-45BD-AD1D-FA7E5E630979}" type="datetimeFigureOut">
              <a:rPr lang="en-US"/>
              <a:pPr>
                <a:defRPr/>
              </a:pPr>
              <a:t>9/27/2021</a:t>
            </a:fld>
            <a:endParaRPr lang="en-US"/>
          </a:p>
        </p:txBody>
      </p:sp>
      <p:sp>
        <p:nvSpPr>
          <p:cNvPr id="4" name="Footer Placeholder 3"/>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5" name="Slide Number Placeholder 4"/>
          <p:cNvSpPr>
            <a:spLocks noGrp="1"/>
          </p:cNvSpPr>
          <p:nvPr>
            <p:ph type="sldNum" sz="quarter" idx="12"/>
          </p:nvPr>
        </p:nvSpPr>
        <p:spPr/>
        <p:txBody>
          <a:bodyPr/>
          <a:lstStyle>
            <a:lvl1pPr algn="r">
              <a:defRPr/>
            </a:lvl1pPr>
            <a:extLst/>
          </a:lstStyle>
          <a:p>
            <a:pPr>
              <a:defRPr/>
            </a:pPr>
            <a:fld id="{B99B8BD6-084E-4DB6-824F-BB2E95A2CAA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lgn="l">
              <a:defRPr/>
            </a:lvl1pPr>
            <a:extLst/>
          </a:lstStyle>
          <a:p>
            <a:pPr>
              <a:defRPr/>
            </a:pPr>
            <a:fld id="{E2E9D89B-3FF6-4237-BBC0-566FEFA98A7A}" type="datetimeFigureOut">
              <a:rPr lang="en-US"/>
              <a:pPr>
                <a:defRPr/>
              </a:pPr>
              <a:t>9/27/2021</a:t>
            </a:fld>
            <a:endParaRPr lang="en-US"/>
          </a:p>
        </p:txBody>
      </p:sp>
      <p:sp>
        <p:nvSpPr>
          <p:cNvPr id="3" name="Footer Placeholder 2"/>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4" name="Slide Number Placeholder 3"/>
          <p:cNvSpPr>
            <a:spLocks noGrp="1"/>
          </p:cNvSpPr>
          <p:nvPr>
            <p:ph type="sldNum" sz="quarter" idx="12"/>
          </p:nvPr>
        </p:nvSpPr>
        <p:spPr/>
        <p:txBody>
          <a:bodyPr/>
          <a:lstStyle>
            <a:lvl1pPr algn="r">
              <a:defRPr/>
            </a:lvl1pPr>
            <a:extLst/>
          </a:lstStyle>
          <a:p>
            <a:pPr>
              <a:defRPr/>
            </a:pPr>
            <a:fld id="{74797443-2DA6-4448-A78F-483111EFE62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lgn="l">
              <a:defRPr/>
            </a:lvl1pPr>
            <a:extLst/>
          </a:lstStyle>
          <a:p>
            <a:pPr>
              <a:defRPr/>
            </a:pPr>
            <a:fld id="{B0821CF6-4BC7-475F-AA09-E27011AB0894}" type="datetimeFigureOut">
              <a:rPr lang="en-US"/>
              <a:pPr>
                <a:defRPr/>
              </a:pPr>
              <a:t>9/27/2021</a:t>
            </a:fld>
            <a:endParaRPr lang="en-US"/>
          </a:p>
        </p:txBody>
      </p:sp>
      <p:sp>
        <p:nvSpPr>
          <p:cNvPr id="6" name="Footer Placeholder 5"/>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lgn="r">
              <a:defRPr/>
            </a:lvl1pPr>
            <a:extLst/>
          </a:lstStyle>
          <a:p>
            <a:pPr>
              <a:defRPr/>
            </a:pPr>
            <a:fld id="{D25D4AEF-8135-4A4C-B2DD-6A2453831AD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lgn="l">
              <a:defRPr smtClean="0">
                <a:solidFill>
                  <a:schemeClr val="tx1"/>
                </a:solidFill>
              </a:defRPr>
            </a:lvl1pPr>
            <a:extLst/>
          </a:lstStyle>
          <a:p>
            <a:pPr>
              <a:defRPr/>
            </a:pPr>
            <a:fld id="{6A4B691F-07E4-4359-AD74-A20D3363E544}" type="datetimeFigureOut">
              <a:rPr lang="en-US"/>
              <a:pPr>
                <a:defRPr/>
              </a:pPr>
              <a:t>9/27/2021</a:t>
            </a:fld>
            <a:endParaRPr lang="en-US"/>
          </a:p>
        </p:txBody>
      </p:sp>
      <p:sp>
        <p:nvSpPr>
          <p:cNvPr id="12" name="Footer Placeholder 5"/>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lgn="r">
              <a:defRPr smtClean="0">
                <a:solidFill>
                  <a:schemeClr val="tx1"/>
                </a:solidFill>
              </a:defRPr>
            </a:lvl1pPr>
            <a:extLst/>
          </a:lstStyle>
          <a:p>
            <a:pPr>
              <a:defRPr/>
            </a:pPr>
            <a:fld id="{2FD10440-7BB3-4A0C-A79D-B1BA8F9A408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r" eaLnBrk="1" latinLnBrk="0" hangingPunct="1">
              <a:defRPr kumimoji="0" sz="1000" smtClean="0">
                <a:solidFill>
                  <a:schemeClr val="tx1"/>
                </a:solidFill>
              </a:defRPr>
            </a:lvl1pPr>
            <a:extLst/>
          </a:lstStyle>
          <a:p>
            <a:pPr>
              <a:defRPr/>
            </a:pPr>
            <a:fld id="{61C79437-3D6C-4807-B0DE-7708935E5168}" type="datetimeFigureOut">
              <a:rPr lang="en-US"/>
              <a:pPr>
                <a:defRPr/>
              </a:pPr>
              <a:t>9/27/2021</a:t>
            </a:fld>
            <a:endParaRPr lang="en-US" sz="1200">
              <a:solidFill>
                <a:schemeClr val="bg2">
                  <a:shade val="50000"/>
                </a:schemeClr>
              </a:solidFill>
            </a:endParaRP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200">
                <a:solidFill>
                  <a:schemeClr val="bg2">
                    <a:shade val="50000"/>
                  </a:schemeClr>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ctr" eaLnBrk="1" latinLnBrk="0" hangingPunct="1">
              <a:defRPr kumimoji="0" sz="1000" b="0" smtClean="0">
                <a:solidFill>
                  <a:schemeClr val="tx1"/>
                </a:solidFill>
              </a:defRPr>
            </a:lvl1pPr>
            <a:extLst/>
          </a:lstStyle>
          <a:p>
            <a:pPr>
              <a:defRPr/>
            </a:pPr>
            <a:fld id="{4F6530C9-BEBE-46D8-ADF5-7FA7AFDA4D8B}" type="slidenum">
              <a:rPr lang="en-US"/>
              <a:pPr>
                <a:defRPr/>
              </a:pPr>
              <a:t>‹#›</a:t>
            </a:fld>
            <a:endParaRPr lang="en-US" sz="1200">
              <a:solidFill>
                <a:schemeClr val="bg2">
                  <a:shade val="50000"/>
                </a:schemeClr>
              </a:solidFill>
            </a:endParaRPr>
          </a:p>
        </p:txBody>
      </p:sp>
      <p:sp>
        <p:nvSpPr>
          <p:cNvPr id="11" name="Rectangle 14"/>
          <p:cNvSpPr>
            <a:spLocks noChangeArrowheads="1"/>
          </p:cNvSpPr>
          <p:nvPr userDrawn="1"/>
        </p:nvSpPr>
        <p:spPr bwMode="auto">
          <a:xfrm>
            <a:off x="3943350" y="3128963"/>
            <a:ext cx="9144000" cy="0"/>
          </a:xfrm>
          <a:prstGeom prst="rect">
            <a:avLst/>
          </a:prstGeom>
          <a:noFill/>
          <a:ln w="9525">
            <a:noFill/>
            <a:miter lim="800000"/>
            <a:headEnd/>
            <a:tailEnd/>
          </a:ln>
          <a:effectLst/>
        </p:spPr>
        <p:txBody>
          <a:bodyPr>
            <a:spAutoFit/>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4" Type="http://schemas.openxmlformats.org/officeDocument/2006/relationships/hyperlink" Target="http://www.studymafia.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logo1"/>
          <p:cNvPicPr>
            <a:picLocks noChangeAspect="1" noChangeArrowheads="1"/>
          </p:cNvPicPr>
          <p:nvPr/>
        </p:nvPicPr>
        <p:blipFill>
          <a:blip r:embed="rId3" cstate="print"/>
          <a:srcRect/>
          <a:stretch>
            <a:fillRect/>
          </a:stretch>
        </p:blipFill>
        <p:spPr bwMode="auto">
          <a:xfrm>
            <a:off x="304800" y="76200"/>
            <a:ext cx="1143000" cy="1143000"/>
          </a:xfrm>
          <a:prstGeom prst="rect">
            <a:avLst/>
          </a:prstGeom>
          <a:noFill/>
          <a:ln w="9525">
            <a:noFill/>
            <a:miter lim="800000"/>
            <a:headEnd/>
            <a:tailEnd/>
          </a:ln>
        </p:spPr>
      </p:pic>
      <p:pic>
        <p:nvPicPr>
          <p:cNvPr id="13315" name="Picture 3" descr="strip1"/>
          <p:cNvPicPr>
            <a:picLocks noChangeAspect="1" noChangeArrowheads="1"/>
          </p:cNvPicPr>
          <p:nvPr/>
        </p:nvPicPr>
        <p:blipFill>
          <a:blip r:embed="rId4" cstate="print"/>
          <a:srcRect/>
          <a:stretch>
            <a:fillRect/>
          </a:stretch>
        </p:blipFill>
        <p:spPr bwMode="auto">
          <a:xfrm>
            <a:off x="1447800" y="609600"/>
            <a:ext cx="7620000" cy="76200"/>
          </a:xfrm>
          <a:prstGeom prst="rect">
            <a:avLst/>
          </a:prstGeom>
          <a:noFill/>
          <a:ln w="9525">
            <a:noFill/>
            <a:miter lim="800000"/>
            <a:headEnd/>
            <a:tailEnd/>
          </a:ln>
        </p:spPr>
      </p:pic>
      <p:sp>
        <p:nvSpPr>
          <p:cNvPr id="13316" name="Rectangle 5"/>
          <p:cNvSpPr>
            <a:spLocks noChangeArrowheads="1"/>
          </p:cNvSpPr>
          <p:nvPr/>
        </p:nvSpPr>
        <p:spPr bwMode="auto">
          <a:xfrm>
            <a:off x="533400" y="762000"/>
            <a:ext cx="8382000" cy="1143000"/>
          </a:xfrm>
          <a:prstGeom prst="rect">
            <a:avLst/>
          </a:prstGeom>
          <a:noFill/>
          <a:ln w="9525">
            <a:noFill/>
            <a:miter lim="800000"/>
            <a:headEnd/>
            <a:tailEnd/>
          </a:ln>
        </p:spPr>
        <p:txBody>
          <a:bodyPr anchor="ctr"/>
          <a:lstStyle/>
          <a:p>
            <a:pPr eaLnBrk="0" hangingPunct="0"/>
            <a:r>
              <a:rPr lang="en-US" sz="6000">
                <a:solidFill>
                  <a:srgbClr val="0070C0"/>
                </a:solidFill>
                <a:latin typeface="Verdana" pitchFamily="34" charset="0"/>
              </a:rPr>
              <a:t>www.studymafia.org</a:t>
            </a:r>
            <a:endParaRPr lang="en-US" sz="6000">
              <a:solidFill>
                <a:srgbClr val="0070C0"/>
              </a:solidFill>
              <a:latin typeface="Tahoma" pitchFamily="34" charset="0"/>
            </a:endParaRPr>
          </a:p>
        </p:txBody>
      </p:sp>
      <p:sp>
        <p:nvSpPr>
          <p:cNvPr id="13317" name="Text Box 9"/>
          <p:cNvSpPr txBox="1">
            <a:spLocks noChangeArrowheads="1"/>
          </p:cNvSpPr>
          <p:nvPr/>
        </p:nvSpPr>
        <p:spPr bwMode="auto">
          <a:xfrm>
            <a:off x="304800" y="5943600"/>
            <a:ext cx="8610600" cy="584200"/>
          </a:xfrm>
          <a:prstGeom prst="rect">
            <a:avLst/>
          </a:prstGeom>
          <a:noFill/>
          <a:ln w="9525">
            <a:noFill/>
            <a:miter lim="800000"/>
            <a:headEnd/>
            <a:tailEnd/>
          </a:ln>
        </p:spPr>
        <p:txBody>
          <a:bodyPr>
            <a:spAutoFit/>
          </a:bodyPr>
          <a:lstStyle/>
          <a:p>
            <a:pPr eaLnBrk="0" hangingPunct="0">
              <a:spcBef>
                <a:spcPct val="50000"/>
              </a:spcBef>
            </a:pPr>
            <a:r>
              <a:rPr lang="en-US" sz="1600" b="1">
                <a:solidFill>
                  <a:schemeClr val="bg1"/>
                </a:solidFill>
              </a:rPr>
              <a:t>Submitted To:				                               Submitted By:</a:t>
            </a:r>
          </a:p>
          <a:p>
            <a:pPr eaLnBrk="0" hangingPunct="0"/>
            <a:r>
              <a:rPr lang="en-US" sz="1600" b="1">
                <a:solidFill>
                  <a:schemeClr val="bg1"/>
                </a:solidFill>
              </a:rPr>
              <a:t>www.studymafia.org                                                                            www.studymafia.org </a:t>
            </a:r>
          </a:p>
        </p:txBody>
      </p:sp>
      <p:sp>
        <p:nvSpPr>
          <p:cNvPr id="13318" name="Rectangle 8"/>
          <p:cNvSpPr>
            <a:spLocks noChangeArrowheads="1"/>
          </p:cNvSpPr>
          <p:nvPr/>
        </p:nvSpPr>
        <p:spPr bwMode="auto">
          <a:xfrm>
            <a:off x="-381000" y="2590800"/>
            <a:ext cx="5105400" cy="1816100"/>
          </a:xfrm>
          <a:prstGeom prst="rect">
            <a:avLst/>
          </a:prstGeom>
          <a:noFill/>
          <a:ln w="9525">
            <a:noFill/>
            <a:miter lim="800000"/>
            <a:headEnd/>
            <a:tailEnd/>
          </a:ln>
        </p:spPr>
        <p:txBody>
          <a:bodyPr>
            <a:spAutoFit/>
          </a:bodyPr>
          <a:lstStyle/>
          <a:p>
            <a:pPr eaLnBrk="0" hangingPunct="0"/>
            <a:r>
              <a:rPr lang="en-US" sz="3600" b="1" dirty="0">
                <a:solidFill>
                  <a:srgbClr val="0070C0"/>
                </a:solidFill>
              </a:rPr>
              <a:t>Seminar</a:t>
            </a:r>
          </a:p>
          <a:p>
            <a:pPr eaLnBrk="0" hangingPunct="0"/>
            <a:r>
              <a:rPr lang="en-US" sz="3600" b="1" dirty="0">
                <a:solidFill>
                  <a:srgbClr val="0070C0"/>
                </a:solidFill>
              </a:rPr>
              <a:t> On</a:t>
            </a:r>
          </a:p>
          <a:p>
            <a:r>
              <a:rPr lang="en-US" sz="4000" b="1" dirty="0">
                <a:solidFill>
                  <a:srgbClr val="0070C0"/>
                </a:solidFill>
                <a:latin typeface="Arial" charset="0"/>
                <a:cs typeface="Arial" charset="0"/>
              </a:rPr>
              <a:t>Mutual Funds</a:t>
            </a:r>
            <a:endParaRPr lang="en-US" sz="4000" b="1" dirty="0">
              <a:solidFill>
                <a:srgbClr val="0070C0"/>
              </a:solidFill>
            </a:endParaRPr>
          </a:p>
        </p:txBody>
      </p:sp>
      <p:pic>
        <p:nvPicPr>
          <p:cNvPr id="3" name="Picture 2">
            <a:extLst>
              <a:ext uri="{FF2B5EF4-FFF2-40B4-BE49-F238E27FC236}">
                <a16:creationId xmlns:a16="http://schemas.microsoft.com/office/drawing/2014/main" id="{1D4F8777-CAC4-488F-9A91-30B50D128D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98276" y="2101111"/>
            <a:ext cx="3456360" cy="265577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96648"/>
            <a:ext cx="8229600" cy="4525962"/>
          </a:xfrm>
        </p:spPr>
        <p:txBody>
          <a:bodyPr>
            <a:normAutofit/>
          </a:bodyPr>
          <a:lstStyle/>
          <a:p>
            <a:pPr marL="457200" indent="-457200" fontAlgn="auto">
              <a:spcAft>
                <a:spcPts val="0"/>
              </a:spcAft>
              <a:defRPr/>
            </a:pPr>
            <a:r>
              <a:rPr lang="en-US" dirty="0">
                <a:latin typeface="Times New Roman" pitchFamily="18" charset="0"/>
                <a:cs typeface="Times New Roman" pitchFamily="18" charset="0"/>
              </a:rPr>
              <a:t>Open-ended Funds</a:t>
            </a:r>
          </a:p>
          <a:p>
            <a:pPr marL="457200" indent="-457200" fontAlgn="auto">
              <a:spcAft>
                <a:spcPts val="0"/>
              </a:spcAft>
              <a:defRPr/>
            </a:pPr>
            <a:r>
              <a:rPr lang="en-US" dirty="0">
                <a:latin typeface="Times New Roman" pitchFamily="18" charset="0"/>
                <a:cs typeface="Times New Roman" pitchFamily="18" charset="0"/>
              </a:rPr>
              <a:t>Closed-ended Funds</a:t>
            </a:r>
          </a:p>
          <a:p>
            <a:pPr marL="457200" indent="-457200" fontAlgn="auto">
              <a:spcAft>
                <a:spcPts val="0"/>
              </a:spcAft>
              <a:defRPr/>
            </a:pPr>
            <a:r>
              <a:rPr lang="en-US" dirty="0">
                <a:latin typeface="Times New Roman" pitchFamily="18" charset="0"/>
                <a:cs typeface="Times New Roman" pitchFamily="18" charset="0"/>
              </a:rPr>
              <a:t>Interval Funds</a:t>
            </a:r>
          </a:p>
          <a:p>
            <a:pPr marL="365760" indent="-256032" fontAlgn="auto">
              <a:spcAft>
                <a:spcPts val="0"/>
              </a:spcAft>
              <a:buFont typeface="Wingdings 3"/>
              <a:buChar char=""/>
              <a:defRPr/>
            </a:pPr>
            <a:endParaRPr lang="en-US" dirty="0">
              <a:latin typeface="Times New Roman" pitchFamily="18" charset="0"/>
              <a:cs typeface="Times New Roman" pitchFamily="18" charset="0"/>
            </a:endParaRPr>
          </a:p>
        </p:txBody>
      </p:sp>
      <p:sp>
        <p:nvSpPr>
          <p:cNvPr id="12290" name="Title 1"/>
          <p:cNvSpPr>
            <a:spLocks noGrp="1"/>
          </p:cNvSpPr>
          <p:nvPr>
            <p:ph type="title"/>
          </p:nvPr>
        </p:nvSpPr>
        <p:spPr>
          <a:xfrm>
            <a:off x="396766" y="956677"/>
            <a:ext cx="8229600" cy="1143000"/>
          </a:xfrm>
        </p:spPr>
        <p:txBody>
          <a:bodyPr>
            <a:normAutofit fontScale="90000"/>
          </a:bodyPr>
          <a:lstStyle/>
          <a:p>
            <a:pPr fontAlgn="auto">
              <a:spcAft>
                <a:spcPts val="0"/>
              </a:spcAft>
              <a:defRPr/>
            </a:pPr>
            <a:r>
              <a:rPr lang="en-US" sz="4000" dirty="0">
                <a:solidFill>
                  <a:schemeClr val="tx1"/>
                </a:solidFill>
              </a:rPr>
              <a:t>By Structure:</a:t>
            </a:r>
            <a:br>
              <a:rPr lang="en-US" sz="4000" dirty="0">
                <a:solidFill>
                  <a:schemeClr val="tx1"/>
                </a:solidFill>
              </a:rPr>
            </a:br>
            <a:endParaRPr lang="en-US" sz="4000" dirty="0">
              <a:solidFill>
                <a:schemeClr val="tx1"/>
              </a:solidFill>
            </a:endParaRPr>
          </a:p>
        </p:txBody>
      </p:sp>
      <p:sp>
        <p:nvSpPr>
          <p:cNvPr id="4" name="Title 1">
            <a:extLst>
              <a:ext uri="{FF2B5EF4-FFF2-40B4-BE49-F238E27FC236}">
                <a16:creationId xmlns:a16="http://schemas.microsoft.com/office/drawing/2014/main" id="{88FAF0A5-204A-4FDD-9980-BC6E9DA875E1}"/>
              </a:ext>
            </a:extLst>
          </p:cNvPr>
          <p:cNvSpPr txBox="1">
            <a:spLocks/>
          </p:cNvSpPr>
          <p:nvPr/>
        </p:nvSpPr>
        <p:spPr>
          <a:xfrm>
            <a:off x="4572000" y="1064869"/>
            <a:ext cx="4038600" cy="1143000"/>
          </a:xfrm>
          <a:prstGeom prst="rect">
            <a:avLst/>
          </a:prstGeom>
        </p:spPr>
        <p:txBody>
          <a:bodyPr vert="horz" rtlCol="0" anchor="ctr">
            <a:noAutofit/>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fontAlgn="auto">
              <a:spcAft>
                <a:spcPts val="0"/>
              </a:spcAft>
              <a:defRPr/>
            </a:pPr>
            <a:r>
              <a:rPr lang="en-US" sz="3600" dirty="0">
                <a:solidFill>
                  <a:schemeClr val="tx1"/>
                </a:solidFill>
              </a:rPr>
              <a:t>By Investment Objective:</a:t>
            </a:r>
          </a:p>
        </p:txBody>
      </p:sp>
      <p:sp>
        <p:nvSpPr>
          <p:cNvPr id="2" name="Rectangle 1">
            <a:extLst>
              <a:ext uri="{FF2B5EF4-FFF2-40B4-BE49-F238E27FC236}">
                <a16:creationId xmlns:a16="http://schemas.microsoft.com/office/drawing/2014/main" id="{DE070B6F-7228-4C86-B8CD-25140AEAD356}"/>
              </a:ext>
            </a:extLst>
          </p:cNvPr>
          <p:cNvSpPr/>
          <p:nvPr/>
        </p:nvSpPr>
        <p:spPr>
          <a:xfrm>
            <a:off x="4511566" y="2328179"/>
            <a:ext cx="4572000" cy="3000821"/>
          </a:xfrm>
          <a:prstGeom prst="rect">
            <a:avLst/>
          </a:prstGeom>
        </p:spPr>
        <p:txBody>
          <a:bodyPr>
            <a:spAutoFit/>
          </a:bodyPr>
          <a:lstStyle/>
          <a:p>
            <a:pPr marL="457200" indent="-457200" algn="l" fontAlgn="auto">
              <a:spcAft>
                <a:spcPts val="0"/>
              </a:spcAft>
              <a:buFont typeface="Wingdings" panose="05000000000000000000" pitchFamily="2" charset="2"/>
              <a:buChar char="Ø"/>
              <a:defRPr/>
            </a:pPr>
            <a:r>
              <a:rPr lang="en-US" sz="2700" dirty="0">
                <a:cs typeface="Times New Roman" pitchFamily="18" charset="0"/>
              </a:rPr>
              <a:t>Growth Funds</a:t>
            </a:r>
          </a:p>
          <a:p>
            <a:pPr marL="457200" indent="-457200" algn="l" fontAlgn="auto">
              <a:spcAft>
                <a:spcPts val="0"/>
              </a:spcAft>
              <a:buFont typeface="Wingdings" panose="05000000000000000000" pitchFamily="2" charset="2"/>
              <a:buChar char="Ø"/>
              <a:defRPr/>
            </a:pPr>
            <a:r>
              <a:rPr lang="en-US" sz="2700" dirty="0">
                <a:cs typeface="Times New Roman" pitchFamily="18" charset="0"/>
              </a:rPr>
              <a:t>Income Funds</a:t>
            </a:r>
          </a:p>
          <a:p>
            <a:pPr marL="457200" indent="-457200" algn="l" fontAlgn="auto">
              <a:spcAft>
                <a:spcPts val="0"/>
              </a:spcAft>
              <a:buFont typeface="Wingdings" panose="05000000000000000000" pitchFamily="2" charset="2"/>
              <a:buChar char="Ø"/>
              <a:defRPr/>
            </a:pPr>
            <a:r>
              <a:rPr lang="en-US" sz="2700" dirty="0">
                <a:cs typeface="Times New Roman" pitchFamily="18" charset="0"/>
              </a:rPr>
              <a:t>Balanced Funds</a:t>
            </a:r>
          </a:p>
          <a:p>
            <a:pPr marL="457200" indent="-457200" algn="l" fontAlgn="auto">
              <a:spcAft>
                <a:spcPts val="0"/>
              </a:spcAft>
              <a:buFont typeface="Wingdings" panose="05000000000000000000" pitchFamily="2" charset="2"/>
              <a:buChar char="Ø"/>
              <a:defRPr/>
            </a:pPr>
            <a:r>
              <a:rPr lang="en-US" sz="2700" dirty="0">
                <a:cs typeface="Times New Roman" pitchFamily="18" charset="0"/>
              </a:rPr>
              <a:t>Money Market Funds</a:t>
            </a:r>
          </a:p>
          <a:p>
            <a:pPr marL="457200" indent="-457200" algn="l" fontAlgn="auto">
              <a:spcAft>
                <a:spcPts val="0"/>
              </a:spcAft>
              <a:buFont typeface="Wingdings" panose="05000000000000000000" pitchFamily="2" charset="2"/>
              <a:buChar char="Ø"/>
              <a:defRPr/>
            </a:pPr>
            <a:r>
              <a:rPr lang="en-US" sz="2700" dirty="0">
                <a:cs typeface="Times New Roman" pitchFamily="18" charset="0"/>
              </a:rPr>
              <a:t>Load Funds</a:t>
            </a:r>
          </a:p>
          <a:p>
            <a:pPr marL="457200" indent="-457200" algn="l" fontAlgn="auto">
              <a:spcAft>
                <a:spcPts val="0"/>
              </a:spcAft>
              <a:buFont typeface="Wingdings" panose="05000000000000000000" pitchFamily="2" charset="2"/>
              <a:buChar char="Ø"/>
              <a:defRPr/>
            </a:pPr>
            <a:r>
              <a:rPr lang="en-US" sz="2700" dirty="0">
                <a:cs typeface="Times New Roman" pitchFamily="18" charset="0"/>
              </a:rPr>
              <a:t>No-Load Funds</a:t>
            </a:r>
          </a:p>
          <a:p>
            <a:pPr marL="365760" indent="-256032" algn="l" fontAlgn="auto">
              <a:spcAft>
                <a:spcPts val="0"/>
              </a:spcAft>
              <a:buFont typeface="Wingdings 3"/>
              <a:buChar char=""/>
              <a:defRPr/>
            </a:pPr>
            <a:endParaRPr lang="en-US" sz="2700" dirty="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143000"/>
          </a:xfrm>
        </p:spPr>
        <p:txBody>
          <a:bodyPr>
            <a:normAutofit fontScale="90000"/>
          </a:bodyPr>
          <a:lstStyle/>
          <a:p>
            <a:pPr fontAlgn="auto">
              <a:spcAft>
                <a:spcPts val="0"/>
              </a:spcAft>
              <a:defRPr/>
            </a:pPr>
            <a:r>
              <a:rPr lang="en-US" dirty="0">
                <a:solidFill>
                  <a:schemeClr val="tx1"/>
                </a:solidFill>
              </a:rPr>
              <a:t>Organization of a Mutual Fund</a:t>
            </a:r>
          </a:p>
        </p:txBody>
      </p:sp>
      <p:pic>
        <p:nvPicPr>
          <p:cNvPr id="4" name="Picture 2" descr="C:\Documents and Settings\sweety.gupta\My Documents\Downloads\ppt\organization-of-mutual-fund.jpg"/>
          <p:cNvPicPr>
            <a:picLocks noChangeAspect="1" noChangeArrowheads="1"/>
          </p:cNvPicPr>
          <p:nvPr/>
        </p:nvPicPr>
        <p:blipFill>
          <a:blip r:embed="rId2" cstate="print"/>
          <a:srcRect/>
          <a:stretch>
            <a:fillRect/>
          </a:stretch>
        </p:blipFill>
        <p:spPr bwMode="auto">
          <a:xfrm>
            <a:off x="914400" y="1646238"/>
            <a:ext cx="7239000" cy="5211762"/>
          </a:xfrm>
          <a:prstGeom prst="rect">
            <a:avLst/>
          </a:prstGeom>
          <a:solidFill>
            <a:schemeClr val="bg2">
              <a:lumMod val="90000"/>
              <a:alpha val="0"/>
            </a:schemeClr>
          </a:solid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981200"/>
            <a:ext cx="8610600" cy="4876800"/>
          </a:xfrm>
        </p:spPr>
        <p:txBody>
          <a:bodyPr>
            <a:normAutofit/>
          </a:bodyPr>
          <a:lstStyle/>
          <a:p>
            <a:pPr marL="274320" indent="-274320" fontAlgn="auto">
              <a:lnSpc>
                <a:spcPct val="90000"/>
              </a:lnSpc>
              <a:spcAft>
                <a:spcPts val="0"/>
              </a:spcAft>
              <a:buClr>
                <a:schemeClr val="accent3"/>
              </a:buClr>
              <a:buFont typeface="Wingdings 2"/>
              <a:buChar char=""/>
              <a:defRPr/>
            </a:pPr>
            <a:r>
              <a:rPr lang="en-US" b="1" dirty="0">
                <a:latin typeface="Times New Roman" pitchFamily="18" charset="0"/>
                <a:cs typeface="Times New Roman" pitchFamily="18" charset="0"/>
              </a:rPr>
              <a:t>Systematic Investment Plan (SIP)</a:t>
            </a:r>
            <a:r>
              <a:rPr lang="en-US" dirty="0">
                <a:latin typeface="Times New Roman" pitchFamily="18" charset="0"/>
                <a:cs typeface="Times New Roman" pitchFamily="18" charset="0"/>
              </a:rPr>
              <a:t> </a:t>
            </a:r>
          </a:p>
          <a:p>
            <a:pPr marL="640080" lvl="1" indent="-246888" fontAlgn="auto">
              <a:lnSpc>
                <a:spcPct val="90000"/>
              </a:lnSpc>
              <a:spcBef>
                <a:spcPts val="324"/>
              </a:spcBef>
              <a:spcAft>
                <a:spcPts val="0"/>
              </a:spcAft>
              <a:buFont typeface="Wingdings 2"/>
              <a:buChar char=""/>
              <a:defRPr/>
            </a:pPr>
            <a:r>
              <a:rPr lang="en-US" sz="2400" dirty="0">
                <a:latin typeface="Times New Roman" pitchFamily="18" charset="0"/>
                <a:cs typeface="Times New Roman" pitchFamily="18" charset="0"/>
              </a:rPr>
              <a:t>Invest a fixed sum every month. (6 months to 10 years- through post-dated </a:t>
            </a:r>
            <a:r>
              <a:rPr lang="en-US" sz="2400" dirty="0" err="1">
                <a:latin typeface="Times New Roman" pitchFamily="18" charset="0"/>
                <a:cs typeface="Times New Roman" pitchFamily="18" charset="0"/>
              </a:rPr>
              <a:t>cheques</a:t>
            </a:r>
            <a:r>
              <a:rPr lang="en-US" sz="2400" dirty="0">
                <a:latin typeface="Times New Roman" pitchFamily="18" charset="0"/>
                <a:cs typeface="Times New Roman" pitchFamily="18" charset="0"/>
              </a:rPr>
              <a:t> or Direct Debit facilities)</a:t>
            </a:r>
          </a:p>
          <a:p>
            <a:pPr marL="640080" lvl="1" indent="-246888" fontAlgn="auto">
              <a:lnSpc>
                <a:spcPct val="90000"/>
              </a:lnSpc>
              <a:spcBef>
                <a:spcPts val="324"/>
              </a:spcBef>
              <a:spcAft>
                <a:spcPts val="0"/>
              </a:spcAft>
              <a:buFont typeface="Wingdings 2"/>
              <a:buChar char=""/>
              <a:defRPr/>
            </a:pPr>
            <a:r>
              <a:rPr lang="en-US" sz="2400" dirty="0">
                <a:latin typeface="Times New Roman" pitchFamily="18" charset="0"/>
                <a:cs typeface="Times New Roman" pitchFamily="18" charset="0"/>
              </a:rPr>
              <a:t>Fewer units when the share prices are high, and more units when the share prices are low. </a:t>
            </a:r>
          </a:p>
          <a:p>
            <a:pPr marL="640080" lvl="1" indent="-246888" fontAlgn="auto">
              <a:lnSpc>
                <a:spcPct val="90000"/>
              </a:lnSpc>
              <a:spcBef>
                <a:spcPts val="324"/>
              </a:spcBef>
              <a:spcAft>
                <a:spcPts val="0"/>
              </a:spcAft>
              <a:buFont typeface="Wingdings 2"/>
              <a:buChar char=""/>
              <a:defRPr/>
            </a:pPr>
            <a:r>
              <a:rPr lang="en-US" sz="2400" dirty="0">
                <a:latin typeface="Times New Roman" pitchFamily="18" charset="0"/>
                <a:cs typeface="Times New Roman" pitchFamily="18" charset="0"/>
              </a:rPr>
              <a:t>Convenience and Discipline are the benefits of SIP.  </a:t>
            </a:r>
          </a:p>
          <a:p>
            <a:pPr marL="640080" lvl="1" indent="-246888" fontAlgn="auto">
              <a:lnSpc>
                <a:spcPct val="90000"/>
              </a:lnSpc>
              <a:spcBef>
                <a:spcPts val="324"/>
              </a:spcBef>
              <a:spcAft>
                <a:spcPts val="0"/>
              </a:spcAft>
              <a:buFont typeface="Verdana"/>
              <a:buNone/>
              <a:defRPr/>
            </a:pPr>
            <a:r>
              <a:rPr lang="en-US" sz="2400" dirty="0">
                <a:latin typeface="Times New Roman" pitchFamily="18" charset="0"/>
                <a:cs typeface="Times New Roman" pitchFamily="18" charset="0"/>
              </a:rPr>
              <a:t>                        </a:t>
            </a:r>
          </a:p>
          <a:p>
            <a:pPr marL="274320" indent="-274320" fontAlgn="auto">
              <a:lnSpc>
                <a:spcPct val="90000"/>
              </a:lnSpc>
              <a:spcAft>
                <a:spcPts val="0"/>
              </a:spcAft>
              <a:buClr>
                <a:schemeClr val="accent3"/>
              </a:buClr>
              <a:buFont typeface="Wingdings 2"/>
              <a:buChar char=""/>
              <a:defRPr/>
            </a:pPr>
            <a:r>
              <a:rPr lang="en-US" b="1" dirty="0">
                <a:latin typeface="Times New Roman" pitchFamily="18" charset="0"/>
                <a:cs typeface="Times New Roman" pitchFamily="18" charset="0"/>
              </a:rPr>
              <a:t>Systematic Withdrawal Plan (SWP)</a:t>
            </a:r>
          </a:p>
          <a:p>
            <a:pPr marL="274320" indent="-274320" fontAlgn="auto">
              <a:lnSpc>
                <a:spcPct val="90000"/>
              </a:lnSpc>
              <a:spcAft>
                <a:spcPts val="0"/>
              </a:spcAft>
              <a:buClr>
                <a:schemeClr val="accent3"/>
              </a:buClr>
              <a:buFont typeface="Wingdings 3"/>
              <a:buNone/>
              <a:defRPr/>
            </a:pP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 Is a facility provided by a mutual fund to withdraw money on  a regular basis</a:t>
            </a:r>
            <a:r>
              <a:rPr lang="en-US" sz="2800" dirty="0">
                <a:latin typeface="Times New Roman" pitchFamily="18" charset="0"/>
                <a:cs typeface="Times New Roman" pitchFamily="18" charset="0"/>
              </a:rPr>
              <a:t>.</a:t>
            </a:r>
          </a:p>
          <a:p>
            <a:pPr marL="365760" indent="-256032" fontAlgn="auto">
              <a:spcAft>
                <a:spcPts val="0"/>
              </a:spcAft>
              <a:buFont typeface="Wingdings 3"/>
              <a:buChar char=""/>
              <a:defRPr/>
            </a:pP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fontAlgn="auto">
              <a:spcAft>
                <a:spcPts val="0"/>
              </a:spcAft>
              <a:defRPr/>
            </a:pPr>
            <a:r>
              <a:rPr lang="en-US" dirty="0">
                <a:solidFill>
                  <a:schemeClr val="tx1"/>
                </a:solidFill>
              </a:rPr>
              <a:t>Investment strategies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365760" indent="-256032" fontAlgn="auto">
              <a:spcAft>
                <a:spcPts val="0"/>
              </a:spcAft>
              <a:buFontTx/>
              <a:buChar char="•"/>
              <a:defRPr/>
            </a:pPr>
            <a:r>
              <a:rPr lang="en-US" sz="2800" b="1" dirty="0">
                <a:latin typeface="Times New Roman" pitchFamily="18" charset="0"/>
                <a:cs typeface="Times New Roman" pitchFamily="18" charset="0"/>
              </a:rPr>
              <a:t> Portfolio diversification</a:t>
            </a:r>
            <a:r>
              <a:rPr lang="en-US" sz="2800" dirty="0">
                <a:latin typeface="Times New Roman" pitchFamily="18" charset="0"/>
                <a:cs typeface="Times New Roman" pitchFamily="18" charset="0"/>
              </a:rPr>
              <a:t>: It enables him to hold a diversified investment portfolio even with a small amount of investment like Rs. 2000/-.</a:t>
            </a:r>
          </a:p>
          <a:p>
            <a:pPr marL="365760" indent="-256032" fontAlgn="auto">
              <a:spcAft>
                <a:spcPts val="0"/>
              </a:spcAft>
              <a:buFont typeface="Wingdings 3"/>
              <a:buChar char=""/>
              <a:defRPr/>
            </a:pPr>
            <a:endParaRPr lang="en-US" sz="2800" dirty="0">
              <a:latin typeface="Times New Roman" pitchFamily="18" charset="0"/>
              <a:cs typeface="Times New Roman" pitchFamily="18" charset="0"/>
            </a:endParaRPr>
          </a:p>
          <a:p>
            <a:pPr marL="365760" indent="-256032" fontAlgn="auto">
              <a:spcAft>
                <a:spcPts val="0"/>
              </a:spcAft>
              <a:buFontTx/>
              <a:buChar char="•"/>
              <a:defRPr/>
            </a:pPr>
            <a:r>
              <a:rPr lang="en-US" sz="2800" b="1" dirty="0">
                <a:latin typeface="Times New Roman" pitchFamily="18" charset="0"/>
                <a:cs typeface="Times New Roman" pitchFamily="18" charset="0"/>
              </a:rPr>
              <a:t> Professional management</a:t>
            </a:r>
            <a:r>
              <a:rPr lang="en-US" sz="2800" dirty="0">
                <a:latin typeface="Times New Roman" pitchFamily="18" charset="0"/>
                <a:cs typeface="Times New Roman" pitchFamily="18" charset="0"/>
              </a:rPr>
              <a:t>: The investment management skills, along with the needed research into available investment options, ensure a much better return as compared to what an investor can manage on his own.</a:t>
            </a:r>
          </a:p>
          <a:p>
            <a:pPr marL="365760" indent="-256032" fontAlgn="auto">
              <a:spcAft>
                <a:spcPts val="0"/>
              </a:spcAft>
              <a:buFont typeface="Wingdings 3"/>
              <a:buChar char=""/>
              <a:defRPr/>
            </a:pPr>
            <a:endParaRPr lang="en-US" sz="2800" dirty="0">
              <a:latin typeface="Times New Roman" pitchFamily="18" charset="0"/>
              <a:cs typeface="Times New Roman" pitchFamily="18" charset="0"/>
            </a:endParaRPr>
          </a:p>
          <a:p>
            <a:pPr marL="365760" indent="-256032" fontAlgn="auto">
              <a:spcAft>
                <a:spcPts val="0"/>
              </a:spcAft>
              <a:buFontTx/>
              <a:buChar char="•"/>
              <a:defRPr/>
            </a:pPr>
            <a:r>
              <a:rPr lang="en-US" sz="2800" b="1" dirty="0">
                <a:latin typeface="Times New Roman" pitchFamily="18" charset="0"/>
                <a:cs typeface="Times New Roman" pitchFamily="18" charset="0"/>
              </a:rPr>
              <a:t> Reduction/Diversification of Risks: </a:t>
            </a:r>
            <a:r>
              <a:rPr lang="en-US" sz="2800" dirty="0">
                <a:latin typeface="Times New Roman" pitchFamily="18" charset="0"/>
                <a:cs typeface="Times New Roman" pitchFamily="18" charset="0"/>
              </a:rPr>
              <a:t>The potential losses are also shared with other investors.</a:t>
            </a:r>
          </a:p>
          <a:p>
            <a:pPr marL="365760" indent="-256032" fontAlgn="auto">
              <a:spcAft>
                <a:spcPts val="0"/>
              </a:spcAft>
              <a:buFont typeface="Wingdings 3"/>
              <a:buChar char=""/>
              <a:defRPr/>
            </a:pPr>
            <a:endParaRPr lang="en-US" sz="2800" dirty="0">
              <a:latin typeface="Times New Roman" pitchFamily="18" charset="0"/>
              <a:cs typeface="Times New Roman" pitchFamily="18" charset="0"/>
            </a:endParaRPr>
          </a:p>
          <a:p>
            <a:pPr marL="365760" indent="-256032" fontAlgn="auto">
              <a:spcAft>
                <a:spcPts val="0"/>
              </a:spcAft>
              <a:buFontTx/>
              <a:buChar char="•"/>
              <a:defRPr/>
            </a:pPr>
            <a:r>
              <a:rPr lang="en-US" sz="2800" b="1" dirty="0">
                <a:latin typeface="Times New Roman" pitchFamily="18" charset="0"/>
                <a:cs typeface="Times New Roman" pitchFamily="18" charset="0"/>
              </a:rPr>
              <a:t> Reduction of transaction costs: </a:t>
            </a:r>
            <a:r>
              <a:rPr lang="en-US" sz="2800" dirty="0">
                <a:latin typeface="Times New Roman" pitchFamily="18" charset="0"/>
                <a:cs typeface="Times New Roman" pitchFamily="18" charset="0"/>
              </a:rPr>
              <a:t>The investor has the benefit of economies of scale; the funds pay lesser costs because of larger volumes and it is passed on to the investors.</a:t>
            </a:r>
          </a:p>
          <a:p>
            <a:pPr marL="365760" indent="-256032" fontAlgn="auto">
              <a:spcAft>
                <a:spcPts val="0"/>
              </a:spcAft>
              <a:buFont typeface="Wingdings 3"/>
              <a:buChar char=""/>
              <a:defRPr/>
            </a:pPr>
            <a:endParaRPr lang="en-US" sz="2800" dirty="0">
              <a:latin typeface="Times New Roman" pitchFamily="18" charset="0"/>
              <a:cs typeface="Times New Roman" pitchFamily="18" charset="0"/>
            </a:endParaRPr>
          </a:p>
          <a:p>
            <a:pPr marL="365760" indent="-256032" fontAlgn="auto">
              <a:spcAft>
                <a:spcPts val="0"/>
              </a:spcAft>
              <a:buFontTx/>
              <a:buChar char="•"/>
              <a:defRPr/>
            </a:pPr>
            <a:r>
              <a:rPr lang="en-US" sz="2800" dirty="0">
                <a:latin typeface="Times New Roman" pitchFamily="18" charset="0"/>
                <a:cs typeface="Times New Roman" pitchFamily="18" charset="0"/>
              </a:rPr>
              <a:t> </a:t>
            </a:r>
            <a:r>
              <a:rPr lang="en-US" sz="2800" b="1" dirty="0">
                <a:latin typeface="Times New Roman" pitchFamily="18" charset="0"/>
                <a:cs typeface="Times New Roman" pitchFamily="18" charset="0"/>
              </a:rPr>
              <a:t>Wide Choice to suit risk-return profile: </a:t>
            </a:r>
            <a:r>
              <a:rPr lang="en-US" sz="2800" dirty="0">
                <a:latin typeface="Times New Roman" pitchFamily="18" charset="0"/>
                <a:cs typeface="Times New Roman" pitchFamily="18" charset="0"/>
              </a:rPr>
              <a:t>Investors can chose the fund based on their risk tolerance and expected returns.</a:t>
            </a:r>
            <a:endParaRPr lang="en-US" sz="2800" b="1" dirty="0">
              <a:latin typeface="Times New Roman" pitchFamily="18" charset="0"/>
              <a:cs typeface="Times New Roman" pitchFamily="18" charset="0"/>
            </a:endParaRP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fontAlgn="auto">
              <a:spcAft>
                <a:spcPts val="0"/>
              </a:spcAft>
              <a:defRPr/>
            </a:pPr>
            <a:r>
              <a:rPr lang="en-US" dirty="0">
                <a:solidFill>
                  <a:schemeClr val="tx1"/>
                </a:solidFill>
              </a:rPr>
              <a:t>Advantages of Mutual Funds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365760" indent="-256032" fontAlgn="auto">
              <a:spcAft>
                <a:spcPts val="0"/>
              </a:spcAft>
              <a:buFont typeface="Wingdings" pitchFamily="2" charset="2"/>
              <a:buChar char="Ø"/>
              <a:defRPr/>
            </a:pPr>
            <a:r>
              <a:rPr lang="en-US" sz="2800" b="1" dirty="0">
                <a:latin typeface="Times New Roman" pitchFamily="18" charset="0"/>
                <a:cs typeface="Times New Roman" pitchFamily="18" charset="0"/>
              </a:rPr>
              <a:t> Liquidity</a:t>
            </a:r>
            <a:r>
              <a:rPr lang="en-US" sz="2800" dirty="0">
                <a:latin typeface="Times New Roman" pitchFamily="18" charset="0"/>
                <a:cs typeface="Times New Roman" pitchFamily="18" charset="0"/>
              </a:rPr>
              <a:t>: Investors may be unable to sell shares directly, easily and quickly. When they invest in mutual funds, they can cash their investment any time by selling the units to the fund if it is open-ended and get the intrinsic value. Investors can sell the units in the market if it is closed-ended fund.</a:t>
            </a:r>
          </a:p>
          <a:p>
            <a:pPr marL="365760" indent="-256032" fontAlgn="auto">
              <a:spcAft>
                <a:spcPts val="0"/>
              </a:spcAft>
              <a:buFont typeface="Wingdings" pitchFamily="2" charset="2"/>
              <a:buChar char="Ø"/>
              <a:defRPr/>
            </a:pPr>
            <a:endParaRPr lang="en-US" sz="2800" dirty="0">
              <a:latin typeface="Times New Roman" pitchFamily="18" charset="0"/>
              <a:cs typeface="Times New Roman" pitchFamily="18" charset="0"/>
            </a:endParaRPr>
          </a:p>
          <a:p>
            <a:pPr marL="365760" indent="-256032" fontAlgn="auto">
              <a:spcAft>
                <a:spcPts val="0"/>
              </a:spcAft>
              <a:buFont typeface="Wingdings" pitchFamily="2" charset="2"/>
              <a:buChar char="Ø"/>
              <a:defRPr/>
            </a:pPr>
            <a:r>
              <a:rPr lang="en-US" sz="2800" b="1" dirty="0">
                <a:latin typeface="Times New Roman" pitchFamily="18" charset="0"/>
                <a:cs typeface="Times New Roman" pitchFamily="18" charset="0"/>
              </a:rPr>
              <a:t> Convenience and Flexibility</a:t>
            </a:r>
            <a:r>
              <a:rPr lang="en-US" sz="2800" dirty="0">
                <a:latin typeface="Times New Roman" pitchFamily="18" charset="0"/>
                <a:cs typeface="Times New Roman" pitchFamily="18" charset="0"/>
              </a:rPr>
              <a:t>: Investors can easily transfer their holdings from one scheme to other, get updated market information and so on. Funds also offer additional benefits like regular investment and regular withdrawal options.</a:t>
            </a:r>
          </a:p>
          <a:p>
            <a:pPr marL="365760" indent="-256032" fontAlgn="auto">
              <a:spcAft>
                <a:spcPts val="0"/>
              </a:spcAft>
              <a:buFont typeface="Wingdings" pitchFamily="2" charset="2"/>
              <a:buChar char="Ø"/>
              <a:defRPr/>
            </a:pPr>
            <a:endParaRPr lang="en-US" sz="2800" dirty="0">
              <a:latin typeface="Times New Roman" pitchFamily="18" charset="0"/>
              <a:cs typeface="Times New Roman" pitchFamily="18" charset="0"/>
            </a:endParaRPr>
          </a:p>
          <a:p>
            <a:pPr marL="365760" indent="-256032" fontAlgn="auto">
              <a:spcAft>
                <a:spcPts val="0"/>
              </a:spcAft>
              <a:buFont typeface="Wingdings" pitchFamily="2" charset="2"/>
              <a:buChar char="Ø"/>
              <a:defRPr/>
            </a:pPr>
            <a:r>
              <a:rPr lang="en-US" sz="2800" b="1" dirty="0">
                <a:latin typeface="Times New Roman" pitchFamily="18" charset="0"/>
                <a:cs typeface="Times New Roman" pitchFamily="18" charset="0"/>
              </a:rPr>
              <a:t>Transparency</a:t>
            </a:r>
            <a:r>
              <a:rPr lang="en-US" sz="2800" dirty="0">
                <a:latin typeface="Times New Roman" pitchFamily="18" charset="0"/>
                <a:cs typeface="Times New Roman" pitchFamily="18" charset="0"/>
              </a:rPr>
              <a:t>: Fund gives regular information to its investors on the value of the investments in addition to disclosure of portfolio held by their scheme, the proportion invested in each class of assets and the fund manager's investment strategy and outlook </a:t>
            </a:r>
            <a:endParaRPr lang="en-US" sz="2800" b="1" dirty="0">
              <a:latin typeface="Times New Roman" pitchFamily="18" charset="0"/>
              <a:cs typeface="Times New Roman" pitchFamily="18" charset="0"/>
            </a:endParaRPr>
          </a:p>
          <a:p>
            <a:pPr marL="365760" indent="-256032" fontAlgn="auto">
              <a:spcAft>
                <a:spcPts val="0"/>
              </a:spcAft>
              <a:buFontTx/>
              <a:buChar char="•"/>
              <a:defRPr/>
            </a:pPr>
            <a:endParaRPr lang="en-US" sz="2800" b="1" dirty="0">
              <a:latin typeface="Times New Roman" pitchFamily="18" charset="0"/>
              <a:cs typeface="Times New Roman" pitchFamily="18" charset="0"/>
            </a:endParaRP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fontAlgn="auto">
              <a:spcAft>
                <a:spcPts val="0"/>
              </a:spcAft>
              <a:defRPr/>
            </a:pPr>
            <a:r>
              <a:rPr lang="en-US" dirty="0">
                <a:solidFill>
                  <a:schemeClr val="tx1"/>
                </a:solidFill>
              </a:rPr>
              <a:t>Advantages of Mutual Funds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365760" indent="-256032" fontAlgn="auto">
              <a:spcAft>
                <a:spcPts val="0"/>
              </a:spcAft>
              <a:buFont typeface="Wingdings 3"/>
              <a:buChar char=""/>
              <a:defRPr/>
            </a:pPr>
            <a:r>
              <a:rPr lang="en-US" sz="2800" b="1" dirty="0">
                <a:latin typeface="Times New Roman" pitchFamily="18" charset="0"/>
                <a:cs typeface="Times New Roman" pitchFamily="18" charset="0"/>
              </a:rPr>
              <a:t> No control over costs</a:t>
            </a:r>
            <a:r>
              <a:rPr lang="en-US" sz="2800" dirty="0">
                <a:latin typeface="Times New Roman" pitchFamily="18" charset="0"/>
                <a:cs typeface="Times New Roman" pitchFamily="18" charset="0"/>
              </a:rPr>
              <a:t>: The investor pays investment management fees as long as he remains with the fund, even while the value of his investments are declining. He also pays for funds distribution charges which he would not incur in direct investments.</a:t>
            </a:r>
          </a:p>
          <a:p>
            <a:pPr marL="365760" indent="-256032" fontAlgn="auto">
              <a:spcAft>
                <a:spcPts val="0"/>
              </a:spcAft>
              <a:buFont typeface="Wingdings 3"/>
              <a:buChar char=""/>
              <a:defRPr/>
            </a:pPr>
            <a:endParaRPr lang="en-US" sz="2800" dirty="0">
              <a:latin typeface="Times New Roman" pitchFamily="18" charset="0"/>
              <a:cs typeface="Times New Roman" pitchFamily="18" charset="0"/>
            </a:endParaRPr>
          </a:p>
          <a:p>
            <a:pPr marL="365760" indent="-256032" fontAlgn="auto">
              <a:spcAft>
                <a:spcPts val="0"/>
              </a:spcAft>
              <a:buFont typeface="Wingdings 3"/>
              <a:buChar char=""/>
              <a:defRPr/>
            </a:pPr>
            <a:r>
              <a:rPr lang="en-US" sz="2800" b="1" dirty="0">
                <a:latin typeface="Times New Roman" pitchFamily="18" charset="0"/>
                <a:cs typeface="Times New Roman" pitchFamily="18" charset="0"/>
              </a:rPr>
              <a:t> No tailor-made portfolios</a:t>
            </a:r>
            <a:r>
              <a:rPr lang="en-US" sz="2800" dirty="0">
                <a:latin typeface="Times New Roman" pitchFamily="18" charset="0"/>
                <a:cs typeface="Times New Roman" pitchFamily="18" charset="0"/>
              </a:rPr>
              <a:t>: The very high net-worth individuals or large corporate investors may find this to be a constraint as they will not be able to build their own portfolio of shares, bonds and other securities.</a:t>
            </a:r>
          </a:p>
          <a:p>
            <a:pPr marL="365760" indent="-256032" fontAlgn="auto">
              <a:spcAft>
                <a:spcPts val="0"/>
              </a:spcAft>
              <a:buFont typeface="Wingdings 3"/>
              <a:buChar char=""/>
              <a:defRPr/>
            </a:pPr>
            <a:endParaRPr lang="en-US" sz="2800" b="1" dirty="0">
              <a:latin typeface="Times New Roman" pitchFamily="18" charset="0"/>
              <a:cs typeface="Times New Roman" pitchFamily="18" charset="0"/>
            </a:endParaRPr>
          </a:p>
          <a:p>
            <a:pPr marL="365760" indent="-256032" fontAlgn="auto">
              <a:spcAft>
                <a:spcPts val="0"/>
              </a:spcAft>
              <a:buFont typeface="Wingdings 3"/>
              <a:buChar char=""/>
              <a:defRPr/>
            </a:pPr>
            <a:r>
              <a:rPr lang="en-US" sz="2800" b="1" dirty="0">
                <a:latin typeface="Times New Roman" pitchFamily="18" charset="0"/>
                <a:cs typeface="Times New Roman" pitchFamily="18" charset="0"/>
              </a:rPr>
              <a:t> Managing a portfolio of funds</a:t>
            </a:r>
            <a:r>
              <a:rPr lang="en-US" sz="2800" dirty="0">
                <a:latin typeface="Times New Roman" pitchFamily="18" charset="0"/>
                <a:cs typeface="Times New Roman" pitchFamily="18" charset="0"/>
              </a:rPr>
              <a:t>: Availability of a large number of funds can actually mean too much choice for the investor. So, he may again need advice on how to select a fund to achieve his objectives.</a:t>
            </a:r>
          </a:p>
          <a:p>
            <a:pPr marL="365760" indent="-256032" fontAlgn="auto">
              <a:spcAft>
                <a:spcPts val="0"/>
              </a:spcAft>
              <a:buFont typeface="Wingdings 3"/>
              <a:buChar char=""/>
              <a:defRPr/>
            </a:pPr>
            <a:endParaRPr lang="en-US" sz="2800" dirty="0">
              <a:latin typeface="Times New Roman" pitchFamily="18" charset="0"/>
              <a:cs typeface="Times New Roman" pitchFamily="18" charset="0"/>
            </a:endParaRPr>
          </a:p>
          <a:p>
            <a:pPr marL="365760" indent="-256032" fontAlgn="auto">
              <a:spcAft>
                <a:spcPts val="0"/>
              </a:spcAft>
              <a:buFont typeface="Wingdings 3"/>
              <a:buChar char=""/>
              <a:defRPr/>
            </a:pPr>
            <a:r>
              <a:rPr lang="en-US" sz="2800" dirty="0">
                <a:latin typeface="Times New Roman" pitchFamily="18" charset="0"/>
                <a:cs typeface="Times New Roman" pitchFamily="18" charset="0"/>
              </a:rPr>
              <a:t> </a:t>
            </a:r>
            <a:r>
              <a:rPr lang="en-US" sz="2800" b="1" dirty="0">
                <a:latin typeface="Times New Roman" pitchFamily="18" charset="0"/>
                <a:cs typeface="Times New Roman" pitchFamily="18" charset="0"/>
              </a:rPr>
              <a:t>Delay in redemption</a:t>
            </a:r>
            <a:r>
              <a:rPr lang="en-US" sz="2800" dirty="0">
                <a:latin typeface="Times New Roman" pitchFamily="18" charset="0"/>
                <a:cs typeface="Times New Roman" pitchFamily="18" charset="0"/>
              </a:rPr>
              <a:t>: It takes 3-6 days for redemption of the units and the money to flow back into the investor’s account.</a:t>
            </a:r>
            <a:endParaRPr lang="en-US" sz="2800" b="1" dirty="0">
              <a:latin typeface="Times New Roman" pitchFamily="18" charset="0"/>
              <a:cs typeface="Times New Roman" pitchFamily="18" charset="0"/>
            </a:endParaRPr>
          </a:p>
          <a:p>
            <a:pPr marL="365760" indent="-256032" fontAlgn="auto">
              <a:spcAft>
                <a:spcPts val="0"/>
              </a:spcAft>
              <a:buFont typeface="Wingdings 3"/>
              <a:buNone/>
              <a:defRPr/>
            </a:pPr>
            <a:endParaRPr lang="en-US" dirty="0"/>
          </a:p>
        </p:txBody>
      </p:sp>
      <p:sp>
        <p:nvSpPr>
          <p:cNvPr id="3" name="Title 2"/>
          <p:cNvSpPr>
            <a:spLocks noGrp="1"/>
          </p:cNvSpPr>
          <p:nvPr>
            <p:ph type="title"/>
          </p:nvPr>
        </p:nvSpPr>
        <p:spPr/>
        <p:txBody>
          <a:bodyPr/>
          <a:lstStyle/>
          <a:p>
            <a:pPr fontAlgn="auto">
              <a:spcAft>
                <a:spcPts val="0"/>
              </a:spcAft>
              <a:defRPr/>
            </a:pPr>
            <a:r>
              <a:rPr lang="en-US" dirty="0"/>
              <a:t>Disadvantages of Mutual Funds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p:txBody>
          <a:bodyPr/>
          <a:lstStyle/>
          <a:p>
            <a:r>
              <a:rPr lang="en-US">
                <a:latin typeface="Times New Roman" pitchFamily="18" charset="0"/>
                <a:cs typeface="Times New Roman" pitchFamily="18" charset="0"/>
              </a:rPr>
              <a:t>By end of 2012, the mutual fund industry of India will reach Rs 40,90,000 crore. In the coming 10 years the annual composite growth rate is expected to go up by 13.4%. Since the last 5 years, the growth rate was recorded as 9% annually.</a:t>
            </a:r>
          </a:p>
          <a:p>
            <a:pPr>
              <a:buFont typeface="Wingdings 3" pitchFamily="18" charset="2"/>
              <a:buNone/>
            </a:pPr>
            <a:endParaRPr lang="en-US">
              <a:latin typeface="Times New Roman" pitchFamily="18" charset="0"/>
              <a:cs typeface="Times New Roman" pitchFamily="18" charset="0"/>
            </a:endParaRPr>
          </a:p>
        </p:txBody>
      </p:sp>
      <p:sp>
        <p:nvSpPr>
          <p:cNvPr id="2" name="Title 1"/>
          <p:cNvSpPr>
            <a:spLocks noGrp="1"/>
          </p:cNvSpPr>
          <p:nvPr>
            <p:ph type="title"/>
          </p:nvPr>
        </p:nvSpPr>
        <p:spPr/>
        <p:txBody>
          <a:bodyPr/>
          <a:lstStyle/>
          <a:p>
            <a:pPr fontAlgn="auto">
              <a:spcAft>
                <a:spcPts val="0"/>
              </a:spcAft>
              <a:defRPr/>
            </a:pPr>
            <a:r>
              <a:rPr lang="en-US" dirty="0">
                <a:solidFill>
                  <a:schemeClr val="tx1"/>
                </a:solidFill>
              </a:rPr>
              <a:t>Future of MF India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228600" y="228600"/>
            <a:ext cx="8686800" cy="6324600"/>
          </a:xfrm>
        </p:spPr>
        <p:txBody>
          <a:bodyPr/>
          <a:lstStyle/>
          <a:p>
            <a:r>
              <a:rPr lang="en-US" b="1">
                <a:latin typeface="Times New Roman" pitchFamily="18" charset="0"/>
                <a:cs typeface="Times New Roman" pitchFamily="18" charset="0"/>
              </a:rPr>
              <a:t>Future of Mutual Funds in India - An Overview</a:t>
            </a:r>
          </a:p>
          <a:p>
            <a:r>
              <a:rPr lang="en-US">
                <a:latin typeface="Times New Roman" pitchFamily="18" charset="0"/>
                <a:cs typeface="Times New Roman" pitchFamily="18" charset="0"/>
              </a:rPr>
              <a:t>Financial experts believe that the future of Mutual Funds in India will be very bright. It has been estimated that by March-end of 2010, the mutual fund industry of India will reach Rs 40,90,000 crore, taking into account the total assets of the Indian commercial banks. </a:t>
            </a:r>
          </a:p>
          <a:p>
            <a:r>
              <a:rPr lang="en-US">
                <a:latin typeface="Times New Roman" pitchFamily="18" charset="0"/>
                <a:cs typeface="Times New Roman" pitchFamily="18" charset="0"/>
              </a:rPr>
              <a:t>The estimation was based on the December 2004 asset value of Rs 1,50,537 crore. In the coming 10 years the annual composite growth rate is expected to go up by 13.4%. Since the last 5 years, the growth rate was recorded as 9% annually. Based on the current rate of growth, it can be forecasted that the mutual fund assets will be double by 2010.</a:t>
            </a:r>
          </a:p>
          <a:p>
            <a:endParaRPr lang="en-US">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p:txBody>
          <a:bodyPr/>
          <a:lstStyle/>
          <a:p>
            <a:r>
              <a:rPr lang="en-US">
                <a:latin typeface="Times New Roman" pitchFamily="18" charset="0"/>
                <a:cs typeface="Times New Roman" pitchFamily="18" charset="0"/>
              </a:rPr>
              <a:t>The Mutual Fund Industry is a growth industry</a:t>
            </a:r>
          </a:p>
          <a:p>
            <a:r>
              <a:rPr lang="en-US">
                <a:latin typeface="Times New Roman" pitchFamily="18" charset="0"/>
                <a:cs typeface="Times New Roman" pitchFamily="18" charset="0"/>
              </a:rPr>
              <a:t>Mutual Funds cover a spectrum of Investment Options </a:t>
            </a:r>
          </a:p>
          <a:p>
            <a:r>
              <a:rPr lang="en-US">
                <a:latin typeface="Times New Roman" pitchFamily="18" charset="0"/>
                <a:cs typeface="Times New Roman" pitchFamily="18" charset="0"/>
              </a:rPr>
              <a:t>Start Investing Early &amp; Systematically</a:t>
            </a:r>
          </a:p>
          <a:p>
            <a:r>
              <a:rPr lang="en-US">
                <a:latin typeface="Times New Roman" pitchFamily="18" charset="0"/>
                <a:cs typeface="Times New Roman" pitchFamily="18" charset="0"/>
              </a:rPr>
              <a:t>We invest directly or through a Professional Money Manager</a:t>
            </a:r>
          </a:p>
        </p:txBody>
      </p:sp>
      <p:sp>
        <p:nvSpPr>
          <p:cNvPr id="2" name="Title 1"/>
          <p:cNvSpPr>
            <a:spLocks noGrp="1"/>
          </p:cNvSpPr>
          <p:nvPr>
            <p:ph type="title"/>
          </p:nvPr>
        </p:nvSpPr>
        <p:spPr/>
        <p:txBody>
          <a:bodyPr/>
          <a:lstStyle/>
          <a:p>
            <a:pPr fontAlgn="auto">
              <a:spcAft>
                <a:spcPts val="0"/>
              </a:spcAft>
              <a:defRPr/>
            </a:pPr>
            <a:r>
              <a:rPr lang="en-US" dirty="0"/>
              <a:t>Conclusion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p:txBody>
          <a:bodyPr/>
          <a:lstStyle/>
          <a:p>
            <a:r>
              <a:rPr lang="en-US">
                <a:hlinkClick r:id="rId2"/>
              </a:rPr>
              <a:t>www.google.com</a:t>
            </a:r>
            <a:endParaRPr lang="en-US"/>
          </a:p>
          <a:p>
            <a:r>
              <a:rPr lang="en-US">
                <a:hlinkClick r:id="rId3"/>
              </a:rPr>
              <a:t>www.wikipedia.com</a:t>
            </a:r>
            <a:endParaRPr lang="en-US"/>
          </a:p>
          <a:p>
            <a:r>
              <a:rPr lang="en-US">
                <a:hlinkClick r:id="rId4"/>
              </a:rPr>
              <a:t>www.studymafia.org</a:t>
            </a:r>
            <a:endParaRPr lang="en-US"/>
          </a:p>
          <a:p>
            <a:pPr>
              <a:buFont typeface="Wingdings 3" pitchFamily="18" charset="2"/>
              <a:buNone/>
            </a:pPr>
            <a:endParaRPr lang="en-US"/>
          </a:p>
        </p:txBody>
      </p:sp>
      <p:sp>
        <p:nvSpPr>
          <p:cNvPr id="2" name="Title 1"/>
          <p:cNvSpPr>
            <a:spLocks noGrp="1"/>
          </p:cNvSpPr>
          <p:nvPr>
            <p:ph type="title"/>
          </p:nvPr>
        </p:nvSpPr>
        <p:spPr>
          <a:xfrm>
            <a:off x="533400" y="304800"/>
            <a:ext cx="7772400" cy="769441"/>
          </a:xfrm>
        </p:spPr>
        <p:txBody>
          <a:bodyPr/>
          <a:lstStyle/>
          <a:p>
            <a:pPr fontAlgn="auto">
              <a:spcAft>
                <a:spcPts val="0"/>
              </a:spcAft>
              <a:defRPr/>
            </a:pPr>
            <a:r>
              <a:rPr lang="en-US" sz="4400" dirty="0"/>
              <a:t>Reference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p:txBody>
          <a:bodyPr/>
          <a:lstStyle/>
          <a:p>
            <a:r>
              <a:rPr lang="en-US" sz="2800" dirty="0">
                <a:latin typeface="Times New Roman" pitchFamily="18" charset="0"/>
                <a:cs typeface="Times New Roman" pitchFamily="18" charset="0"/>
              </a:rPr>
              <a:t>Mutual Funds</a:t>
            </a:r>
          </a:p>
          <a:p>
            <a:r>
              <a:rPr lang="en-US" sz="2800" dirty="0">
                <a:latin typeface="Times New Roman" pitchFamily="18" charset="0"/>
                <a:cs typeface="Times New Roman" pitchFamily="18" charset="0"/>
              </a:rPr>
              <a:t>Types of Mutual Funds</a:t>
            </a:r>
          </a:p>
          <a:p>
            <a:r>
              <a:rPr lang="en-US" sz="2800" dirty="0">
                <a:latin typeface="Times New Roman" pitchFamily="18" charset="0"/>
                <a:cs typeface="Times New Roman" pitchFamily="18" charset="0"/>
              </a:rPr>
              <a:t>Organization of a Mutual Fund</a:t>
            </a:r>
          </a:p>
          <a:p>
            <a:r>
              <a:rPr lang="en-US" sz="2800" dirty="0">
                <a:latin typeface="Times New Roman" pitchFamily="18" charset="0"/>
                <a:cs typeface="Times New Roman" pitchFamily="18" charset="0"/>
              </a:rPr>
              <a:t>Investment strategies </a:t>
            </a:r>
          </a:p>
          <a:p>
            <a:r>
              <a:rPr lang="en-US" sz="2800" dirty="0">
                <a:latin typeface="Times New Roman" pitchFamily="18" charset="0"/>
                <a:cs typeface="Times New Roman" pitchFamily="18" charset="0"/>
              </a:rPr>
              <a:t>Advantages of Mutual Funds</a:t>
            </a:r>
          </a:p>
          <a:p>
            <a:r>
              <a:rPr lang="en-US" sz="2800" dirty="0">
                <a:latin typeface="Times New Roman" pitchFamily="18" charset="0"/>
                <a:cs typeface="Times New Roman" pitchFamily="18" charset="0"/>
              </a:rPr>
              <a:t>Disadvantages of Mutual Funds</a:t>
            </a:r>
          </a:p>
          <a:p>
            <a:r>
              <a:rPr lang="en-US" sz="2800" dirty="0">
                <a:latin typeface="Times New Roman" pitchFamily="18" charset="0"/>
                <a:cs typeface="Times New Roman" pitchFamily="18" charset="0"/>
              </a:rPr>
              <a:t>Future of Mutual Fund in India</a:t>
            </a:r>
          </a:p>
          <a:p>
            <a:r>
              <a:rPr lang="en-US" sz="2800" dirty="0">
                <a:latin typeface="Times New Roman" pitchFamily="18" charset="0"/>
                <a:cs typeface="Times New Roman" pitchFamily="18" charset="0"/>
              </a:rPr>
              <a:t>Conclusion</a:t>
            </a:r>
          </a:p>
          <a:p>
            <a:r>
              <a:rPr lang="en-US" sz="2800" dirty="0">
                <a:latin typeface="Times New Roman" pitchFamily="18" charset="0"/>
                <a:cs typeface="Times New Roman" pitchFamily="18" charset="0"/>
              </a:rPr>
              <a:t>Reference</a:t>
            </a:r>
          </a:p>
          <a:p>
            <a:endParaRPr lang="en-US" dirty="0"/>
          </a:p>
          <a:p>
            <a:endParaRPr lang="en-US" dirty="0"/>
          </a:p>
          <a:p>
            <a:endParaRPr lang="en-US" dirty="0"/>
          </a:p>
          <a:p>
            <a:endParaRPr lang="en-US" dirty="0"/>
          </a:p>
          <a:p>
            <a:endParaRPr lang="en-US" dirty="0"/>
          </a:p>
        </p:txBody>
      </p:sp>
      <p:sp>
        <p:nvSpPr>
          <p:cNvPr id="2" name="Title 1"/>
          <p:cNvSpPr>
            <a:spLocks noGrp="1"/>
          </p:cNvSpPr>
          <p:nvPr>
            <p:ph type="title"/>
          </p:nvPr>
        </p:nvSpPr>
        <p:spPr/>
        <p:txBody>
          <a:bodyPr/>
          <a:lstStyle/>
          <a:p>
            <a:pPr fontAlgn="auto">
              <a:spcAft>
                <a:spcPts val="0"/>
              </a:spcAft>
              <a:defRPr/>
            </a:pPr>
            <a:r>
              <a:rPr lang="en-US" dirty="0"/>
              <a:t>Content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1"/>
          <p:cNvSpPr>
            <a:spLocks noGrp="1"/>
          </p:cNvSpPr>
          <p:nvPr>
            <p:ph idx="1"/>
          </p:nvPr>
        </p:nvSpPr>
        <p:spPr>
          <a:xfrm>
            <a:off x="0" y="2590800"/>
            <a:ext cx="8229600" cy="1566863"/>
          </a:xfrm>
        </p:spPr>
        <p:txBody>
          <a:bodyPr/>
          <a:lstStyle/>
          <a:p>
            <a:pPr>
              <a:buFont typeface="Wingdings 3" pitchFamily="18" charset="2"/>
              <a:buNone/>
            </a:pPr>
            <a:r>
              <a:rPr lang="en-US" sz="6600"/>
              <a:t>       </a:t>
            </a:r>
            <a:r>
              <a:rPr lang="en-US" sz="9600"/>
              <a:t> Thanks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81861C-3504-42F1-BB72-6E483DB358FC}"/>
              </a:ext>
            </a:extLst>
          </p:cNvPr>
          <p:cNvSpPr>
            <a:spLocks noGrp="1"/>
          </p:cNvSpPr>
          <p:nvPr>
            <p:ph idx="1"/>
          </p:nvPr>
        </p:nvSpPr>
        <p:spPr>
          <a:xfrm>
            <a:off x="457200" y="1481138"/>
            <a:ext cx="8382000" cy="4525962"/>
          </a:xfrm>
        </p:spPr>
        <p:txBody>
          <a:bodyPr/>
          <a:lstStyle/>
          <a:p>
            <a:r>
              <a:rPr lang="en-US" sz="2400" dirty="0"/>
              <a:t>Mutual funds are one of the most popular investment options these days. A mutual fund is an investment vehicle formed when an asset management company (AMC) or fund house pools investments from several individuals and institutional investors with common investment objectives. A fund manager, who is a finance professional, manages the pooled investment. The fund manager purchases securities such as stocks and bonds that are in line with the investment mandate.</a:t>
            </a:r>
            <a:endParaRPr lang="en-IN" sz="2400" dirty="0"/>
          </a:p>
        </p:txBody>
      </p:sp>
      <p:sp>
        <p:nvSpPr>
          <p:cNvPr id="3" name="Title 2">
            <a:extLst>
              <a:ext uri="{FF2B5EF4-FFF2-40B4-BE49-F238E27FC236}">
                <a16:creationId xmlns:a16="http://schemas.microsoft.com/office/drawing/2014/main" id="{CF6F20B0-8EA3-453E-88B8-7141454236F7}"/>
              </a:ext>
            </a:extLst>
          </p:cNvPr>
          <p:cNvSpPr>
            <a:spLocks noGrp="1"/>
          </p:cNvSpPr>
          <p:nvPr>
            <p:ph type="title"/>
          </p:nvPr>
        </p:nvSpPr>
        <p:spPr/>
        <p:txBody>
          <a:bodyPr/>
          <a:lstStyle/>
          <a:p>
            <a:r>
              <a:rPr lang="en-IN" dirty="0"/>
              <a:t>Introduction</a:t>
            </a:r>
          </a:p>
        </p:txBody>
      </p:sp>
    </p:spTree>
    <p:extLst>
      <p:ext uri="{BB962C8B-B14F-4D97-AF65-F5344CB8AC3E}">
        <p14:creationId xmlns:p14="http://schemas.microsoft.com/office/powerpoint/2010/main" val="226926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p:txBody>
          <a:bodyPr/>
          <a:lstStyle/>
          <a:p>
            <a:pPr>
              <a:lnSpc>
                <a:spcPct val="80000"/>
              </a:lnSpc>
            </a:pPr>
            <a:r>
              <a:rPr lang="en-US">
                <a:latin typeface="Times New Roman" pitchFamily="18" charset="0"/>
                <a:cs typeface="Times New Roman" pitchFamily="18" charset="0"/>
              </a:rPr>
              <a:t>A Mutual Fund is a trust that pools the savings of a number of investors who share a common financial goal.</a:t>
            </a:r>
          </a:p>
          <a:p>
            <a:pPr>
              <a:lnSpc>
                <a:spcPct val="80000"/>
              </a:lnSpc>
            </a:pPr>
            <a:endParaRPr lang="en-US">
              <a:latin typeface="Times New Roman" pitchFamily="18" charset="0"/>
              <a:cs typeface="Times New Roman" pitchFamily="18" charset="0"/>
            </a:endParaRPr>
          </a:p>
          <a:p>
            <a:pPr>
              <a:lnSpc>
                <a:spcPct val="80000"/>
              </a:lnSpc>
            </a:pPr>
            <a:r>
              <a:rPr lang="en-US">
                <a:latin typeface="Times New Roman" pitchFamily="18" charset="0"/>
                <a:cs typeface="Times New Roman" pitchFamily="18" charset="0"/>
              </a:rPr>
              <a:t>The money thus collected is then invested in capital market instruments such as shares, debentures and other securities. </a:t>
            </a:r>
          </a:p>
          <a:p>
            <a:pPr>
              <a:lnSpc>
                <a:spcPct val="80000"/>
              </a:lnSpc>
            </a:pPr>
            <a:endParaRPr lang="en-US">
              <a:latin typeface="Times New Roman" pitchFamily="18" charset="0"/>
              <a:cs typeface="Times New Roman" pitchFamily="18" charset="0"/>
            </a:endParaRPr>
          </a:p>
          <a:p>
            <a:pPr>
              <a:lnSpc>
                <a:spcPct val="80000"/>
              </a:lnSpc>
            </a:pPr>
            <a:r>
              <a:rPr lang="en-US">
                <a:latin typeface="Times New Roman" pitchFamily="18" charset="0"/>
                <a:cs typeface="Times New Roman" pitchFamily="18" charset="0"/>
              </a:rPr>
              <a:t>The income earned through these investments and the capital appreciation realised are shared by its unit holders in proportion to the number of units owned by them. </a:t>
            </a:r>
          </a:p>
          <a:p>
            <a:endParaRPr lang="en-US">
              <a:latin typeface="Times New Roman" pitchFamily="18" charset="0"/>
              <a:cs typeface="Times New Roman" pitchFamily="18" charset="0"/>
            </a:endParaRPr>
          </a:p>
        </p:txBody>
      </p:sp>
      <p:sp>
        <p:nvSpPr>
          <p:cNvPr id="2" name="Title 1"/>
          <p:cNvSpPr>
            <a:spLocks noGrp="1"/>
          </p:cNvSpPr>
          <p:nvPr>
            <p:ph type="title"/>
          </p:nvPr>
        </p:nvSpPr>
        <p:spPr/>
        <p:txBody>
          <a:bodyPr/>
          <a:lstStyle/>
          <a:p>
            <a:pPr fontAlgn="auto">
              <a:spcAft>
                <a:spcPts val="0"/>
              </a:spcAft>
              <a:defRPr/>
            </a:pPr>
            <a:r>
              <a:rPr lang="en-US" dirty="0">
                <a:solidFill>
                  <a:schemeClr val="tx1"/>
                </a:solidFill>
              </a:rPr>
              <a:t>Mutual Funds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ctrTitle"/>
          </p:nvPr>
        </p:nvSpPr>
        <p:spPr>
          <a:xfrm>
            <a:off x="152400" y="533400"/>
            <a:ext cx="7772400" cy="533400"/>
          </a:xfrm>
        </p:spPr>
        <p:txBody>
          <a:bodyPr>
            <a:normAutofit fontScale="90000"/>
          </a:bodyPr>
          <a:lstStyle/>
          <a:p>
            <a:pPr algn="l" fontAlgn="auto">
              <a:spcAft>
                <a:spcPts val="0"/>
              </a:spcAft>
              <a:defRPr/>
            </a:pPr>
            <a:r>
              <a:rPr lang="en-US" dirty="0">
                <a:solidFill>
                  <a:schemeClr val="tx1"/>
                </a:solidFill>
              </a:rPr>
              <a:t>Myths about Mutual Funds</a:t>
            </a:r>
          </a:p>
        </p:txBody>
      </p:sp>
      <p:sp>
        <p:nvSpPr>
          <p:cNvPr id="172035" name="Rectangle 1027"/>
          <p:cNvSpPr>
            <a:spLocks noGrp="1" noChangeArrowheads="1"/>
          </p:cNvSpPr>
          <p:nvPr>
            <p:ph type="subTitle" idx="1"/>
          </p:nvPr>
        </p:nvSpPr>
        <p:spPr>
          <a:xfrm>
            <a:off x="228600" y="1371600"/>
            <a:ext cx="8610600" cy="5181600"/>
          </a:xfrm>
        </p:spPr>
        <p:txBody>
          <a:bodyPr/>
          <a:lstStyle/>
          <a:p>
            <a:pPr marR="0" algn="l"/>
            <a:r>
              <a:rPr lang="en-US" dirty="0">
                <a:solidFill>
                  <a:schemeClr val="tx1"/>
                </a:solidFill>
                <a:latin typeface="Times New Roman" pitchFamily="18" charset="0"/>
                <a:cs typeface="Times New Roman" pitchFamily="18" charset="0"/>
              </a:rPr>
              <a:t>1. Mutual Funds invest only in shares.</a:t>
            </a:r>
          </a:p>
          <a:p>
            <a:pPr marR="0" algn="l"/>
            <a:r>
              <a:rPr lang="en-US" dirty="0">
                <a:solidFill>
                  <a:schemeClr val="tx1"/>
                </a:solidFill>
                <a:latin typeface="Times New Roman" pitchFamily="18" charset="0"/>
                <a:cs typeface="Times New Roman" pitchFamily="18" charset="0"/>
              </a:rPr>
              <a:t>2. Mutual Funds are prone to very high risks/actively traded.</a:t>
            </a:r>
          </a:p>
          <a:p>
            <a:pPr marR="0" algn="l"/>
            <a:r>
              <a:rPr lang="en-US" dirty="0">
                <a:solidFill>
                  <a:schemeClr val="tx1"/>
                </a:solidFill>
                <a:latin typeface="Times New Roman" pitchFamily="18" charset="0"/>
                <a:cs typeface="Times New Roman" pitchFamily="18" charset="0"/>
              </a:rPr>
              <a:t>3. Mutual Funds are very new in the financial market. </a:t>
            </a:r>
          </a:p>
          <a:p>
            <a:pPr marR="0" algn="l"/>
            <a:r>
              <a:rPr lang="en-US" dirty="0">
                <a:solidFill>
                  <a:schemeClr val="tx1"/>
                </a:solidFill>
                <a:latin typeface="Times New Roman" pitchFamily="18" charset="0"/>
                <a:cs typeface="Times New Roman" pitchFamily="18" charset="0"/>
              </a:rPr>
              <a:t>4. Mutual Funds are not reliable and people rarely invest in them.</a:t>
            </a:r>
          </a:p>
          <a:p>
            <a:pPr marR="0" algn="l"/>
            <a:r>
              <a:rPr lang="en-US" dirty="0">
                <a:solidFill>
                  <a:schemeClr val="tx1"/>
                </a:solidFill>
                <a:latin typeface="Times New Roman" pitchFamily="18" charset="0"/>
                <a:cs typeface="Times New Roman" pitchFamily="18" charset="0"/>
              </a:rPr>
              <a:t>5. The good thing about Mutual Funds is that you don’t have to pay attention to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72035">
                                            <p:txEl>
                                              <p:pRg st="0" end="0"/>
                                            </p:txEl>
                                          </p:spTgt>
                                        </p:tgtEl>
                                        <p:attrNameLst>
                                          <p:attrName>style.visibility</p:attrName>
                                        </p:attrNameLst>
                                      </p:cBhvr>
                                      <p:to>
                                        <p:strVal val="visible"/>
                                      </p:to>
                                    </p:set>
                                    <p:anim calcmode="lin" valueType="num">
                                      <p:cBhvr additive="base">
                                        <p:cTn id="7" dur="2000" fill="hold"/>
                                        <p:tgtEl>
                                          <p:spTgt spid="172035">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17203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72035">
                                            <p:txEl>
                                              <p:pRg st="1" end="1"/>
                                            </p:txEl>
                                          </p:spTgt>
                                        </p:tgtEl>
                                        <p:attrNameLst>
                                          <p:attrName>style.visibility</p:attrName>
                                        </p:attrNameLst>
                                      </p:cBhvr>
                                      <p:to>
                                        <p:strVal val="visible"/>
                                      </p:to>
                                    </p:set>
                                    <p:anim calcmode="lin" valueType="num">
                                      <p:cBhvr additive="base">
                                        <p:cTn id="11" dur="2000" fill="hold"/>
                                        <p:tgtEl>
                                          <p:spTgt spid="172035">
                                            <p:txEl>
                                              <p:pRg st="1" end="1"/>
                                            </p:txEl>
                                          </p:spTgt>
                                        </p:tgtEl>
                                        <p:attrNameLst>
                                          <p:attrName>ppt_x</p:attrName>
                                        </p:attrNameLst>
                                      </p:cBhvr>
                                      <p:tavLst>
                                        <p:tav tm="0">
                                          <p:val>
                                            <p:strVal val="1+#ppt_w/2"/>
                                          </p:val>
                                        </p:tav>
                                        <p:tav tm="100000">
                                          <p:val>
                                            <p:strVal val="#ppt_x"/>
                                          </p:val>
                                        </p:tav>
                                      </p:tavLst>
                                    </p:anim>
                                    <p:anim calcmode="lin" valueType="num">
                                      <p:cBhvr additive="base">
                                        <p:cTn id="12" dur="2000" fill="hold"/>
                                        <p:tgtEl>
                                          <p:spTgt spid="17203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72035">
                                            <p:txEl>
                                              <p:pRg st="2" end="2"/>
                                            </p:txEl>
                                          </p:spTgt>
                                        </p:tgtEl>
                                        <p:attrNameLst>
                                          <p:attrName>style.visibility</p:attrName>
                                        </p:attrNameLst>
                                      </p:cBhvr>
                                      <p:to>
                                        <p:strVal val="visible"/>
                                      </p:to>
                                    </p:set>
                                    <p:anim calcmode="lin" valueType="num">
                                      <p:cBhvr additive="base">
                                        <p:cTn id="15" dur="2000" fill="hold"/>
                                        <p:tgtEl>
                                          <p:spTgt spid="172035">
                                            <p:txEl>
                                              <p:pRg st="2" end="2"/>
                                            </p:txEl>
                                          </p:spTgt>
                                        </p:tgtEl>
                                        <p:attrNameLst>
                                          <p:attrName>ppt_x</p:attrName>
                                        </p:attrNameLst>
                                      </p:cBhvr>
                                      <p:tavLst>
                                        <p:tav tm="0">
                                          <p:val>
                                            <p:strVal val="0-#ppt_w/2"/>
                                          </p:val>
                                        </p:tav>
                                        <p:tav tm="100000">
                                          <p:val>
                                            <p:strVal val="#ppt_x"/>
                                          </p:val>
                                        </p:tav>
                                      </p:tavLst>
                                    </p:anim>
                                    <p:anim calcmode="lin" valueType="num">
                                      <p:cBhvr additive="base">
                                        <p:cTn id="16" dur="2000" fill="hold"/>
                                        <p:tgtEl>
                                          <p:spTgt spid="17203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172035">
                                            <p:txEl>
                                              <p:pRg st="3" end="3"/>
                                            </p:txEl>
                                          </p:spTgt>
                                        </p:tgtEl>
                                        <p:attrNameLst>
                                          <p:attrName>style.visibility</p:attrName>
                                        </p:attrNameLst>
                                      </p:cBhvr>
                                      <p:to>
                                        <p:strVal val="visible"/>
                                      </p:to>
                                    </p:set>
                                    <p:anim calcmode="lin" valueType="num">
                                      <p:cBhvr additive="base">
                                        <p:cTn id="19" dur="2000" fill="hold"/>
                                        <p:tgtEl>
                                          <p:spTgt spid="172035">
                                            <p:txEl>
                                              <p:pRg st="3" end="3"/>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172035">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72035">
                                            <p:txEl>
                                              <p:pRg st="4" end="4"/>
                                            </p:txEl>
                                          </p:spTgt>
                                        </p:tgtEl>
                                        <p:attrNameLst>
                                          <p:attrName>style.visibility</p:attrName>
                                        </p:attrNameLst>
                                      </p:cBhvr>
                                      <p:to>
                                        <p:strVal val="visible"/>
                                      </p:to>
                                    </p:set>
                                    <p:anim calcmode="lin" valueType="num">
                                      <p:cBhvr additive="base">
                                        <p:cTn id="23" dur="2000" fill="hold"/>
                                        <p:tgtEl>
                                          <p:spTgt spid="172035">
                                            <p:txEl>
                                              <p:pRg st="4" end="4"/>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17203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p:txBody>
          <a:bodyPr/>
          <a:lstStyle/>
          <a:p>
            <a:r>
              <a:rPr lang="en-US">
                <a:latin typeface="Times New Roman" pitchFamily="18" charset="0"/>
                <a:cs typeface="Times New Roman" pitchFamily="18" charset="0"/>
              </a:rPr>
              <a:t>History of MF’s can be discussed in two parts :</a:t>
            </a:r>
          </a:p>
          <a:p>
            <a:pPr>
              <a:buFontTx/>
              <a:buNone/>
            </a:pPr>
            <a:r>
              <a:rPr lang="en-US">
                <a:latin typeface="Times New Roman" pitchFamily="18" charset="0"/>
                <a:cs typeface="Times New Roman" pitchFamily="18" charset="0"/>
              </a:rPr>
              <a:t>1) Emergence through public players; and</a:t>
            </a:r>
          </a:p>
          <a:p>
            <a:pPr>
              <a:buFontTx/>
              <a:buNone/>
            </a:pPr>
            <a:r>
              <a:rPr lang="en-US">
                <a:latin typeface="Times New Roman" pitchFamily="18" charset="0"/>
                <a:cs typeface="Times New Roman" pitchFamily="18" charset="0"/>
              </a:rPr>
              <a:t>2) Emergence through private players</a:t>
            </a:r>
          </a:p>
          <a:p>
            <a:pPr>
              <a:buFontTx/>
              <a:buNone/>
            </a:pPr>
            <a:r>
              <a:rPr lang="en-US">
                <a:latin typeface="Times New Roman" pitchFamily="18" charset="0"/>
                <a:cs typeface="Times New Roman" pitchFamily="18" charset="0"/>
              </a:rPr>
              <a:t>	</a:t>
            </a:r>
          </a:p>
        </p:txBody>
      </p:sp>
      <p:sp>
        <p:nvSpPr>
          <p:cNvPr id="8194" name="Title 1"/>
          <p:cNvSpPr>
            <a:spLocks noGrp="1"/>
          </p:cNvSpPr>
          <p:nvPr>
            <p:ph type="title"/>
          </p:nvPr>
        </p:nvSpPr>
        <p:spPr/>
        <p:txBody>
          <a:bodyPr/>
          <a:lstStyle/>
          <a:p>
            <a:pPr fontAlgn="auto">
              <a:spcAft>
                <a:spcPts val="0"/>
              </a:spcAft>
              <a:defRPr/>
            </a:pPr>
            <a:r>
              <a:rPr lang="en-US" sz="4000" dirty="0"/>
              <a:t>History of MF’s</a:t>
            </a:r>
            <a:endParaRPr lang="en-US" sz="4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indent="-256032" fontAlgn="auto">
              <a:spcAft>
                <a:spcPts val="0"/>
              </a:spcAft>
              <a:buFont typeface="Wingdings 3"/>
              <a:buChar char=""/>
              <a:defRPr/>
            </a:pPr>
            <a:r>
              <a:rPr lang="en-US" b="1" dirty="0">
                <a:latin typeface="Times New Roman" pitchFamily="18" charset="0"/>
                <a:cs typeface="Times New Roman" pitchFamily="18" charset="0"/>
              </a:rPr>
              <a:t>Phase I – 1964 – 87: </a:t>
            </a:r>
            <a:r>
              <a:rPr lang="en-US" dirty="0">
                <a:latin typeface="Times New Roman" pitchFamily="18" charset="0"/>
                <a:cs typeface="Times New Roman" pitchFamily="18" charset="0"/>
              </a:rPr>
              <a:t>In 1963, UTI was set up by Parliament under UTI act and given a monopoly.  The first equity fund was launched in 1986. </a:t>
            </a:r>
          </a:p>
          <a:p>
            <a:pPr marL="365760" indent="-256032" fontAlgn="auto">
              <a:spcAft>
                <a:spcPts val="0"/>
              </a:spcAft>
              <a:buFont typeface="Wingdings 3"/>
              <a:buChar char=""/>
              <a:defRPr/>
            </a:pPr>
            <a:r>
              <a:rPr lang="en-US" b="1" dirty="0">
                <a:latin typeface="Times New Roman" pitchFamily="18" charset="0"/>
                <a:cs typeface="Times New Roman" pitchFamily="18" charset="0"/>
              </a:rPr>
              <a:t>Phase II – 1987 – 93: N</a:t>
            </a:r>
            <a:r>
              <a:rPr lang="en-US" dirty="0">
                <a:latin typeface="Times New Roman" pitchFamily="18" charset="0"/>
                <a:cs typeface="Times New Roman" pitchFamily="18" charset="0"/>
              </a:rPr>
              <a:t>on-UTI, Public Sector mutual funds. </a:t>
            </a:r>
          </a:p>
          <a:p>
            <a:pPr marL="365760" indent="-256032" fontAlgn="auto">
              <a:spcAft>
                <a:spcPts val="0"/>
              </a:spcAft>
              <a:buFont typeface="Wingdings 3"/>
              <a:buNone/>
              <a:defRPr/>
            </a:pPr>
            <a:r>
              <a:rPr lang="en-US" dirty="0">
                <a:latin typeface="Times New Roman" pitchFamily="18" charset="0"/>
                <a:cs typeface="Times New Roman" pitchFamily="18" charset="0"/>
              </a:rPr>
              <a:t>                                              Like- SBI Mutual Fund,</a:t>
            </a:r>
          </a:p>
          <a:p>
            <a:pPr marL="365760" indent="-256032" fontAlgn="auto">
              <a:spcAft>
                <a:spcPts val="0"/>
              </a:spcAft>
              <a:buFont typeface="Wingdings 3"/>
              <a:buNone/>
              <a:defRPr/>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Canbank</a:t>
            </a:r>
            <a:r>
              <a:rPr lang="en-US" dirty="0">
                <a:latin typeface="Times New Roman" pitchFamily="18" charset="0"/>
                <a:cs typeface="Times New Roman" pitchFamily="18" charset="0"/>
              </a:rPr>
              <a:t> Mutual Fund, </a:t>
            </a:r>
          </a:p>
          <a:p>
            <a:pPr marL="365760" indent="-256032" fontAlgn="auto">
              <a:spcAft>
                <a:spcPts val="0"/>
              </a:spcAft>
              <a:buFont typeface="Wingdings 3"/>
              <a:buNone/>
              <a:defRPr/>
            </a:pPr>
            <a:r>
              <a:rPr lang="en-US" dirty="0">
                <a:latin typeface="Times New Roman" pitchFamily="18" charset="0"/>
                <a:cs typeface="Times New Roman" pitchFamily="18" charset="0"/>
              </a:rPr>
              <a:t>                                              LIC Mutual Fund, </a:t>
            </a:r>
          </a:p>
          <a:p>
            <a:pPr marL="365760" indent="-256032" fontAlgn="auto">
              <a:spcAft>
                <a:spcPts val="0"/>
              </a:spcAft>
              <a:buFont typeface="Wingdings 3"/>
              <a:buNone/>
              <a:defRPr/>
            </a:pPr>
            <a:r>
              <a:rPr lang="en-US" dirty="0">
                <a:latin typeface="Times New Roman" pitchFamily="18" charset="0"/>
                <a:cs typeface="Times New Roman" pitchFamily="18" charset="0"/>
              </a:rPr>
              <a:t>                                               Indian Bank Mutual Fund, </a:t>
            </a:r>
          </a:p>
          <a:p>
            <a:pPr marL="365760" indent="-256032" fontAlgn="auto">
              <a:spcAft>
                <a:spcPts val="0"/>
              </a:spcAft>
              <a:buFont typeface="Wingdings 3"/>
              <a:buNone/>
              <a:defRPr/>
            </a:pPr>
            <a:r>
              <a:rPr lang="en-US" dirty="0">
                <a:latin typeface="Times New Roman" pitchFamily="18" charset="0"/>
                <a:cs typeface="Times New Roman" pitchFamily="18" charset="0"/>
              </a:rPr>
              <a:t>                                               GIC Mutual Fund and </a:t>
            </a:r>
          </a:p>
          <a:p>
            <a:pPr marL="365760" indent="-256032" fontAlgn="auto">
              <a:spcAft>
                <a:spcPts val="0"/>
              </a:spcAft>
              <a:buFont typeface="Wingdings 3"/>
              <a:buNone/>
              <a:defRPr/>
            </a:pPr>
            <a:r>
              <a:rPr lang="en-US" dirty="0">
                <a:latin typeface="Times New Roman" pitchFamily="18" charset="0"/>
                <a:cs typeface="Times New Roman" pitchFamily="18" charset="0"/>
              </a:rPr>
              <a:t>                                               PNB Mutual Fund.</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fontAlgn="auto">
              <a:spcAft>
                <a:spcPts val="0"/>
              </a:spcAft>
              <a:defRPr/>
            </a:pPr>
            <a:r>
              <a:rPr lang="en-US" dirty="0"/>
              <a:t>History of Mutual Funds</a:t>
            </a:r>
          </a:p>
        </p:txBody>
      </p:sp>
      <p:pic>
        <p:nvPicPr>
          <p:cNvPr id="18436" name="Picture 5" descr="http://img.docstoccdn.com/thumb/orig/121669505.png"/>
          <p:cNvPicPr>
            <a:picLocks noChangeAspect="1" noChangeArrowheads="1"/>
          </p:cNvPicPr>
          <p:nvPr/>
        </p:nvPicPr>
        <p:blipFill>
          <a:blip r:embed="rId2" cstate="print"/>
          <a:srcRect/>
          <a:stretch>
            <a:fillRect/>
          </a:stretch>
        </p:blipFill>
        <p:spPr bwMode="auto">
          <a:xfrm>
            <a:off x="381000" y="3352800"/>
            <a:ext cx="3605213" cy="3200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457200" y="457200"/>
            <a:ext cx="7772400" cy="609600"/>
          </a:xfrm>
        </p:spPr>
        <p:txBody>
          <a:bodyPr>
            <a:normAutofit fontScale="90000"/>
          </a:bodyPr>
          <a:lstStyle/>
          <a:p>
            <a:pPr algn="l" fontAlgn="auto">
              <a:spcAft>
                <a:spcPts val="0"/>
              </a:spcAft>
              <a:defRPr/>
            </a:pPr>
            <a:r>
              <a:rPr lang="en-US" dirty="0"/>
              <a:t>History of Mutual Funds</a:t>
            </a:r>
          </a:p>
        </p:txBody>
      </p:sp>
      <p:sp>
        <p:nvSpPr>
          <p:cNvPr id="19459" name="Rectangle 3"/>
          <p:cNvSpPr>
            <a:spLocks noGrp="1" noChangeArrowheads="1"/>
          </p:cNvSpPr>
          <p:nvPr>
            <p:ph type="subTitle" idx="1"/>
          </p:nvPr>
        </p:nvSpPr>
        <p:spPr>
          <a:xfrm>
            <a:off x="304800" y="685800"/>
            <a:ext cx="8458200" cy="5715000"/>
          </a:xfrm>
        </p:spPr>
        <p:txBody>
          <a:bodyPr/>
          <a:lstStyle/>
          <a:p>
            <a:pPr marR="0" algn="just"/>
            <a:endParaRPr lang="en-US" b="1">
              <a:solidFill>
                <a:schemeClr val="tx1"/>
              </a:solidFill>
              <a:latin typeface="Times New Roman" pitchFamily="18" charset="0"/>
              <a:cs typeface="Times New Roman" pitchFamily="18" charset="0"/>
            </a:endParaRPr>
          </a:p>
          <a:p>
            <a:pPr marR="0" algn="just"/>
            <a:endParaRPr lang="en-US" b="1">
              <a:solidFill>
                <a:schemeClr val="tx1"/>
              </a:solidFill>
              <a:latin typeface="Times New Roman" pitchFamily="18" charset="0"/>
              <a:cs typeface="Times New Roman" pitchFamily="18" charset="0"/>
            </a:endParaRPr>
          </a:p>
          <a:p>
            <a:pPr marR="0" algn="just"/>
            <a:r>
              <a:rPr lang="en-US" b="1">
                <a:solidFill>
                  <a:schemeClr val="tx1"/>
                </a:solidFill>
                <a:latin typeface="Times New Roman" pitchFamily="18" charset="0"/>
                <a:cs typeface="Times New Roman" pitchFamily="18" charset="0"/>
              </a:rPr>
              <a:t>Phase III – 1993 – 96: Introducing</a:t>
            </a:r>
            <a:r>
              <a:rPr lang="en-US">
                <a:solidFill>
                  <a:schemeClr val="tx1"/>
                </a:solidFill>
                <a:latin typeface="Times New Roman" pitchFamily="18" charset="0"/>
                <a:cs typeface="Times New Roman" pitchFamily="18" charset="0"/>
              </a:rPr>
              <a:t> private sector funds. As well as open-end funds.</a:t>
            </a:r>
          </a:p>
          <a:p>
            <a:pPr marR="0" algn="just"/>
            <a:endParaRPr lang="en-US">
              <a:solidFill>
                <a:schemeClr val="tx1"/>
              </a:solidFill>
              <a:latin typeface="Times New Roman" pitchFamily="18" charset="0"/>
              <a:cs typeface="Times New Roman" pitchFamily="18" charset="0"/>
            </a:endParaRPr>
          </a:p>
          <a:p>
            <a:pPr marR="0" algn="just"/>
            <a:r>
              <a:rPr lang="en-US" b="1">
                <a:solidFill>
                  <a:schemeClr val="tx1"/>
                </a:solidFill>
                <a:latin typeface="Times New Roman" pitchFamily="18" charset="0"/>
                <a:cs typeface="Times New Roman" pitchFamily="18" charset="0"/>
              </a:rPr>
              <a:t>Phase IV – 1996: </a:t>
            </a:r>
            <a:r>
              <a:rPr lang="en-US">
                <a:solidFill>
                  <a:schemeClr val="tx1"/>
                </a:solidFill>
                <a:latin typeface="Times New Roman" pitchFamily="18" charset="0"/>
                <a:cs typeface="Times New Roman" pitchFamily="18" charset="0"/>
              </a:rPr>
              <a:t>Investor friendly regulatory measures </a:t>
            </a:r>
          </a:p>
          <a:p>
            <a:pPr marR="0" algn="just"/>
            <a:r>
              <a:rPr lang="en-US">
                <a:solidFill>
                  <a:schemeClr val="tx1"/>
                </a:solidFill>
                <a:latin typeface="Times New Roman" pitchFamily="18" charset="0"/>
                <a:cs typeface="Times New Roman" pitchFamily="18" charset="0"/>
              </a:rPr>
              <a:t>Action  taken by SEBI to protect the investor, and </a:t>
            </a:r>
          </a:p>
          <a:p>
            <a:pPr marR="0" algn="just"/>
            <a:r>
              <a:rPr lang="en-US">
                <a:solidFill>
                  <a:schemeClr val="tx1"/>
                </a:solidFill>
                <a:latin typeface="Times New Roman" pitchFamily="18" charset="0"/>
                <a:cs typeface="Times New Roman" pitchFamily="18" charset="0"/>
              </a:rPr>
              <a:t>To enhance investor’s returns through tax benefits.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762000" y="1219200"/>
            <a:ext cx="7772400" cy="4114800"/>
          </a:xfrm>
        </p:spPr>
        <p:txBody>
          <a:bodyPr/>
          <a:lstStyle/>
          <a:p>
            <a:pPr>
              <a:buFontTx/>
              <a:buNone/>
            </a:pPr>
            <a:r>
              <a:rPr lang="en-US" b="1"/>
              <a:t>                  </a:t>
            </a:r>
          </a:p>
          <a:p>
            <a:pPr>
              <a:buFontTx/>
              <a:buNone/>
            </a:pPr>
            <a:endParaRPr lang="en-US" b="1"/>
          </a:p>
          <a:p>
            <a:pPr>
              <a:buFontTx/>
              <a:buNone/>
            </a:pPr>
            <a:endParaRPr lang="en-US" b="1"/>
          </a:p>
          <a:p>
            <a:pPr>
              <a:buFontTx/>
              <a:buNone/>
            </a:pPr>
            <a:r>
              <a:rPr lang="en-US" b="1"/>
              <a:t>     </a:t>
            </a:r>
            <a:r>
              <a:rPr lang="en-US" sz="4000" b="1" u="sng"/>
              <a:t> TYPES OF MUTUAL FUNDS</a:t>
            </a:r>
            <a:endParaRPr lang="en-US" sz="3600" u="sng"/>
          </a:p>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6020</TotalTime>
  <Words>1226</Words>
  <Application>Microsoft Office PowerPoint</Application>
  <PresentationFormat>On-screen Show (4:3)</PresentationFormat>
  <Paragraphs>124</Paragraphs>
  <Slides>20</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Lucida Sans Unicode</vt:lpstr>
      <vt:lpstr>Tahoma</vt:lpstr>
      <vt:lpstr>Times New Roman</vt:lpstr>
      <vt:lpstr>Verdana</vt:lpstr>
      <vt:lpstr>Wingdings</vt:lpstr>
      <vt:lpstr>Wingdings 2</vt:lpstr>
      <vt:lpstr>Wingdings 3</vt:lpstr>
      <vt:lpstr>Concourse</vt:lpstr>
      <vt:lpstr>PowerPoint Presentation</vt:lpstr>
      <vt:lpstr>Content</vt:lpstr>
      <vt:lpstr>Introduction</vt:lpstr>
      <vt:lpstr>Mutual Funds</vt:lpstr>
      <vt:lpstr>Myths about Mutual Funds</vt:lpstr>
      <vt:lpstr>History of MF’s</vt:lpstr>
      <vt:lpstr>History of Mutual Funds</vt:lpstr>
      <vt:lpstr>History of Mutual Funds</vt:lpstr>
      <vt:lpstr>PowerPoint Presentation</vt:lpstr>
      <vt:lpstr>By Structure: </vt:lpstr>
      <vt:lpstr>Organization of a Mutual Fund</vt:lpstr>
      <vt:lpstr>Investment strategies </vt:lpstr>
      <vt:lpstr>Advantages of Mutual Funds</vt:lpstr>
      <vt:lpstr>Advantages of Mutual Funds</vt:lpstr>
      <vt:lpstr>Disadvantages of Mutual Funds</vt:lpstr>
      <vt:lpstr>Future of MF India</vt:lpstr>
      <vt:lpstr>PowerPoint Presentation</vt:lpstr>
      <vt:lpstr>Conclusion</vt:lpstr>
      <vt:lpstr>Reference</vt:lpstr>
      <vt:lpstr>PowerPoint Presentation</vt:lpstr>
    </vt:vector>
  </TitlesOfParts>
  <Company>nishokkj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Investor Perspective</dc:title>
  <dc:creator>nandi4_nis</dc:creator>
  <cp:lastModifiedBy>Sumit Thakur</cp:lastModifiedBy>
  <cp:revision>421</cp:revision>
  <dcterms:created xsi:type="dcterms:W3CDTF">2001-07-18T03:32:43Z</dcterms:created>
  <dcterms:modified xsi:type="dcterms:W3CDTF">2021-09-27T06:08:25Z</dcterms:modified>
</cp:coreProperties>
</file>