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3"/>
  </p:notesMasterIdLst>
  <p:handoutMasterIdLst>
    <p:handoutMasterId r:id="rId24"/>
  </p:handoutMasterIdLst>
  <p:sldIdLst>
    <p:sldId id="589" r:id="rId3"/>
    <p:sldId id="324" r:id="rId4"/>
    <p:sldId id="362" r:id="rId5"/>
    <p:sldId id="397" r:id="rId6"/>
    <p:sldId id="425" r:id="rId7"/>
    <p:sldId id="578" r:id="rId8"/>
    <p:sldId id="579" r:id="rId9"/>
    <p:sldId id="580" r:id="rId10"/>
    <p:sldId id="581" r:id="rId11"/>
    <p:sldId id="582" r:id="rId12"/>
    <p:sldId id="564" r:id="rId13"/>
    <p:sldId id="583" r:id="rId14"/>
    <p:sldId id="584" r:id="rId15"/>
    <p:sldId id="585" r:id="rId16"/>
    <p:sldId id="586" r:id="rId17"/>
    <p:sldId id="587" r:id="rId18"/>
    <p:sldId id="588" r:id="rId19"/>
    <p:sldId id="351" r:id="rId20"/>
    <p:sldId id="590" r:id="rId21"/>
    <p:sldId id="591"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77728" autoAdjust="0"/>
  </p:normalViewPr>
  <p:slideViewPr>
    <p:cSldViewPr>
      <p:cViewPr>
        <p:scale>
          <a:sx n="51" d="100"/>
          <a:sy n="51" d="100"/>
        </p:scale>
        <p:origin x="-1548" y="-436"/>
      </p:cViewPr>
      <p:guideLst>
        <p:guide orient="horz" pos="2136"/>
        <p:guide pos="2917"/>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895"/>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5/21/2024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3999955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5/21/2024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529390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E701121-B02A-494C-BE46-991C9F43A0DB}" type="slidenum">
              <a:rPr lang="en-US" smtClean="0"/>
              <a:pPr/>
              <a:t>1</a:t>
            </a:fld>
            <a:endParaRPr lang="en-US" smtClean="0"/>
          </a:p>
        </p:txBody>
      </p:sp>
      <p:sp>
        <p:nvSpPr>
          <p:cNvPr id="33795"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D05FA00C-9466-4800-8CA9-5C53E54ECE7D}" type="slidenum">
              <a:rPr lang="en-US" sz="1200"/>
              <a:pPr algn="r"/>
              <a:t>1</a:t>
            </a:fld>
            <a:endParaRPr lang="en-US" sz="1200"/>
          </a:p>
        </p:txBody>
      </p:sp>
      <p:sp>
        <p:nvSpPr>
          <p:cNvPr id="3379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A09A05E3-7434-4564-9254-4BA091991A7D}" type="slidenum">
              <a:rPr lang="en-US" sz="1200">
                <a:latin typeface="Times New Roman" pitchFamily="18" charset="0"/>
              </a:rPr>
              <a:pPr algn="r"/>
              <a:t>1</a:t>
            </a:fld>
            <a:endParaRPr lang="en-US" sz="1200">
              <a:latin typeface="Times New Roman" pitchFamily="18" charset="0"/>
            </a:endParaRPr>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5/21/2024</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5/21/2024</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5/21/2024</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179388" y="692150"/>
            <a:ext cx="8913812" cy="6110288"/>
          </a:xfrm>
          <a:prstGeom prst="rect">
            <a:avLst/>
          </a:prstGeom>
          <a:noFill/>
          <a:ln w="9525">
            <a:noFill/>
          </a:ln>
        </p:spPr>
      </p:pic>
      <p:sp>
        <p:nvSpPr>
          <p:cNvPr id="10" name="Rectangle 7"/>
          <p:cNvSpPr>
            <a:spLocks noChangeArrowheads="1"/>
          </p:cNvSpPr>
          <p:nvPr/>
        </p:nvSpPr>
        <p:spPr bwMode="auto">
          <a:xfrm>
            <a:off x="1588" y="549275"/>
            <a:ext cx="9144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Grp="1" noChangeArrowheads="1"/>
          </p:cNvSpPr>
          <p:nvPr>
            <p:ph type="subTitle" idx="1"/>
          </p:nvPr>
        </p:nvSpPr>
        <p:spPr>
          <a:xfrm>
            <a:off x="1908175" y="2492375"/>
            <a:ext cx="5545138" cy="1222375"/>
          </a:xfrm>
        </p:spPr>
        <p:txBody>
          <a:bodyPr anchor="ctr"/>
          <a:lstStyle>
            <a:lvl1pPr marL="0" indent="0" algn="ctr">
              <a:buFontTx/>
              <a:buNone/>
              <a:defRPr/>
            </a:lvl1pPr>
          </a:lstStyle>
          <a:p>
            <a:pPr lvl="0"/>
            <a:r>
              <a:rPr lang="en-US" altLang="zh-CN" noProof="0" smtClean="0"/>
              <a:t>Click to edit Master subtitle style</a:t>
            </a:r>
          </a:p>
        </p:txBody>
      </p:sp>
      <p:sp>
        <p:nvSpPr>
          <p:cNvPr id="2056" name="Rectangle 8"/>
          <p:cNvSpPr>
            <a:spLocks noGrp="1" noChangeArrowheads="1"/>
          </p:cNvSpPr>
          <p:nvPr>
            <p:ph type="ctrTitle"/>
          </p:nvPr>
        </p:nvSpPr>
        <p:spPr>
          <a:xfrm>
            <a:off x="755650" y="620713"/>
            <a:ext cx="7772400" cy="1470025"/>
          </a:xfrm>
        </p:spPr>
        <p:txBody>
          <a:bodyPr/>
          <a:lstStyle>
            <a:lvl1pPr>
              <a:defRPr sz="3600"/>
            </a:lvl1pPr>
          </a:lstStyle>
          <a:p>
            <a:pPr lvl="0"/>
            <a:r>
              <a:rPr lang="en-US" altLang="zh-CN" noProof="0" smtClean="0"/>
              <a:t>Click to edit Master title style</a:t>
            </a:r>
          </a:p>
        </p:txBody>
      </p:sp>
      <p:sp>
        <p:nvSpPr>
          <p:cNvPr id="11"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44213AF-26F6-41FA-8D85-E2C5388D6E58}" type="datetimeFigureOut">
              <a:rPr lang="en-US" smtClean="0"/>
              <a:t>5/21/2024</a:t>
            </a:fld>
            <a:endParaRPr lang="en-US" dirty="0">
              <a:solidFill>
                <a:srgbClr val="FFFFFF"/>
              </a:solidFill>
            </a:endParaRPr>
          </a:p>
        </p:txBody>
      </p:sp>
      <p:sp>
        <p:nvSpPr>
          <p:cNvPr id="12" name="Rectangle 5"/>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kumimoji="0" lang="en-US">
              <a:solidFill>
                <a:schemeClr val="accent1">
                  <a:tint val="20000"/>
                </a:schemeClr>
              </a:solidFill>
            </a:endParaRPr>
          </a:p>
        </p:txBody>
      </p:sp>
      <p:sp>
        <p:nvSpPr>
          <p:cNvPr id="13" name="Rectangle 6"/>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5BBC35B-A44B-4119-B8DA-DE9E3DFADA20}" type="slidenum">
              <a:rPr kumimoji="0" lang="en-US" smtClean="0"/>
              <a:t>‹#›</a:t>
            </a:fld>
            <a:endParaRPr kumimoji="0" lang="en-US" dirty="0">
              <a:solidFill>
                <a:srgbClr val="FFFF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t>‹#›</a:t>
            </a:fld>
            <a:endParaRPr lang="en-US" altLang="en-US" dirty="0"/>
          </a:p>
        </p:txBody>
      </p:sp>
    </p:spTree>
  </p:cSld>
  <p:clrMapOvr>
    <a:masterClrMapping/>
  </p:clrMapOvr>
  <p:transition spd="slow">
    <p:push dir="u"/>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t>5/21/2024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push dir="u"/>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t>5/21/2024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push dir="u"/>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t>‹#›</a:t>
            </a:fld>
            <a:endParaRPr lang="en-US" altLang="en-US" dirty="0"/>
          </a:p>
        </p:txBody>
      </p:sp>
    </p:spTree>
  </p:cSld>
  <p:clrMapOvr>
    <a:masterClrMapping/>
  </p:clrMapOvr>
  <p:transition spd="slow">
    <p:push dir="u"/>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t>‹#›</a:t>
            </a:fld>
            <a:endParaRPr lang="en-US" altLang="en-US" dirty="0"/>
          </a:p>
        </p:txBody>
      </p:sp>
    </p:spTree>
  </p:cSld>
  <p:clrMapOvr>
    <a:masterClrMapping/>
  </p:clrMapOvr>
  <p:transition spd="slow">
    <p:push dir="u"/>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t>‹#›</a:t>
            </a:fld>
            <a:endParaRPr lang="en-US" altLang="en-US" dirty="0"/>
          </a:p>
        </p:txBody>
      </p:sp>
    </p:spTree>
  </p:cSld>
  <p:clrMapOvr>
    <a:masterClrMapping/>
  </p:clrMapOvr>
  <p:transition spd="slow">
    <p:push dir="u"/>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5/21/2024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push dir="u"/>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5/21/2024</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solidFill>
                <a:schemeClr val="tx1"/>
              </a:solidFill>
            </a:endParaRPr>
          </a:p>
        </p:txBody>
      </p:sp>
    </p:spTree>
  </p:cSld>
  <p:clrMapOvr>
    <a:masterClrMapping/>
  </p:clrMapOvr>
  <p:transition spd="slow">
    <p:push dir="u"/>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5/21/2024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push dir="u"/>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5/21/2024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push dir="u"/>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5/21/2024</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push dir="u"/>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88" y="333375"/>
            <a:ext cx="9144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4"/>
          <a:srcRect t="1094" r="8122" b="13318"/>
          <a:stretch>
            <a:fillRect/>
          </a:stretch>
        </p:blipFill>
        <p:spPr>
          <a:xfrm>
            <a:off x="5797550" y="4438650"/>
            <a:ext cx="3340100" cy="2333625"/>
          </a:xfrm>
          <a:prstGeom prst="rect">
            <a:avLst/>
          </a:prstGeom>
          <a:noFill/>
          <a:ln w="9525">
            <a:noFill/>
          </a:ln>
        </p:spPr>
      </p:pic>
      <p:sp>
        <p:nvSpPr>
          <p:cNvPr id="1028" name="Rectangle 4"/>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zh-CN" dirty="0"/>
              <a:t>Click to edit Master title style</a:t>
            </a:r>
          </a:p>
        </p:txBody>
      </p:sp>
      <p:sp>
        <p:nvSpPr>
          <p:cNvPr id="1029" name="Rectangle 5"/>
          <p:cNvSpPr>
            <a:spLocks noGrp="1"/>
          </p:cNvSpPr>
          <p:nvPr>
            <p:ph type="body" idx="1"/>
          </p:nvPr>
        </p:nvSpPr>
        <p:spPr>
          <a:xfrm>
            <a:off x="457200" y="1600200"/>
            <a:ext cx="82296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544213AF-26F6-41FA-8D85-E2C5388D6E58}" type="datetimeFigureOut">
              <a:rPr lang="en-US" smtClean="0"/>
              <a:t>5/21/2024</a:t>
            </a:fld>
            <a:endParaRPr lang="en-US" sz="1000" dirty="0">
              <a:solidFill>
                <a:schemeClr val="tx1"/>
              </a:solidFill>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lgn="r" eaLnBrk="1" latinLnBrk="0" hangingPunct="1"/>
            <a:endParaRPr kumimoji="0" lang="en-US" sz="1000" dirty="0">
              <a:solidFill>
                <a:schemeClr val="tx1"/>
              </a:solidFill>
            </a:endParaRPr>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D5BBC35B-A44B-4119-B8DA-DE9E3DFADA20}" type="slidenum">
              <a:rPr kumimoji="0" lang="en-US" smtClean="0"/>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hyperlink" Target="http://www.wikipedia.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44.xml"/><Relationship Id="rId4" Type="http://schemas.openxmlformats.org/officeDocument/2006/relationships/hyperlink" Target="http://www.studymafi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ogo1"/>
          <p:cNvPicPr>
            <a:picLocks noChangeAspect="1" noChangeArrowheads="1"/>
          </p:cNvPicPr>
          <p:nvPr/>
        </p:nvPicPr>
        <p:blipFill>
          <a:blip r:embed="rId3" cstate="print"/>
          <a:srcRect/>
          <a:stretch>
            <a:fillRect/>
          </a:stretch>
        </p:blipFill>
        <p:spPr bwMode="auto">
          <a:xfrm>
            <a:off x="304800" y="60325"/>
            <a:ext cx="1143000" cy="1143000"/>
          </a:xfrm>
          <a:prstGeom prst="rect">
            <a:avLst/>
          </a:prstGeom>
          <a:noFill/>
          <a:ln w="9525">
            <a:noFill/>
            <a:miter lim="800000"/>
            <a:headEnd/>
            <a:tailEnd/>
          </a:ln>
        </p:spPr>
      </p:pic>
      <p:pic>
        <p:nvPicPr>
          <p:cNvPr id="11267" name="Picture 3" descr="strip1"/>
          <p:cNvPicPr>
            <a:picLocks noChangeAspect="1" noChangeArrowheads="1"/>
          </p:cNvPicPr>
          <p:nvPr/>
        </p:nvPicPr>
        <p:blipFill>
          <a:blip r:embed="rId4" cstate="print"/>
          <a:srcRect/>
          <a:stretch>
            <a:fillRect/>
          </a:stretch>
        </p:blipFill>
        <p:spPr bwMode="auto">
          <a:xfrm>
            <a:off x="1371600" y="593725"/>
            <a:ext cx="7620000" cy="76200"/>
          </a:xfrm>
          <a:prstGeom prst="rect">
            <a:avLst/>
          </a:prstGeom>
          <a:noFill/>
          <a:ln w="9525">
            <a:noFill/>
            <a:miter lim="800000"/>
            <a:headEnd/>
            <a:tailEnd/>
          </a:ln>
        </p:spPr>
      </p:pic>
      <p:sp>
        <p:nvSpPr>
          <p:cNvPr id="11268" name="Rectangle 5"/>
          <p:cNvSpPr>
            <a:spLocks noChangeArrowheads="1"/>
          </p:cNvSpPr>
          <p:nvPr/>
        </p:nvSpPr>
        <p:spPr bwMode="auto">
          <a:xfrm>
            <a:off x="457200" y="762000"/>
            <a:ext cx="8686800" cy="1143000"/>
          </a:xfrm>
          <a:prstGeom prst="rect">
            <a:avLst/>
          </a:prstGeom>
          <a:noFill/>
          <a:ln w="9525">
            <a:noFill/>
            <a:miter lim="800000"/>
            <a:headEnd/>
            <a:tailEnd/>
          </a:ln>
        </p:spPr>
        <p:txBody>
          <a:bodyPr anchor="ctr"/>
          <a:lstStyle/>
          <a:p>
            <a:pPr algn="ctr"/>
            <a:r>
              <a:rPr lang="en-US" sz="6000">
                <a:solidFill>
                  <a:srgbClr val="FF0000"/>
                </a:solidFill>
                <a:latin typeface="Verdana" pitchFamily="34" charset="0"/>
              </a:rPr>
              <a:t>www.studymafia.org</a:t>
            </a:r>
            <a:endParaRPr lang="en-US" sz="6000">
              <a:solidFill>
                <a:srgbClr val="FF9900"/>
              </a:solidFill>
            </a:endParaRPr>
          </a:p>
        </p:txBody>
      </p:sp>
      <p:sp>
        <p:nvSpPr>
          <p:cNvPr id="11269" name="Text Box 9"/>
          <p:cNvSpPr txBox="1">
            <a:spLocks noChangeArrowheads="1"/>
          </p:cNvSpPr>
          <p:nvPr/>
        </p:nvSpPr>
        <p:spPr bwMode="auto">
          <a:xfrm>
            <a:off x="533400" y="5181600"/>
            <a:ext cx="8610600" cy="769441"/>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rPr>
              <a:t>Submitted To:				    </a:t>
            </a:r>
            <a:r>
              <a:rPr lang="en-US" sz="2400" b="1" dirty="0" smtClean="0">
                <a:latin typeface="Times New Roman" pitchFamily="18" charset="0"/>
              </a:rPr>
              <a:t>  </a:t>
            </a:r>
            <a:r>
              <a:rPr lang="en-US" sz="2400" b="1" dirty="0">
                <a:latin typeface="Times New Roman" pitchFamily="18" charset="0"/>
              </a:rPr>
              <a:t>Submitted By:</a:t>
            </a:r>
          </a:p>
          <a:p>
            <a:r>
              <a:rPr lang="en-US" sz="2000" b="1" dirty="0">
                <a:latin typeface="Times New Roman" pitchFamily="18" charset="0"/>
              </a:rPr>
              <a:t>www.studymafia.</a:t>
            </a:r>
            <a:r>
              <a:rPr lang="en-US" sz="2000" b="1" dirty="0"/>
              <a:t>org</a:t>
            </a:r>
            <a:r>
              <a:rPr lang="en-US" sz="2000" dirty="0"/>
              <a:t> </a:t>
            </a:r>
            <a:r>
              <a:rPr lang="en-US" sz="2000" b="1" dirty="0">
                <a:latin typeface="Times New Roman" pitchFamily="18" charset="0"/>
              </a:rPr>
              <a:t>                                                          www.studymafia.</a:t>
            </a:r>
            <a:r>
              <a:rPr lang="en-US" sz="2000" b="1" dirty="0"/>
              <a:t>org</a:t>
            </a:r>
            <a:r>
              <a:rPr lang="en-US" sz="2000" dirty="0"/>
              <a:t> </a:t>
            </a:r>
            <a:r>
              <a:rPr lang="en-US" sz="2000" b="1" dirty="0">
                <a:latin typeface="Times New Roman" pitchFamily="18" charset="0"/>
              </a:rPr>
              <a:t>               </a:t>
            </a:r>
          </a:p>
        </p:txBody>
      </p:sp>
      <p:sp>
        <p:nvSpPr>
          <p:cNvPr id="11270" name="Rectangle 8"/>
          <p:cNvSpPr>
            <a:spLocks noChangeArrowheads="1"/>
          </p:cNvSpPr>
          <p:nvPr/>
        </p:nvSpPr>
        <p:spPr bwMode="auto">
          <a:xfrm>
            <a:off x="249477" y="2247378"/>
            <a:ext cx="3962400" cy="2431435"/>
          </a:xfrm>
          <a:prstGeom prst="rect">
            <a:avLst/>
          </a:prstGeom>
          <a:noFill/>
          <a:ln w="9525">
            <a:noFill/>
            <a:miter lim="800000"/>
            <a:headEnd/>
            <a:tailEnd/>
          </a:ln>
        </p:spPr>
        <p:txBody>
          <a:bodyPr wrap="square">
            <a:spAutoFit/>
          </a:bodyPr>
          <a:lstStyle/>
          <a:p>
            <a:pPr algn="ctr"/>
            <a:r>
              <a:rPr lang="en-US" sz="3600" b="1" dirty="0" smtClean="0">
                <a:solidFill>
                  <a:schemeClr val="accent2">
                    <a:lumMod val="75000"/>
                  </a:schemeClr>
                </a:solidFill>
                <a:latin typeface="Times New Roman" pitchFamily="18" charset="0"/>
              </a:rPr>
              <a:t>Seminar </a:t>
            </a:r>
            <a:endParaRPr lang="en-US" sz="3600" b="1" dirty="0">
              <a:solidFill>
                <a:schemeClr val="accent2">
                  <a:lumMod val="75000"/>
                </a:schemeClr>
              </a:solidFill>
              <a:latin typeface="Times New Roman" pitchFamily="18" charset="0"/>
            </a:endParaRPr>
          </a:p>
          <a:p>
            <a:pPr algn="ctr"/>
            <a:r>
              <a:rPr lang="en-US" sz="3600" b="1" dirty="0">
                <a:solidFill>
                  <a:schemeClr val="accent2">
                    <a:lumMod val="75000"/>
                  </a:schemeClr>
                </a:solidFill>
                <a:latin typeface="Times New Roman" pitchFamily="18" charset="0"/>
              </a:rPr>
              <a:t>On</a:t>
            </a:r>
          </a:p>
          <a:p>
            <a:pPr algn="ctr"/>
            <a:r>
              <a:rPr lang="en-US" sz="4000" b="1" dirty="0">
                <a:solidFill>
                  <a:schemeClr val="accent2">
                    <a:lumMod val="75000"/>
                  </a:schemeClr>
                </a:solidFill>
                <a:latin typeface="Times New Roman" pitchFamily="18" charset="0"/>
                <a:cs typeface="Times New Roman" pitchFamily="18" charset="0"/>
              </a:rPr>
              <a:t>T</a:t>
            </a:r>
            <a:r>
              <a:rPr lang="en-US" sz="4000" b="1" dirty="0" smtClean="0">
                <a:solidFill>
                  <a:schemeClr val="accent2">
                    <a:lumMod val="75000"/>
                  </a:schemeClr>
                </a:solidFill>
                <a:latin typeface="Times New Roman" pitchFamily="18" charset="0"/>
                <a:cs typeface="Times New Roman" pitchFamily="18" charset="0"/>
              </a:rPr>
              <a:t>ime Management</a:t>
            </a:r>
            <a:endParaRPr lang="en-US" sz="4000" dirty="0">
              <a:solidFill>
                <a:schemeClr val="accent2">
                  <a:lumMod val="75000"/>
                </a:schemeClr>
              </a:solidFill>
              <a:latin typeface="Times New Roman" pitchFamily="18" charset="0"/>
              <a:cs typeface="Times New Roman" pitchFamily="18" charset="0"/>
            </a:endParaRPr>
          </a:p>
        </p:txBody>
      </p:sp>
      <p:pic>
        <p:nvPicPr>
          <p:cNvPr id="8" name="Picture 7" descr="Time-Management-1"/>
          <p:cNvPicPr>
            <a:picLocks noChangeAspect="1"/>
          </p:cNvPicPr>
          <p:nvPr/>
        </p:nvPicPr>
        <p:blipFill>
          <a:blip r:embed="rId5"/>
          <a:stretch>
            <a:fillRect/>
          </a:stretch>
        </p:blipFill>
        <p:spPr>
          <a:xfrm>
            <a:off x="3810000" y="1931096"/>
            <a:ext cx="4800600" cy="2752344"/>
          </a:xfrm>
          <a:prstGeom prst="rect">
            <a:avLst/>
          </a:prstGeom>
        </p:spPr>
      </p:pic>
    </p:spTree>
    <p:extLst>
      <p:ext uri="{BB962C8B-B14F-4D97-AF65-F5344CB8AC3E}">
        <p14:creationId xmlns:p14="http://schemas.microsoft.com/office/powerpoint/2010/main" val="3910175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Techniques</a:t>
            </a:r>
          </a:p>
        </p:txBody>
      </p:sp>
      <p:sp>
        <p:nvSpPr>
          <p:cNvPr id="2" name="TextBox 1"/>
          <p:cNvSpPr txBox="1"/>
          <p:nvPr/>
        </p:nvSpPr>
        <p:spPr>
          <a:xfrm>
            <a:off x="609600" y="1676400"/>
            <a:ext cx="8119110" cy="3784600"/>
          </a:xfrm>
          <a:prstGeom prst="rect">
            <a:avLst/>
          </a:prstGeom>
          <a:noFill/>
        </p:spPr>
        <p:txBody>
          <a:bodyPr wrap="square">
            <a:spAutoFit/>
          </a:bodyPr>
          <a:lstStyle/>
          <a:p>
            <a:pPr marL="0" indent="0">
              <a:buFont typeface="Arial" panose="020B0604020202020204" pitchFamily="34" charset="0"/>
              <a:buNone/>
            </a:pPr>
            <a:r>
              <a:rPr lang="en-US" sz="3000" b="1" dirty="0" smtClean="0"/>
              <a:t>Spending the right time on right activity</a:t>
            </a:r>
          </a:p>
          <a:p>
            <a:pPr marL="457200" indent="-457200">
              <a:buFont typeface="Arial" panose="020B0604020202020204" pitchFamily="34" charset="0"/>
              <a:buChar char="•"/>
            </a:pPr>
            <a:r>
              <a:rPr lang="en-US" sz="3000" dirty="0" smtClean="0"/>
              <a:t>Develop the habit of doing the right thing at the right time. Work done at the wrong time is not of much use. </a:t>
            </a:r>
          </a:p>
          <a:p>
            <a:pPr marL="457200" indent="-457200">
              <a:buFont typeface="Arial" panose="020B0604020202020204" pitchFamily="34" charset="0"/>
              <a:buChar char="•"/>
            </a:pPr>
            <a:r>
              <a:rPr lang="en-US" sz="3000" dirty="0" smtClean="0"/>
              <a:t>Don’t waste a complete day on something which can be done in an hour or so. Also keep some time separate for your personal calls or checking updates on Facebook or Twitter.</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Skills</a:t>
            </a:r>
          </a:p>
        </p:txBody>
      </p:sp>
      <p:sp>
        <p:nvSpPr>
          <p:cNvPr id="2" name="TextBox 1"/>
          <p:cNvSpPr txBox="1"/>
          <p:nvPr/>
        </p:nvSpPr>
        <p:spPr>
          <a:xfrm>
            <a:off x="609600" y="1600200"/>
            <a:ext cx="7696200" cy="4246245"/>
          </a:xfrm>
          <a:prstGeom prst="rect">
            <a:avLst/>
          </a:prstGeom>
          <a:noFill/>
        </p:spPr>
        <p:txBody>
          <a:bodyPr wrap="square">
            <a:spAutoFit/>
          </a:bodyPr>
          <a:lstStyle/>
          <a:p>
            <a:pPr marL="0" indent="0">
              <a:buFont typeface="Arial" panose="020B0604020202020204" pitchFamily="34" charset="0"/>
              <a:buNone/>
            </a:pPr>
            <a:r>
              <a:rPr lang="en-US" sz="3000" b="1" dirty="0" smtClean="0"/>
              <a:t>Stay Organized</a:t>
            </a:r>
          </a:p>
          <a:p>
            <a:pPr marL="457200" indent="-457200">
              <a:buFont typeface="Arial" panose="020B0604020202020204" pitchFamily="34" charset="0"/>
              <a:buChar char="•"/>
            </a:pPr>
            <a:r>
              <a:rPr lang="en-US" sz="3000" dirty="0" smtClean="0"/>
              <a:t>The workstation must be kept clean and organized.</a:t>
            </a:r>
          </a:p>
          <a:p>
            <a:pPr marL="457200" indent="-457200">
              <a:buFont typeface="Arial" panose="020B0604020202020204" pitchFamily="34" charset="0"/>
              <a:buChar char="•"/>
            </a:pPr>
            <a:r>
              <a:rPr lang="en-US" sz="3000" dirty="0" smtClean="0"/>
              <a:t>Keeping important files organized helps you retrieve them immediately and thus saves time which goes on unnecessary searching. Staple important documents together.</a:t>
            </a:r>
          </a:p>
          <a:p>
            <a:pPr marL="457200" indent="-457200">
              <a:buFont typeface="Arial" panose="020B0604020202020204" pitchFamily="34" charset="0"/>
              <a:buChar char="•"/>
            </a:pPr>
            <a:r>
              <a:rPr lang="en-US" sz="3000" dirty="0" smtClean="0"/>
              <a:t>Do not keep stacks of files and heaps of paper on your desk.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Skills</a:t>
            </a:r>
          </a:p>
        </p:txBody>
      </p:sp>
      <p:sp>
        <p:nvSpPr>
          <p:cNvPr id="2" name="TextBox 1"/>
          <p:cNvSpPr txBox="1"/>
          <p:nvPr/>
        </p:nvSpPr>
        <p:spPr>
          <a:xfrm>
            <a:off x="609600" y="1600200"/>
            <a:ext cx="7696200" cy="4246245"/>
          </a:xfrm>
          <a:prstGeom prst="rect">
            <a:avLst/>
          </a:prstGeom>
          <a:noFill/>
        </p:spPr>
        <p:txBody>
          <a:bodyPr wrap="square">
            <a:spAutoFit/>
          </a:bodyPr>
          <a:lstStyle/>
          <a:p>
            <a:pPr marL="0" indent="0">
              <a:buFont typeface="Arial" panose="020B0604020202020204" pitchFamily="34" charset="0"/>
              <a:buNone/>
            </a:pPr>
            <a:r>
              <a:rPr lang="en-US" sz="3000" b="1" dirty="0" smtClean="0"/>
              <a:t>Learn to Prioritize</a:t>
            </a:r>
          </a:p>
          <a:p>
            <a:pPr marL="457200" indent="-457200">
              <a:buFont typeface="Arial" panose="020B0604020202020204" pitchFamily="34" charset="0"/>
              <a:buChar char="•"/>
            </a:pPr>
            <a:r>
              <a:rPr lang="en-US" sz="3000" dirty="0" smtClean="0"/>
              <a:t>Set your priorities. Do not work just for the sake of working.</a:t>
            </a:r>
          </a:p>
          <a:p>
            <a:pPr marL="457200" indent="-457200">
              <a:buFont typeface="Arial" panose="020B0604020202020204" pitchFamily="34" charset="0"/>
              <a:buChar char="•"/>
            </a:pPr>
            <a:r>
              <a:rPr lang="en-US" sz="3000" dirty="0" smtClean="0"/>
              <a:t>Prepare a “Task Plan” or a “To Do” List the moment you settle down for work. Jot down all the activities you wish to do in a single day as per importance and urgency.</a:t>
            </a:r>
          </a:p>
          <a:p>
            <a:pPr marL="457200" indent="-457200">
              <a:buFont typeface="Arial" panose="020B0604020202020204" pitchFamily="34" charset="0"/>
              <a:buChar char="•"/>
            </a:pPr>
            <a:r>
              <a:rPr lang="en-US" sz="3000" dirty="0" smtClean="0"/>
              <a:t>High priority tasks must be attended to immediately.</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12</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Skills</a:t>
            </a:r>
          </a:p>
        </p:txBody>
      </p:sp>
      <p:sp>
        <p:nvSpPr>
          <p:cNvPr id="2" name="TextBox 1"/>
          <p:cNvSpPr txBox="1"/>
          <p:nvPr/>
        </p:nvSpPr>
        <p:spPr>
          <a:xfrm>
            <a:off x="609600" y="1600200"/>
            <a:ext cx="7696200" cy="3784600"/>
          </a:xfrm>
          <a:prstGeom prst="rect">
            <a:avLst/>
          </a:prstGeom>
          <a:noFill/>
        </p:spPr>
        <p:txBody>
          <a:bodyPr wrap="square">
            <a:spAutoFit/>
          </a:bodyPr>
          <a:lstStyle/>
          <a:p>
            <a:pPr marL="0" indent="0">
              <a:buFont typeface="Arial" panose="020B0604020202020204" pitchFamily="34" charset="0"/>
              <a:buNone/>
            </a:pPr>
            <a:r>
              <a:rPr lang="en-US" sz="3000" b="1" dirty="0" smtClean="0"/>
              <a:t>Be Punctual and Disciplined</a:t>
            </a:r>
          </a:p>
          <a:p>
            <a:pPr marL="457200" indent="-457200">
              <a:buFont typeface="Arial" panose="020B0604020202020204" pitchFamily="34" charset="0"/>
              <a:buChar char="•"/>
            </a:pPr>
            <a:r>
              <a:rPr lang="en-US" sz="3000" dirty="0" smtClean="0"/>
              <a:t>Being punctual helps you complete tasks way ahead of deadline.</a:t>
            </a:r>
          </a:p>
          <a:p>
            <a:pPr marL="457200" indent="-457200">
              <a:buFont typeface="Arial" panose="020B0604020202020204" pitchFamily="34" charset="0"/>
              <a:buChar char="•"/>
            </a:pPr>
            <a:r>
              <a:rPr lang="en-US" sz="3000" dirty="0" smtClean="0"/>
              <a:t>Avoid taking too many leaves from work. Such an attitude is completely unprofessional.</a:t>
            </a:r>
          </a:p>
          <a:p>
            <a:pPr marL="457200" indent="-457200">
              <a:buFont typeface="Arial" panose="020B0604020202020204" pitchFamily="34" charset="0"/>
              <a:buChar char="•"/>
            </a:pPr>
            <a:r>
              <a:rPr lang="en-US" sz="3000" dirty="0" smtClean="0"/>
              <a:t>Make sure you are there at your desk five minutes before your actual time.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Skills</a:t>
            </a:r>
          </a:p>
        </p:txBody>
      </p:sp>
      <p:sp>
        <p:nvSpPr>
          <p:cNvPr id="2" name="TextBox 1"/>
          <p:cNvSpPr txBox="1"/>
          <p:nvPr/>
        </p:nvSpPr>
        <p:spPr>
          <a:xfrm>
            <a:off x="609600" y="1600200"/>
            <a:ext cx="7696200" cy="4246245"/>
          </a:xfrm>
          <a:prstGeom prst="rect">
            <a:avLst/>
          </a:prstGeom>
          <a:noFill/>
        </p:spPr>
        <p:txBody>
          <a:bodyPr wrap="square">
            <a:spAutoFit/>
          </a:bodyPr>
          <a:lstStyle/>
          <a:p>
            <a:pPr marL="0" indent="0">
              <a:buFont typeface="Arial" panose="020B0604020202020204" pitchFamily="34" charset="0"/>
              <a:buNone/>
            </a:pPr>
            <a:r>
              <a:rPr lang="en-US" sz="3000" b="1" dirty="0" smtClean="0"/>
              <a:t>Take Ownership of work</a:t>
            </a:r>
          </a:p>
          <a:p>
            <a:pPr marL="457200" indent="-457200">
              <a:buFont typeface="Arial" panose="020B0604020202020204" pitchFamily="34" charset="0"/>
              <a:buChar char="•"/>
            </a:pPr>
            <a:r>
              <a:rPr lang="en-US" sz="3000" dirty="0" smtClean="0"/>
              <a:t>Do not work only when your boss is around. Work for yourself. The dedication has to come from within.</a:t>
            </a:r>
          </a:p>
          <a:p>
            <a:pPr marL="457200" indent="-457200">
              <a:buFont typeface="Arial" panose="020B0604020202020204" pitchFamily="34" charset="0"/>
              <a:buChar char="•"/>
            </a:pPr>
            <a:r>
              <a:rPr lang="en-US" sz="3000" dirty="0" smtClean="0"/>
              <a:t>Be responsible for your work and learn to accept your mistakes.</a:t>
            </a:r>
          </a:p>
          <a:p>
            <a:pPr marL="457200" indent="-457200">
              <a:buFont typeface="Arial" panose="020B0604020202020204" pitchFamily="34" charset="0"/>
              <a:buChar char="•"/>
            </a:pPr>
            <a:r>
              <a:rPr lang="en-US" sz="3000" dirty="0" smtClean="0"/>
              <a:t>If you have accepted something, then it becomes your responsibility to complete it within the allotted time slot.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Skills</a:t>
            </a:r>
          </a:p>
        </p:txBody>
      </p:sp>
      <p:sp>
        <p:nvSpPr>
          <p:cNvPr id="2" name="TextBox 1"/>
          <p:cNvSpPr txBox="1"/>
          <p:nvPr/>
        </p:nvSpPr>
        <p:spPr>
          <a:xfrm>
            <a:off x="609600" y="1600200"/>
            <a:ext cx="7696200" cy="3784600"/>
          </a:xfrm>
          <a:prstGeom prst="rect">
            <a:avLst/>
          </a:prstGeom>
          <a:noFill/>
        </p:spPr>
        <p:txBody>
          <a:bodyPr wrap="square">
            <a:spAutoFit/>
          </a:bodyPr>
          <a:lstStyle/>
          <a:p>
            <a:pPr marL="0" indent="0">
              <a:buFont typeface="Arial" panose="020B0604020202020204" pitchFamily="34" charset="0"/>
              <a:buNone/>
            </a:pPr>
            <a:r>
              <a:rPr lang="en-US" sz="3000" b="1" dirty="0" smtClean="0"/>
              <a:t>Be a little Diplomatic</a:t>
            </a:r>
          </a:p>
          <a:p>
            <a:pPr marL="457200" indent="-457200">
              <a:buFont typeface="Arial" panose="020B0604020202020204" pitchFamily="34" charset="0"/>
              <a:buChar char="•"/>
            </a:pPr>
            <a:r>
              <a:rPr lang="en-US" sz="3000" dirty="0" smtClean="0"/>
              <a:t>Do not accept everything which comes your way. A polite “NO” in the beginning will save your reputation later.</a:t>
            </a:r>
          </a:p>
          <a:p>
            <a:pPr marL="457200" indent="-457200">
              <a:buFont typeface="Arial" panose="020B0604020202020204" pitchFamily="34" charset="0"/>
              <a:buChar char="•"/>
            </a:pPr>
            <a:r>
              <a:rPr lang="en-US" sz="3000" dirty="0" smtClean="0"/>
              <a:t>The employees must be delegated responsibilities as per their specialization and background. This way they take more interest and eventually finish work on time.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15</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Skills</a:t>
            </a:r>
          </a:p>
        </p:txBody>
      </p:sp>
      <p:sp>
        <p:nvSpPr>
          <p:cNvPr id="2" name="TextBox 1"/>
          <p:cNvSpPr txBox="1"/>
          <p:nvPr/>
        </p:nvSpPr>
        <p:spPr>
          <a:xfrm>
            <a:off x="609600" y="1600200"/>
            <a:ext cx="7696200" cy="3784600"/>
          </a:xfrm>
          <a:prstGeom prst="rect">
            <a:avLst/>
          </a:prstGeom>
          <a:noFill/>
        </p:spPr>
        <p:txBody>
          <a:bodyPr wrap="square">
            <a:spAutoFit/>
          </a:bodyPr>
          <a:lstStyle/>
          <a:p>
            <a:pPr marL="0" indent="0">
              <a:buFont typeface="Arial" panose="020B0604020202020204" pitchFamily="34" charset="0"/>
              <a:buNone/>
            </a:pPr>
            <a:r>
              <a:rPr lang="en-US" sz="3000" b="1" dirty="0" smtClean="0"/>
              <a:t>More Focused</a:t>
            </a:r>
          </a:p>
          <a:p>
            <a:pPr marL="457200" indent="-457200">
              <a:buFont typeface="Arial" panose="020B0604020202020204" pitchFamily="34" charset="0"/>
              <a:buChar char="•"/>
            </a:pPr>
            <a:r>
              <a:rPr lang="en-US" sz="3000" dirty="0" smtClean="0"/>
              <a:t>Be a little focused and concentrate on work. Do not waste time by loitering and gossiping around.</a:t>
            </a:r>
          </a:p>
          <a:p>
            <a:pPr marL="457200" indent="-457200">
              <a:buFont typeface="Arial" panose="020B0604020202020204" pitchFamily="34" charset="0"/>
              <a:buChar char="•"/>
            </a:pPr>
            <a:r>
              <a:rPr lang="en-US" sz="3000" dirty="0" smtClean="0"/>
              <a:t>Do not take long personal calls at work. Finish off work and leave for the day on time. You will have ample time to catch up with your friends or log on to social networking sites.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t>17</a:t>
            </a:fld>
            <a:endParaRPr kumimoji="0" lang="en-US" sz="1000" b="0">
              <a:solidFill>
                <a:schemeClr val="tx1"/>
              </a:solidFill>
            </a:endParaRPr>
          </a:p>
        </p:txBody>
      </p:sp>
      <p:pic>
        <p:nvPicPr>
          <p:cNvPr id="4" name="Picture 3" descr="b0a2a9b2cf522d0f50e00ee6e6de8243"/>
          <p:cNvPicPr>
            <a:picLocks noChangeAspect="1"/>
          </p:cNvPicPr>
          <p:nvPr/>
        </p:nvPicPr>
        <p:blipFill>
          <a:blip r:embed="rId2"/>
          <a:srcRect b="4407"/>
          <a:stretch>
            <a:fillRect/>
          </a:stretch>
        </p:blipFill>
        <p:spPr>
          <a:xfrm>
            <a:off x="695960" y="76200"/>
            <a:ext cx="7397750" cy="6555740"/>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3107690"/>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Time management is the process of organizing and planning how to divide your time between different activities. Get it right, and you'll end up working smarter, not harder, to get more done in less time – even when time is tight and pressures are high. The highest achievers manage their time exceptionally well.</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18</a:t>
            </a:fld>
            <a:endParaRPr lang="en-US" altLang="en-US" sz="1400" dirty="0">
              <a:solidFill>
                <a:srgbClr val="0039A6"/>
              </a:solidFill>
              <a:latin typeface="Myriad Web Pro" charset="0"/>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smtClean="0">
                <a:cs typeface="Times New Roman" pitchFamily="18" charset="0"/>
              </a:rPr>
              <a:t>References</a:t>
            </a:r>
            <a:r>
              <a:rPr lang="en-AU" sz="4400" dirty="0" smtClean="0"/>
              <a:t> </a:t>
            </a:r>
            <a:r>
              <a:rPr lang="en-US" sz="4400" dirty="0" smtClean="0"/>
              <a:t/>
            </a:r>
            <a:br>
              <a:rPr lang="en-US" sz="4400" dirty="0" smtClean="0"/>
            </a:br>
            <a:endParaRPr lang="en-US" sz="4400" dirty="0"/>
          </a:p>
        </p:txBody>
      </p:sp>
      <p:sp>
        <p:nvSpPr>
          <p:cNvPr id="3" name="Content Placeholder 2"/>
          <p:cNvSpPr>
            <a:spLocks noGrp="1"/>
          </p:cNvSpPr>
          <p:nvPr>
            <p:ph idx="1"/>
          </p:nvPr>
        </p:nvSpPr>
        <p:spPr/>
        <p:txBody>
          <a:bodyPr/>
          <a:lstStyle/>
          <a:p>
            <a:pPr lvl="0"/>
            <a:r>
              <a:rPr lang="en-US" sz="2400" u="sng" dirty="0" smtClean="0">
                <a:latin typeface="Times New Roman" pitchFamily="18" charset="0"/>
                <a:cs typeface="Times New Roman" pitchFamily="18" charset="0"/>
                <a:hlinkClick r:id="rId2"/>
              </a:rPr>
              <a:t>www.google.com</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lvl="0"/>
            <a:r>
              <a:rPr lang="en-US" sz="2400" u="sng" dirty="0">
                <a:latin typeface="Times New Roman" pitchFamily="18" charset="0"/>
                <a:cs typeface="Times New Roman" pitchFamily="18" charset="0"/>
                <a:hlinkClick r:id="rId3"/>
              </a:rPr>
              <a:t>www.wikipedia.com</a:t>
            </a:r>
            <a:endParaRPr lang="en-US" sz="2400" dirty="0">
              <a:latin typeface="Times New Roman" pitchFamily="18" charset="0"/>
              <a:cs typeface="Times New Roman" pitchFamily="18" charset="0"/>
            </a:endParaRPr>
          </a:p>
          <a:p>
            <a:pPr lvl="0"/>
            <a:r>
              <a:rPr lang="en-US" sz="2400" u="sng" dirty="0">
                <a:latin typeface="Times New Roman" pitchFamily="18" charset="0"/>
                <a:cs typeface="Times New Roman" pitchFamily="18" charset="0"/>
                <a:hlinkClick r:id="rId4"/>
              </a:rPr>
              <a:t>www.studymafia.org</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buNone/>
            </a:pPr>
            <a:r>
              <a:rPr lang="en-US" dirty="0"/>
              <a:t> </a:t>
            </a:r>
          </a:p>
          <a:p>
            <a:endParaRPr lang="en-US" dirty="0"/>
          </a:p>
        </p:txBody>
      </p:sp>
    </p:spTree>
    <p:extLst>
      <p:ext uri="{BB962C8B-B14F-4D97-AF65-F5344CB8AC3E}">
        <p14:creationId xmlns:p14="http://schemas.microsoft.com/office/powerpoint/2010/main" val="3107878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568960" y="1600200"/>
            <a:ext cx="819404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b="1" dirty="0" smtClean="0"/>
              <a:t>   </a:t>
            </a:r>
            <a:r>
              <a:rPr b="1" dirty="0" smtClean="0"/>
              <a:t>Time Management refers to managing time effectively so that the right time is allocated to the right activity.</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3" name="Picture 2" descr="2.1.2020-S4L-Time-Mgmt-Blog-1080x675-1"/>
          <p:cNvPicPr>
            <a:picLocks noChangeAspect="1"/>
          </p:cNvPicPr>
          <p:nvPr/>
        </p:nvPicPr>
        <p:blipFill>
          <a:blip r:embed="rId3"/>
          <a:stretch>
            <a:fillRect/>
          </a:stretch>
        </p:blipFill>
        <p:spPr>
          <a:xfrm>
            <a:off x="1891665" y="3505200"/>
            <a:ext cx="5478780" cy="3126740"/>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143000"/>
          </a:xfrm>
        </p:spPr>
        <p:txBody>
          <a:bodyPr>
            <a:normAutofit fontScale="90000"/>
          </a:bodyPr>
          <a:lstStyle/>
          <a:p>
            <a:r>
              <a:rPr lang="en-US" sz="8000" dirty="0" smtClean="0">
                <a:latin typeface="Times New Roman" pitchFamily="18" charset="0"/>
                <a:cs typeface="Times New Roman" pitchFamily="18" charset="0"/>
              </a:rPr>
              <a:t>Thanks</a:t>
            </a:r>
            <a:r>
              <a:rPr lang="en-US" dirty="0" smtClean="0"/>
              <a:t> </a:t>
            </a:r>
            <a:endParaRPr lang="en-US" dirty="0"/>
          </a:p>
        </p:txBody>
      </p:sp>
    </p:spTree>
    <p:extLst>
      <p:ext uri="{BB962C8B-B14F-4D97-AF65-F5344CB8AC3E}">
        <p14:creationId xmlns:p14="http://schemas.microsoft.com/office/powerpoint/2010/main" val="18918042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Introduction</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727075" y="1596390"/>
            <a:ext cx="770064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3000" dirty="0" smtClean="0"/>
              <a:t>Effective time management allows individuals to assign specific time slots to activities as per their importance.</a:t>
            </a:r>
          </a:p>
          <a:p>
            <a:r>
              <a:rPr lang="en-US" sz="3000" dirty="0" smtClean="0"/>
              <a:t>Time Management refers to making the best use of time as time is always limited.</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4</a:t>
            </a:fld>
            <a:endParaRPr lang="en-US" altLang="en-US" sz="1400" dirty="0">
              <a:solidFill>
                <a:srgbClr val="0039A6"/>
              </a:solidFill>
              <a:latin typeface="Myriad Web Pro" charset="0"/>
            </a:endParaRPr>
          </a:p>
        </p:txBody>
      </p:sp>
      <p:pic>
        <p:nvPicPr>
          <p:cNvPr id="3" name="Picture 2" descr="info-graphics-01"/>
          <p:cNvPicPr>
            <a:picLocks noChangeAspect="1"/>
          </p:cNvPicPr>
          <p:nvPr/>
        </p:nvPicPr>
        <p:blipFill>
          <a:blip r:embed="rId3"/>
          <a:stretch>
            <a:fillRect/>
          </a:stretch>
        </p:blipFill>
        <p:spPr>
          <a:xfrm>
            <a:off x="228600" y="304800"/>
            <a:ext cx="8689975" cy="5683250"/>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Techniques</a:t>
            </a:r>
          </a:p>
        </p:txBody>
      </p:sp>
      <p:sp>
        <p:nvSpPr>
          <p:cNvPr id="2" name="TextBox 1"/>
          <p:cNvSpPr txBox="1"/>
          <p:nvPr/>
        </p:nvSpPr>
        <p:spPr>
          <a:xfrm>
            <a:off x="609600" y="1676400"/>
            <a:ext cx="7696200" cy="2861310"/>
          </a:xfrm>
          <a:prstGeom prst="rect">
            <a:avLst/>
          </a:prstGeom>
          <a:noFill/>
        </p:spPr>
        <p:txBody>
          <a:bodyPr wrap="square">
            <a:spAutoFit/>
          </a:bodyPr>
          <a:lstStyle/>
          <a:p>
            <a:pPr marL="0" indent="0">
              <a:buFont typeface="Arial" panose="020B0604020202020204" pitchFamily="34" charset="0"/>
              <a:buNone/>
            </a:pPr>
            <a:r>
              <a:rPr lang="en-US" sz="3000" b="1" dirty="0" smtClean="0"/>
              <a:t>Effective Planning</a:t>
            </a:r>
          </a:p>
          <a:p>
            <a:pPr marL="457200" indent="-457200">
              <a:buFont typeface="Arial" panose="020B0604020202020204" pitchFamily="34" charset="0"/>
              <a:buChar char="•"/>
            </a:pPr>
            <a:r>
              <a:rPr lang="en-US" sz="3000" dirty="0" smtClean="0"/>
              <a:t>Plan your day well in advance. Prepare a To Do List or a “TASK PLAN”. Jot down the important activities that need to be done in a single day against the time that should be allocated to each activity.</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Techniques</a:t>
            </a:r>
          </a:p>
        </p:txBody>
      </p:sp>
      <p:sp>
        <p:nvSpPr>
          <p:cNvPr id="2" name="TextBox 1"/>
          <p:cNvSpPr txBox="1"/>
          <p:nvPr/>
        </p:nvSpPr>
        <p:spPr>
          <a:xfrm>
            <a:off x="609600" y="1676400"/>
            <a:ext cx="7696200" cy="3322955"/>
          </a:xfrm>
          <a:prstGeom prst="rect">
            <a:avLst/>
          </a:prstGeom>
          <a:noFill/>
        </p:spPr>
        <p:txBody>
          <a:bodyPr wrap="square">
            <a:spAutoFit/>
          </a:bodyPr>
          <a:lstStyle/>
          <a:p>
            <a:pPr marL="0" indent="0">
              <a:buFont typeface="Arial" panose="020B0604020202020204" pitchFamily="34" charset="0"/>
              <a:buNone/>
            </a:pPr>
            <a:r>
              <a:rPr lang="en-US" sz="3000" b="1" dirty="0" smtClean="0"/>
              <a:t>Setting Goals and Objectives</a:t>
            </a:r>
          </a:p>
          <a:p>
            <a:pPr marL="457200" indent="-457200">
              <a:buFont typeface="Arial" panose="020B0604020202020204" pitchFamily="34" charset="0"/>
              <a:buChar char="•"/>
            </a:pPr>
            <a:r>
              <a:rPr lang="en-US" sz="3000" dirty="0" smtClean="0"/>
              <a:t>Working without goals and targets in an organization would be similar to a situation where the captain of the ship loses his way in the sea. Yes, you would be lost. Set targets for yourself and make sure they are realistic ones and achievable.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Techniques</a:t>
            </a:r>
          </a:p>
        </p:txBody>
      </p:sp>
      <p:sp>
        <p:nvSpPr>
          <p:cNvPr id="2" name="TextBox 1"/>
          <p:cNvSpPr txBox="1"/>
          <p:nvPr/>
        </p:nvSpPr>
        <p:spPr>
          <a:xfrm>
            <a:off x="609600" y="1676400"/>
            <a:ext cx="7696200" cy="3322955"/>
          </a:xfrm>
          <a:prstGeom prst="rect">
            <a:avLst/>
          </a:prstGeom>
          <a:noFill/>
        </p:spPr>
        <p:txBody>
          <a:bodyPr wrap="square">
            <a:spAutoFit/>
          </a:bodyPr>
          <a:lstStyle/>
          <a:p>
            <a:pPr marL="0" indent="0">
              <a:buFont typeface="Arial" panose="020B0604020202020204" pitchFamily="34" charset="0"/>
              <a:buNone/>
            </a:pPr>
            <a:r>
              <a:rPr lang="en-US" sz="3000" b="1" dirty="0" smtClean="0"/>
              <a:t>Setting Deadlines</a:t>
            </a:r>
          </a:p>
          <a:p>
            <a:pPr marL="457200" indent="-457200">
              <a:buFont typeface="Arial" panose="020B0604020202020204" pitchFamily="34" charset="0"/>
              <a:buChar char="•"/>
            </a:pPr>
            <a:r>
              <a:rPr lang="en-US" sz="3000" dirty="0" smtClean="0"/>
              <a:t>Set deadlines for yourself and strive hard to complete tasks ahead of the deadlines. Do not wait for your superiors to ask you everytime. Learn to take ownership of work. </a:t>
            </a:r>
          </a:p>
          <a:p>
            <a:pPr marL="457200" indent="-457200">
              <a:buFont typeface="Arial" panose="020B0604020202020204" pitchFamily="34" charset="0"/>
              <a:buChar char="•"/>
            </a:pPr>
            <a:r>
              <a:rPr lang="en-US" sz="3000" dirty="0" smtClean="0"/>
              <a:t>One person who can best set the deadlines is you yourself.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Techniques</a:t>
            </a:r>
          </a:p>
        </p:txBody>
      </p:sp>
      <p:sp>
        <p:nvSpPr>
          <p:cNvPr id="2" name="TextBox 1"/>
          <p:cNvSpPr txBox="1"/>
          <p:nvPr/>
        </p:nvSpPr>
        <p:spPr>
          <a:xfrm>
            <a:off x="609600" y="1676400"/>
            <a:ext cx="8119110" cy="3784600"/>
          </a:xfrm>
          <a:prstGeom prst="rect">
            <a:avLst/>
          </a:prstGeom>
          <a:noFill/>
        </p:spPr>
        <p:txBody>
          <a:bodyPr wrap="square">
            <a:spAutoFit/>
          </a:bodyPr>
          <a:lstStyle/>
          <a:p>
            <a:pPr marL="0" indent="0">
              <a:buFont typeface="Arial" panose="020B0604020202020204" pitchFamily="34" charset="0"/>
              <a:buNone/>
            </a:pPr>
            <a:r>
              <a:rPr lang="en-US" sz="3000" b="1" dirty="0" smtClean="0"/>
              <a:t>Delegation of Responsibilities</a:t>
            </a:r>
          </a:p>
          <a:p>
            <a:pPr marL="457200" indent="-457200">
              <a:buFont typeface="Arial" panose="020B0604020202020204" pitchFamily="34" charset="0"/>
              <a:buChar char="•"/>
            </a:pPr>
            <a:r>
              <a:rPr lang="en-US" sz="3000" dirty="0" smtClean="0"/>
              <a:t>Learn to say “NO” at workplace. Don’t do everything on your own. There are other people as well. One should not accept something which he knows is difficult for him.</a:t>
            </a:r>
          </a:p>
          <a:p>
            <a:pPr marL="457200" indent="-457200">
              <a:buFont typeface="Arial" panose="020B0604020202020204" pitchFamily="34" charset="0"/>
              <a:buChar char="•"/>
            </a:pPr>
            <a:r>
              <a:rPr lang="en-US" sz="3000" dirty="0" smtClean="0"/>
              <a:t>The roles and responsibilities must be delegated as per interest and specialization of employees for them to finish tasks within deadlines.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53349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sz="3600" b="1" dirty="0" smtClean="0">
                <a:solidFill>
                  <a:schemeClr val="accent2"/>
                </a:solidFill>
                <a:latin typeface="Times New Roman" panose="02020603050405020304" pitchFamily="18" charset="0"/>
                <a:cs typeface="Times New Roman" panose="02020603050405020304" pitchFamily="18" charset="0"/>
                <a:sym typeface="+mn-ea"/>
              </a:rPr>
              <a:t>Time Management Techniques</a:t>
            </a:r>
          </a:p>
        </p:txBody>
      </p:sp>
      <p:sp>
        <p:nvSpPr>
          <p:cNvPr id="2" name="TextBox 1"/>
          <p:cNvSpPr txBox="1"/>
          <p:nvPr/>
        </p:nvSpPr>
        <p:spPr>
          <a:xfrm>
            <a:off x="609600" y="1676400"/>
            <a:ext cx="8119110" cy="3784600"/>
          </a:xfrm>
          <a:prstGeom prst="rect">
            <a:avLst/>
          </a:prstGeom>
          <a:noFill/>
        </p:spPr>
        <p:txBody>
          <a:bodyPr wrap="square">
            <a:spAutoFit/>
          </a:bodyPr>
          <a:lstStyle/>
          <a:p>
            <a:pPr marL="0" indent="0">
              <a:buFont typeface="Arial" panose="020B0604020202020204" pitchFamily="34" charset="0"/>
              <a:buNone/>
            </a:pPr>
            <a:r>
              <a:rPr lang="en-US" sz="3000" b="1" dirty="0" smtClean="0"/>
              <a:t>Prioritizing Tasks</a:t>
            </a:r>
          </a:p>
          <a:p>
            <a:pPr marL="457200" indent="-457200">
              <a:buFont typeface="Arial" panose="020B0604020202020204" pitchFamily="34" charset="0"/>
              <a:buChar char="•"/>
            </a:pPr>
            <a:r>
              <a:rPr lang="en-US" sz="3000" dirty="0" smtClean="0"/>
              <a:t>Prioritize the tasks as per their importance and urgency. Know the difference between important and urgent work. Identify which tasks should be done within a day, which all should be done within a month and so on. </a:t>
            </a:r>
          </a:p>
          <a:p>
            <a:pPr marL="457200" indent="-457200">
              <a:buFont typeface="Arial" panose="020B0604020202020204" pitchFamily="34" charset="0"/>
              <a:buChar char="•"/>
            </a:pPr>
            <a:r>
              <a:rPr lang="en-US" sz="3000" dirty="0" smtClean="0"/>
              <a:t>Tasks which are most important should be done earlier.</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914</Words>
  <Application>Microsoft Office PowerPoint</Application>
  <PresentationFormat>On-screen Show (4:3)</PresentationFormat>
  <Paragraphs>258</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7_SEPDPO</vt:lpstr>
      <vt:lpstr>Business Cooperate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917</cp:revision>
  <cp:lastPrinted>2014-09-05T11:57:00Z</cp:lastPrinted>
  <dcterms:created xsi:type="dcterms:W3CDTF">2014-04-08T13:15:00Z</dcterms:created>
  <dcterms:modified xsi:type="dcterms:W3CDTF">2024-05-21T01:08:58Z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463F0135486A4043BC87005691555803</vt:lpwstr>
  </property>
  <property fmtid="{D5CDD505-2E9C-101B-9397-08002B2CF9AE}" pid="3" name="KSOProductBuildVer">
    <vt:lpwstr>1033-11.2.0.11486</vt:lpwstr>
  </property>
</Properties>
</file>