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5" r:id="rId2"/>
    <p:sldId id="274" r:id="rId3"/>
    <p:sldId id="257" r:id="rId4"/>
    <p:sldId id="26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6" r:id="rId13"/>
    <p:sldId id="272" r:id="rId14"/>
    <p:sldId id="271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CD324-BEF1-431D-A06D-6753A7A91209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64C35-1E49-4066-B6C4-7A07A7CFE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01121-B02A-494C-BE46-991C9F43A0D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5FA00C-9466-4800-8CA9-5C53E54ECE7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9A05E3-7434-4564-9254-4BA091991A7D}" type="slidenum">
              <a:rPr lang="en-US" sz="1200">
                <a:latin typeface="Times New Roman" pitchFamily="18" charset="0"/>
              </a:rPr>
              <a:pPr algn="r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9717BD-B780-49DC-9460-58CA6BC324AB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24C12F-23C3-4F1E-B380-3D8710417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000">
              <a:solidFill>
                <a:srgbClr val="FF9900"/>
              </a:solidFill>
            </a:endParaRP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Submitted To:				              Submitted By: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www.studymafia.org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www.studymafia.org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286000" y="2743200"/>
            <a:ext cx="396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Seminar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Motivation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/>
              <a:t> 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  EXTRINSIC MOTIVATION: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Advantages: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1. Requires minimal effort on the part of the teacher or manager</a:t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2. Generally applicable to all individuals in the group</a:t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3. May consist of tangible or intangible rewards</a:t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1. Lack of effectiveness over a long-term period</a:t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2. Rewards or benefits must be steadily increased or changed to remain enticing</a:t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3. Discourages desire for learning for the sake of learning itself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ADVANTAGES AND DISADVANTAGES OF MOTIVATION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INTRINSIC MOTIVATION: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Advantages:</a:t>
            </a:r>
            <a:br>
              <a:rPr lang="en-US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1. Leads to more effective long-term learning and recall</a:t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2. Is a personal experience for each individual in the group</a:t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3. Self-perpetuates further intrinsic motivation </a:t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Disadvantages: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1. Requires the instructor or leader to have personal knowledge of each individual in the group</a:t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2.Time-consuming for instructors/teachers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ADVANTAGES AND DISADVANTAGES OF MOTIVATION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Content Theories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Maslow’s Hierarchy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Theory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Herzberg’s two-factor theory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Alderfer’s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ERG theory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Contemporary theories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Equity theory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Attribution theory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Motivation Theories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Maslow </a:t>
            </a:r>
            <a:r>
              <a:rPr lang="en-US" dirty="0"/>
              <a:t>identified 5 levels of hierarchy needs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Esteem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Needs for self actualization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</a:t>
            </a:r>
            <a:r>
              <a:rPr lang="en-US" dirty="0"/>
              <a:t>hierarchy </a:t>
            </a:r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Herzberg’s two-factor theory of motivation.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extension of Maslow's theory.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conducted a study among accountants and engineers.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found out impact of job content and job context.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study revealed two sets of factors affecting motivation and work-the two factor theory of motivation and job satisfaction.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Maslow’s model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Motivation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an important concept that has been receiving considerable attention from academicians, researchers and practicing HR managers.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its essence, motivation comprises important elements such as the need or content, search and choice of strategies, goal-directed behavior, social comparison of rewards reinforcement, and performance-satisfaction.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www.google.com</a:t>
            </a:r>
            <a:r>
              <a:rPr lang="en-US" b="1" dirty="0" smtClean="0"/>
              <a:t> 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www.wikipedia.com</a:t>
            </a:r>
            <a:endParaRPr lang="en-US" dirty="0"/>
          </a:p>
          <a:p>
            <a:r>
              <a:rPr lang="en-US" u="sng" dirty="0">
                <a:hlinkClick r:id="rId4"/>
              </a:rPr>
              <a:t>www.studymafia.org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References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MOTIVATION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MOTIVATIONAL PROCESS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MOTIVATIONAL CYCLE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TYPES OF MOTIVATION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REQUISITES TO MOTIVATE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ADVANTAGES OF MOTIVATION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DISADVANTAGES OF MOTIVATION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MOTIVATION THEORIES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the conscious behavior of human being is motivated.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internal needs and drives lead to tensions, which in turn result into actions.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need for food results into hunger and hence a person is motivated to eat.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7924800" cy="91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Motivation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7772400" cy="3886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An inferred process within an animal or an individual that causes that organism to move towards a goal.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176713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Unsatisfied need 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Tension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Drives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Search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Goal achievement  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 satisfaction  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Reduction of tension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2390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>Motivational cycle</a:t>
            </a: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 rot="-45200">
            <a:off x="5822936" y="4035932"/>
            <a:ext cx="2327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Instrumental</a:t>
            </a:r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3581400" y="5562600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Goal</a:t>
            </a:r>
          </a:p>
        </p:txBody>
      </p:sp>
      <p:sp>
        <p:nvSpPr>
          <p:cNvPr id="6149" name="Rectangle 14"/>
          <p:cNvSpPr>
            <a:spLocks noChangeArrowheads="1"/>
          </p:cNvSpPr>
          <p:nvPr/>
        </p:nvSpPr>
        <p:spPr bwMode="auto">
          <a:xfrm rot="-5250341">
            <a:off x="1969294" y="3745706"/>
            <a:ext cx="121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Relief</a:t>
            </a: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3938588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AutoShape 40"/>
          <p:cNvSpPr>
            <a:spLocks noChangeArrowheads="1"/>
          </p:cNvSpPr>
          <p:nvPr/>
        </p:nvSpPr>
        <p:spPr bwMode="auto">
          <a:xfrm rot="3354538">
            <a:off x="5518511" y="2649688"/>
            <a:ext cx="1792288" cy="1028700"/>
          </a:xfrm>
          <a:custGeom>
            <a:avLst/>
            <a:gdLst>
              <a:gd name="T0" fmla="*/ 727619 w 21600"/>
              <a:gd name="T1" fmla="*/ 9144 h 21600"/>
              <a:gd name="T2" fmla="*/ 271498 w 21600"/>
              <a:gd name="T3" fmla="*/ 656796 h 21600"/>
              <a:gd name="T4" fmla="*/ 811840 w 21600"/>
              <a:gd name="T5" fmla="*/ 261747 h 21600"/>
              <a:gd name="T6" fmla="*/ 2016324 w 21600"/>
              <a:gd name="T7" fmla="*/ 514350 h 21600"/>
              <a:gd name="T8" fmla="*/ 1568252 w 21600"/>
              <a:gd name="T9" fmla="*/ 771525 h 21600"/>
              <a:gd name="T10" fmla="*/ 1120180 w 21600"/>
              <a:gd name="T11" fmla="*/ 5143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482"/>
                  <a:pt x="5529" y="12159"/>
                  <a:pt x="5781" y="12794"/>
                </a:cubicBezTo>
                <a:lnTo>
                  <a:pt x="763" y="14788"/>
                </a:lnTo>
                <a:cubicBezTo>
                  <a:pt x="259" y="13519"/>
                  <a:pt x="0" y="121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41"/>
          <p:cNvSpPr>
            <a:spLocks noChangeArrowheads="1"/>
          </p:cNvSpPr>
          <p:nvPr/>
        </p:nvSpPr>
        <p:spPr bwMode="auto">
          <a:xfrm rot="7053959">
            <a:off x="5044675" y="4777327"/>
            <a:ext cx="1638300" cy="1371600"/>
          </a:xfrm>
          <a:custGeom>
            <a:avLst/>
            <a:gdLst>
              <a:gd name="T0" fmla="*/ 878463 w 21600"/>
              <a:gd name="T1" fmla="*/ 1778 h 21600"/>
              <a:gd name="T2" fmla="*/ 211235 w 21600"/>
              <a:gd name="T3" fmla="*/ 611442 h 21600"/>
              <a:gd name="T4" fmla="*/ 848806 w 21600"/>
              <a:gd name="T5" fmla="*/ 343789 h 21600"/>
              <a:gd name="T6" fmla="*/ 1843087 w 21600"/>
              <a:gd name="T7" fmla="*/ 685800 h 21600"/>
              <a:gd name="T8" fmla="*/ 1433513 w 21600"/>
              <a:gd name="T9" fmla="*/ 1028700 h 21600"/>
              <a:gd name="T10" fmla="*/ 1023937 w 21600"/>
              <a:gd name="T11" fmla="*/ 6858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119" y="5399"/>
                  <a:pt x="5844" y="7366"/>
                  <a:pt x="5456" y="10019"/>
                </a:cubicBezTo>
                <a:lnTo>
                  <a:pt x="113" y="9239"/>
                </a:lnTo>
                <a:cubicBezTo>
                  <a:pt x="888" y="3933"/>
                  <a:pt x="543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42"/>
          <p:cNvSpPr>
            <a:spLocks noChangeArrowheads="1"/>
          </p:cNvSpPr>
          <p:nvPr/>
        </p:nvSpPr>
        <p:spPr bwMode="auto">
          <a:xfrm rot="-5399901">
            <a:off x="1140619" y="2890044"/>
            <a:ext cx="3427413" cy="2365375"/>
          </a:xfrm>
          <a:custGeom>
            <a:avLst/>
            <a:gdLst>
              <a:gd name="T0" fmla="*/ 1461411 w 21600"/>
              <a:gd name="T1" fmla="*/ 12812 h 21600"/>
              <a:gd name="T2" fmla="*/ 483963 w 21600"/>
              <a:gd name="T3" fmla="*/ 1440908 h 21600"/>
              <a:gd name="T4" fmla="*/ 1587559 w 21600"/>
              <a:gd name="T5" fmla="*/ 597695 h 21600"/>
              <a:gd name="T6" fmla="*/ 3855839 w 21600"/>
              <a:gd name="T7" fmla="*/ 1182688 h 21600"/>
              <a:gd name="T8" fmla="*/ 2998987 w 21600"/>
              <a:gd name="T9" fmla="*/ 1774031 h 21600"/>
              <a:gd name="T10" fmla="*/ 2142133 w 21600"/>
              <a:gd name="T11" fmla="*/ 11826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332"/>
                  <a:pt x="5478" y="11862"/>
                  <a:pt x="5633" y="12372"/>
                </a:cubicBezTo>
                <a:lnTo>
                  <a:pt x="467" y="13944"/>
                </a:lnTo>
                <a:cubicBezTo>
                  <a:pt x="157" y="12925"/>
                  <a:pt x="0" y="118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44"/>
          <p:cNvSpPr txBox="1">
            <a:spLocks noChangeArrowheads="1"/>
          </p:cNvSpPr>
          <p:nvPr/>
        </p:nvSpPr>
        <p:spPr bwMode="auto">
          <a:xfrm>
            <a:off x="3048000" y="1676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Need, 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EMPOWERMENT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CREATIVITY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QUALITY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MONETARY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INCENTIVE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INCENTIVES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MOTIVATION METHODS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Achievement Motivation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Affiliation Motivation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Competence Motivation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Power Motivation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5) Attitude Motivation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6) Incentive Motivation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7) Fear Motivation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MOTIVATION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We have to be Motivated to Motivate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Motivation requires a goal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Motivation once established, does not last if not repeated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Motivation requires Recognition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Participation has motivating effect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Seeing ourselves progressing Motivates us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Challenge only motivates if you can win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Everybody has a motivational fuse i.e. everybody can be motivated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Group belonging motivates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REQUISITES TO MOTIVATE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413</Words>
  <Application>Microsoft Office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Content  </vt:lpstr>
      <vt:lpstr>INTRODUCTION  </vt:lpstr>
      <vt:lpstr>What is Motivation</vt:lpstr>
      <vt:lpstr>Motivational process</vt:lpstr>
      <vt:lpstr>Motivational cycle</vt:lpstr>
      <vt:lpstr>MOTIVATION METHODS  </vt:lpstr>
      <vt:lpstr>TYPES OF MOTIVATION  </vt:lpstr>
      <vt:lpstr>REQUISITES TO MOTIVATE </vt:lpstr>
      <vt:lpstr> ADVANTAGES AND DISADVANTAGES OF MOTIVATION  </vt:lpstr>
      <vt:lpstr> ADVANTAGES AND DISADVANTAGES OF MOTIVATION  </vt:lpstr>
      <vt:lpstr>Motivation Theories </vt:lpstr>
      <vt:lpstr>Maslow’s hierarchy theory</vt:lpstr>
      <vt:lpstr> Maslow’s model </vt:lpstr>
      <vt:lpstr>Conclusion </vt:lpstr>
      <vt:lpstr>References  </vt:lpstr>
      <vt:lpstr>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Reetu</dc:creator>
  <cp:lastModifiedBy>Sumit Thakur</cp:lastModifiedBy>
  <cp:revision>17</cp:revision>
  <dcterms:created xsi:type="dcterms:W3CDTF">2015-03-12T13:35:15Z</dcterms:created>
  <dcterms:modified xsi:type="dcterms:W3CDTF">2015-03-15T08:40:09Z</dcterms:modified>
</cp:coreProperties>
</file>