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5"/>
  </p:notesMasterIdLst>
  <p:sldIdLst>
    <p:sldId id="288" r:id="rId2"/>
    <p:sldId id="291" r:id="rId3"/>
    <p:sldId id="264" r:id="rId4"/>
    <p:sldId id="265" r:id="rId5"/>
    <p:sldId id="275" r:id="rId6"/>
    <p:sldId id="276" r:id="rId7"/>
    <p:sldId id="277" r:id="rId8"/>
    <p:sldId id="280" r:id="rId9"/>
    <p:sldId id="281" r:id="rId10"/>
    <p:sldId id="257" r:id="rId11"/>
    <p:sldId id="258" r:id="rId12"/>
    <p:sldId id="259" r:id="rId13"/>
    <p:sldId id="262" r:id="rId14"/>
    <p:sldId id="260" r:id="rId15"/>
    <p:sldId id="261" r:id="rId16"/>
    <p:sldId id="282" r:id="rId17"/>
    <p:sldId id="283" r:id="rId18"/>
    <p:sldId id="284" r:id="rId19"/>
    <p:sldId id="285" r:id="rId20"/>
    <p:sldId id="287" r:id="rId21"/>
    <p:sldId id="263" r:id="rId22"/>
    <p:sldId id="266" r:id="rId23"/>
    <p:sldId id="267" r:id="rId24"/>
    <p:sldId id="268" r:id="rId25"/>
    <p:sldId id="269" r:id="rId26"/>
    <p:sldId id="270" r:id="rId27"/>
    <p:sldId id="271" r:id="rId28"/>
    <p:sldId id="272" r:id="rId29"/>
    <p:sldId id="278" r:id="rId30"/>
    <p:sldId id="279" r:id="rId31"/>
    <p:sldId id="289" r:id="rId32"/>
    <p:sldId id="273" r:id="rId33"/>
    <p:sldId id="290"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1" d="100"/>
          <a:sy n="61" d="100"/>
        </p:scale>
        <p:origin x="-1404"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4F262C-B3F9-4CC6-BAE4-4EBE8FBCFE30}" type="datetimeFigureOut">
              <a:rPr lang="en-US" smtClean="0"/>
              <a:pPr/>
              <a:t>5/18/2023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40B14E-6897-45D2-8CC8-812542D9EA4E}" type="slidenum">
              <a:rPr lang="en-US" smtClean="0"/>
              <a:pPr/>
              <a:t>‹#›</a:t>
            </a:fld>
            <a:endParaRPr lang="en-US"/>
          </a:p>
        </p:txBody>
      </p:sp>
    </p:spTree>
    <p:extLst>
      <p:ext uri="{BB962C8B-B14F-4D97-AF65-F5344CB8AC3E}">
        <p14:creationId xmlns:p14="http://schemas.microsoft.com/office/powerpoint/2010/main" val="1992600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48DDF294-755D-4E01-AE65-C38D46C7DCD3}" type="slidenum">
              <a:rPr lang="en-US" smtClean="0">
                <a:latin typeface="Arial" charset="0"/>
              </a:rPr>
              <a:pPr/>
              <a:t>1</a:t>
            </a:fld>
            <a:endParaRPr lang="en-US" smtClean="0">
              <a:latin typeface="Arial" charset="0"/>
            </a:endParaRPr>
          </a:p>
        </p:txBody>
      </p:sp>
      <p:sp>
        <p:nvSpPr>
          <p:cNvPr id="368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8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F137792-A5F7-458E-AD90-D34463188ACF}" type="datetimeFigureOut">
              <a:rPr lang="en-US" smtClean="0"/>
              <a:pPr/>
              <a:t>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000A48-46BE-4312-8F00-29BD16B83AD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137792-A5F7-458E-AD90-D34463188ACF}" type="datetimeFigureOut">
              <a:rPr lang="en-US" smtClean="0"/>
              <a:pPr/>
              <a:t>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000A48-46BE-4312-8F00-29BD16B83AD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137792-A5F7-458E-AD90-D34463188ACF}" type="datetimeFigureOut">
              <a:rPr lang="en-US" smtClean="0"/>
              <a:pPr/>
              <a:t>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000A48-46BE-4312-8F00-29BD16B83AD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137792-A5F7-458E-AD90-D34463188ACF}" type="datetimeFigureOut">
              <a:rPr lang="en-US" smtClean="0"/>
              <a:pPr/>
              <a:t>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000A48-46BE-4312-8F00-29BD16B83AD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137792-A5F7-458E-AD90-D34463188ACF}" type="datetimeFigureOut">
              <a:rPr lang="en-US" smtClean="0"/>
              <a:pPr/>
              <a:t>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000A48-46BE-4312-8F00-29BD16B83AD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F137792-A5F7-458E-AD90-D34463188ACF}" type="datetimeFigureOut">
              <a:rPr lang="en-US" smtClean="0"/>
              <a:pPr/>
              <a:t>5/18/2023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000A48-46BE-4312-8F00-29BD16B83AD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F137792-A5F7-458E-AD90-D34463188ACF}" type="datetimeFigureOut">
              <a:rPr lang="en-US" smtClean="0"/>
              <a:pPr/>
              <a:t>5/18/2023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000A48-46BE-4312-8F00-29BD16B83AD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F137792-A5F7-458E-AD90-D34463188ACF}" type="datetimeFigureOut">
              <a:rPr lang="en-US" smtClean="0"/>
              <a:pPr/>
              <a:t>5/18/2023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000A48-46BE-4312-8F00-29BD16B83AD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137792-A5F7-458E-AD90-D34463188ACF}" type="datetimeFigureOut">
              <a:rPr lang="en-US" smtClean="0"/>
              <a:pPr/>
              <a:t>5/18/2023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000A48-46BE-4312-8F00-29BD16B83AD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137792-A5F7-458E-AD90-D34463188ACF}" type="datetimeFigureOut">
              <a:rPr lang="en-US" smtClean="0"/>
              <a:pPr/>
              <a:t>5/18/2023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000A48-46BE-4312-8F00-29BD16B83AD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137792-A5F7-458E-AD90-D34463188ACF}" type="datetimeFigureOut">
              <a:rPr lang="en-US" smtClean="0"/>
              <a:pPr/>
              <a:t>5/18/2023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000A48-46BE-4312-8F00-29BD16B83AD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137792-A5F7-458E-AD90-D34463188ACF}" type="datetimeFigureOut">
              <a:rPr lang="en-US" smtClean="0"/>
              <a:pPr/>
              <a:t>5/18/2023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000A48-46BE-4312-8F00-29BD16B83AD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wikipedia.com/" TargetMode="External"/><Relationship Id="rId2" Type="http://schemas.openxmlformats.org/officeDocument/2006/relationships/hyperlink" Target="http://www.google.com/" TargetMode="External"/><Relationship Id="rId1" Type="http://schemas.openxmlformats.org/officeDocument/2006/relationships/slideLayout" Target="../slideLayouts/slideLayout2.xml"/><Relationship Id="rId4" Type="http://schemas.openxmlformats.org/officeDocument/2006/relationships/hyperlink" Target="http://www.studymafia.org/"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logo1"/>
          <p:cNvPicPr>
            <a:picLocks noChangeAspect="1" noChangeArrowheads="1"/>
          </p:cNvPicPr>
          <p:nvPr/>
        </p:nvPicPr>
        <p:blipFill>
          <a:blip r:embed="rId3" cstate="print"/>
          <a:srcRect/>
          <a:stretch>
            <a:fillRect/>
          </a:stretch>
        </p:blipFill>
        <p:spPr bwMode="auto">
          <a:xfrm>
            <a:off x="304800" y="76200"/>
            <a:ext cx="1143000" cy="1143000"/>
          </a:xfrm>
          <a:prstGeom prst="rect">
            <a:avLst/>
          </a:prstGeom>
          <a:noFill/>
          <a:ln w="9525">
            <a:noFill/>
            <a:miter lim="800000"/>
            <a:headEnd/>
            <a:tailEnd/>
          </a:ln>
        </p:spPr>
      </p:pic>
      <p:pic>
        <p:nvPicPr>
          <p:cNvPr id="8195" name="Picture 3" descr="strip1"/>
          <p:cNvPicPr>
            <a:picLocks noChangeAspect="1" noChangeArrowheads="1"/>
          </p:cNvPicPr>
          <p:nvPr/>
        </p:nvPicPr>
        <p:blipFill>
          <a:blip r:embed="rId4" cstate="print"/>
          <a:srcRect/>
          <a:stretch>
            <a:fillRect/>
          </a:stretch>
        </p:blipFill>
        <p:spPr bwMode="auto">
          <a:xfrm>
            <a:off x="1447800" y="609600"/>
            <a:ext cx="7620000" cy="76200"/>
          </a:xfrm>
          <a:prstGeom prst="rect">
            <a:avLst/>
          </a:prstGeom>
          <a:noFill/>
          <a:ln w="9525">
            <a:noFill/>
            <a:miter lim="800000"/>
            <a:headEnd/>
            <a:tailEnd/>
          </a:ln>
        </p:spPr>
      </p:pic>
      <p:sp>
        <p:nvSpPr>
          <p:cNvPr id="2052" name="Rectangle 5"/>
          <p:cNvSpPr>
            <a:spLocks noChangeArrowheads="1"/>
          </p:cNvSpPr>
          <p:nvPr/>
        </p:nvSpPr>
        <p:spPr bwMode="auto">
          <a:xfrm>
            <a:off x="457200" y="914400"/>
            <a:ext cx="8686800" cy="1143000"/>
          </a:xfrm>
          <a:prstGeom prst="rect">
            <a:avLst/>
          </a:prstGeom>
          <a:noFill/>
          <a:ln w="9525">
            <a:noFill/>
            <a:miter lim="800000"/>
            <a:headEnd/>
            <a:tailEnd/>
          </a:ln>
        </p:spPr>
        <p:txBody>
          <a:bodyPr anchor="ctr"/>
          <a:lstStyle/>
          <a:p>
            <a:pPr algn="ctr" eaLnBrk="0" hangingPunct="0">
              <a:defRPr/>
            </a:pPr>
            <a:r>
              <a:rPr lang="en-US" sz="6000" dirty="0">
                <a:solidFill>
                  <a:srgbClr val="FF0000"/>
                </a:solidFill>
                <a:latin typeface="Verdana" pitchFamily="34" charset="0"/>
              </a:rPr>
              <a:t>www.studymafia.org</a:t>
            </a:r>
            <a:endParaRPr lang="en-US" sz="6000" dirty="0">
              <a:solidFill>
                <a:srgbClr val="FF0000"/>
              </a:solidFill>
              <a:latin typeface="Tahoma" pitchFamily="34" charset="0"/>
            </a:endParaRPr>
          </a:p>
        </p:txBody>
      </p:sp>
      <p:sp>
        <p:nvSpPr>
          <p:cNvPr id="8197" name="Text Box 9"/>
          <p:cNvSpPr txBox="1">
            <a:spLocks noChangeArrowheads="1"/>
          </p:cNvSpPr>
          <p:nvPr/>
        </p:nvSpPr>
        <p:spPr bwMode="auto">
          <a:xfrm>
            <a:off x="533400" y="5791200"/>
            <a:ext cx="8610600" cy="584200"/>
          </a:xfrm>
          <a:prstGeom prst="rect">
            <a:avLst/>
          </a:prstGeom>
          <a:noFill/>
          <a:ln w="9525">
            <a:noFill/>
            <a:miter lim="800000"/>
            <a:headEnd/>
            <a:tailEnd/>
          </a:ln>
        </p:spPr>
        <p:txBody>
          <a:bodyPr>
            <a:spAutoFit/>
          </a:bodyPr>
          <a:lstStyle/>
          <a:p>
            <a:pPr eaLnBrk="0" hangingPunct="0">
              <a:spcBef>
                <a:spcPct val="50000"/>
              </a:spcBef>
            </a:pPr>
            <a:r>
              <a:rPr lang="en-US" sz="1600" b="1" dirty="0"/>
              <a:t>Submitted To:				              </a:t>
            </a:r>
            <a:r>
              <a:rPr lang="en-US" sz="1600" b="1" dirty="0" smtClean="0"/>
              <a:t>                Submitted </a:t>
            </a:r>
            <a:r>
              <a:rPr lang="en-US" sz="1600" b="1" dirty="0"/>
              <a:t>By:</a:t>
            </a:r>
          </a:p>
          <a:p>
            <a:pPr eaLnBrk="0" hangingPunct="0"/>
            <a:r>
              <a:rPr lang="en-US" sz="1600" b="1" dirty="0"/>
              <a:t>www.studymafia.org                                                            </a:t>
            </a:r>
            <a:r>
              <a:rPr lang="en-US" sz="1600" b="1" dirty="0" smtClean="0"/>
              <a:t>                               </a:t>
            </a:r>
            <a:r>
              <a:rPr lang="en-US" sz="1600" b="1" dirty="0" err="1" smtClean="0"/>
              <a:t>www.studymafia.org</a:t>
            </a:r>
            <a:r>
              <a:rPr lang="en-US" sz="1600" b="1" dirty="0" smtClean="0"/>
              <a:t>               </a:t>
            </a:r>
            <a:endParaRPr lang="en-US" sz="1600" b="1" dirty="0"/>
          </a:p>
        </p:txBody>
      </p:sp>
      <p:sp>
        <p:nvSpPr>
          <p:cNvPr id="2054" name="Rectangle 8"/>
          <p:cNvSpPr>
            <a:spLocks noChangeArrowheads="1"/>
          </p:cNvSpPr>
          <p:nvPr/>
        </p:nvSpPr>
        <p:spPr bwMode="auto">
          <a:xfrm>
            <a:off x="228600" y="2819400"/>
            <a:ext cx="4572000" cy="2308324"/>
          </a:xfrm>
          <a:prstGeom prst="rect">
            <a:avLst/>
          </a:prstGeom>
          <a:noFill/>
          <a:ln w="9525">
            <a:noFill/>
            <a:miter lim="800000"/>
            <a:headEnd/>
            <a:tailEnd/>
          </a:ln>
        </p:spPr>
        <p:txBody>
          <a:bodyPr wrap="square">
            <a:spAutoFit/>
          </a:bodyPr>
          <a:lstStyle/>
          <a:p>
            <a:pPr algn="ctr" eaLnBrk="0" hangingPunct="0">
              <a:defRPr/>
            </a:pPr>
            <a:r>
              <a:rPr lang="en-US" sz="3600" b="1" dirty="0">
                <a:solidFill>
                  <a:srgbClr val="0070C0"/>
                </a:solidFill>
              </a:rPr>
              <a:t>Seminar</a:t>
            </a:r>
          </a:p>
          <a:p>
            <a:pPr algn="ctr" eaLnBrk="0" hangingPunct="0">
              <a:defRPr/>
            </a:pPr>
            <a:r>
              <a:rPr lang="en-US" sz="3600" b="1" dirty="0">
                <a:solidFill>
                  <a:srgbClr val="0070C0"/>
                </a:solidFill>
              </a:rPr>
              <a:t> On</a:t>
            </a:r>
          </a:p>
          <a:p>
            <a:pPr algn="ctr"/>
            <a:r>
              <a:rPr lang="en-US" sz="3600" b="1" dirty="0" smtClean="0">
                <a:solidFill>
                  <a:srgbClr val="0070C0"/>
                </a:solidFill>
              </a:rPr>
              <a:t>WIRELESS </a:t>
            </a:r>
          </a:p>
          <a:p>
            <a:pPr lvl="1" algn="ctr"/>
            <a:r>
              <a:rPr lang="en-US" sz="3600" b="1" dirty="0" smtClean="0">
                <a:solidFill>
                  <a:srgbClr val="0070C0"/>
                </a:solidFill>
              </a:rPr>
              <a:t>COMMUNICATION</a:t>
            </a:r>
            <a:endParaRPr lang="en-US" sz="3600" b="1" dirty="0">
              <a:solidFill>
                <a:srgbClr val="0070C0"/>
              </a:solidFill>
            </a:endParaRPr>
          </a:p>
        </p:txBody>
      </p:sp>
      <p:pic>
        <p:nvPicPr>
          <p:cNvPr id="47106" name="Picture 2" descr="http://www.engineersgarage.com/sites/default/files/imagecache/Original/wysiwyg_imageupload/1/Wireless%20Communication_0.jpg"/>
          <p:cNvPicPr>
            <a:picLocks noChangeAspect="1" noChangeArrowheads="1"/>
          </p:cNvPicPr>
          <p:nvPr/>
        </p:nvPicPr>
        <p:blipFill>
          <a:blip r:embed="rId5" cstate="print"/>
          <a:srcRect/>
          <a:stretch>
            <a:fillRect/>
          </a:stretch>
        </p:blipFill>
        <p:spPr bwMode="auto">
          <a:xfrm>
            <a:off x="5029200" y="2819400"/>
            <a:ext cx="3810000" cy="2543175"/>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4000" r="-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657600" y="4191000"/>
            <a:ext cx="5486400" cy="841375"/>
          </a:xfrm>
        </p:spPr>
        <p:txBody>
          <a:bodyPr>
            <a:normAutofit fontScale="90000"/>
          </a:bodyPr>
          <a:lstStyle/>
          <a:p>
            <a:r>
              <a:rPr lang="en-US" dirty="0" smtClean="0"/>
              <a:t>(NEAR FIELD COMMUNICATION)</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9000"/>
            <a:lum/>
          </a:blip>
          <a:srcRect/>
          <a:stretch>
            <a:fillRect t="-25000" b="-2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NFC?</a:t>
            </a:r>
            <a:endParaRPr lang="en-US" dirty="0"/>
          </a:p>
        </p:txBody>
      </p:sp>
      <p:sp>
        <p:nvSpPr>
          <p:cNvPr id="3" name="Content Placeholder 2"/>
          <p:cNvSpPr>
            <a:spLocks noGrp="1"/>
          </p:cNvSpPr>
          <p:nvPr>
            <p:ph idx="1"/>
          </p:nvPr>
        </p:nvSpPr>
        <p:spPr/>
        <p:txBody>
          <a:bodyPr/>
          <a:lstStyle/>
          <a:p>
            <a:r>
              <a:rPr lang="en-US" dirty="0" smtClean="0"/>
              <a:t>NFC is a short-range high frequency wireless communication technology that enables the exchange of data between devices over about a 10 cm distance.</a:t>
            </a:r>
          </a:p>
          <a:p>
            <a:r>
              <a:rPr lang="en-US" dirty="0" smtClean="0"/>
              <a:t> It allows devices to establish peer-to-peer radio communications, passing data from one device to another by touching them or putting them very close together.</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7000"/>
            <a:lum/>
          </a:blip>
          <a:srcRect/>
          <a:stretch>
            <a:fillRect t="-18000" b="-18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NFC works?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NFC came out of RFID. RFID, or radio-frequency identification, is the technology used by superstores to keep track of goods, it uses electromagnetic induction in order to transmit information. NFC is similar technology, but standardized for consumer smartphones.</a:t>
            </a:r>
          </a:p>
          <a:p>
            <a:r>
              <a:rPr lang="en-US" dirty="0" smtClean="0"/>
              <a:t>NFC is a means of sending data over radio waves. In that sense it is similar to Wi-Fi or Bluetooth, but unlike those protocols (and like RFID) NFC can be used to induce electric currents within passive components as well as just send data. And it is faster than Bluetooth.</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6000"/>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over Bluetooth..</a:t>
            </a:r>
            <a:endParaRPr lang="en-US" dirty="0"/>
          </a:p>
        </p:txBody>
      </p:sp>
      <p:sp>
        <p:nvSpPr>
          <p:cNvPr id="3" name="Content Placeholder 2"/>
          <p:cNvSpPr>
            <a:spLocks noGrp="1"/>
          </p:cNvSpPr>
          <p:nvPr>
            <p:ph idx="1"/>
          </p:nvPr>
        </p:nvSpPr>
        <p:spPr/>
        <p:txBody>
          <a:bodyPr/>
          <a:lstStyle/>
          <a:p>
            <a:r>
              <a:rPr lang="en-US" dirty="0" smtClean="0"/>
              <a:t>The significant advantage of NFC over Bluetooth is the shorter set-up time.</a:t>
            </a:r>
          </a:p>
          <a:p>
            <a:r>
              <a:rPr lang="en-US" dirty="0" smtClean="0"/>
              <a:t>Due to its shorter range, NFC provides a higher degree of security than Bluetooth and makes NFC suitable for crowded areas.</a:t>
            </a:r>
          </a:p>
          <a:p>
            <a:r>
              <a:rPr lang="en-US" dirty="0" smtClean="0"/>
              <a:t> NFC can also work when one of the devices is not powered by a battery.</a:t>
            </a:r>
          </a:p>
          <a:p>
            <a:r>
              <a:rPr lang="en-US" dirty="0" smtClean="0"/>
              <a:t>Unlike Bluetooth, no pairing code is needed.</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7000"/>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Applications…</a:t>
            </a:r>
            <a:endParaRPr lang="en-US" dirty="0"/>
          </a:p>
        </p:txBody>
      </p:sp>
      <p:sp>
        <p:nvSpPr>
          <p:cNvPr id="3" name="Content Placeholder 2"/>
          <p:cNvSpPr>
            <a:spLocks noGrp="1"/>
          </p:cNvSpPr>
          <p:nvPr>
            <p:ph idx="1"/>
          </p:nvPr>
        </p:nvSpPr>
        <p:spPr>
          <a:xfrm>
            <a:off x="381000" y="1828800"/>
            <a:ext cx="8229600" cy="4525963"/>
          </a:xfrm>
        </p:spPr>
        <p:txBody>
          <a:bodyPr/>
          <a:lstStyle/>
          <a:p>
            <a:r>
              <a:rPr lang="en-US" dirty="0" smtClean="0"/>
              <a:t>NFC chips or tags are very small in size, it can be embedded in the movie posters, real estate agent posters etc.</a:t>
            </a:r>
          </a:p>
          <a:p>
            <a:r>
              <a:rPr lang="en-US" dirty="0" smtClean="0"/>
              <a:t>Health care department.</a:t>
            </a:r>
          </a:p>
          <a:p>
            <a:r>
              <a:rPr lang="en-US" dirty="0" smtClean="0"/>
              <a:t>NFC will replace car keys, ID badges and credit/debit cards.</a:t>
            </a:r>
          </a:p>
          <a:p>
            <a:r>
              <a:rPr lang="en-US" dirty="0" smtClean="0"/>
              <a:t>Implementation in food packaging, flyers and merchandisers as well.</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5000" b="-25000"/>
          </a:stretch>
        </a:blipFill>
        <a:effectLst/>
      </p:bgPr>
    </p:bg>
    <p:spTree>
      <p:nvGrpSpPr>
        <p:cNvPr id="1" name=""/>
        <p:cNvGrpSpPr/>
        <p:nvPr/>
      </p:nvGrpSpPr>
      <p:grpSpPr>
        <a:xfrm>
          <a:off x="0" y="0"/>
          <a:ext cx="0" cy="0"/>
          <a:chOff x="0" y="0"/>
          <a:chExt cx="0" cy="0"/>
        </a:xfrm>
      </p:grpSpPr>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4000"/>
            <a:lum/>
          </a:blip>
          <a:srcRect/>
          <a:stretch>
            <a:fillRect l="-25000" r="-2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t>
            </a:r>
            <a:r>
              <a:rPr lang="en-US" dirty="0" err="1" smtClean="0"/>
              <a:t>wifi</a:t>
            </a:r>
            <a:r>
              <a:rPr lang="en-US" dirty="0" smtClean="0"/>
              <a:t>?</a:t>
            </a:r>
            <a:endParaRPr lang="en-US" dirty="0"/>
          </a:p>
        </p:txBody>
      </p:sp>
      <p:sp>
        <p:nvSpPr>
          <p:cNvPr id="3" name="Content Placeholder 2"/>
          <p:cNvSpPr>
            <a:spLocks noGrp="1"/>
          </p:cNvSpPr>
          <p:nvPr>
            <p:ph idx="1"/>
          </p:nvPr>
        </p:nvSpPr>
        <p:spPr/>
        <p:txBody>
          <a:bodyPr>
            <a:normAutofit fontScale="77500" lnSpcReduction="20000"/>
          </a:bodyPr>
          <a:lstStyle/>
          <a:p>
            <a:pPr>
              <a:buFont typeface="Wingdings" pitchFamily="2" charset="2"/>
              <a:buChar char="Ø"/>
            </a:pPr>
            <a:r>
              <a:rPr lang="en-US" b="1" dirty="0" err="1" smtClean="0"/>
              <a:t>Wifi</a:t>
            </a:r>
            <a:r>
              <a:rPr lang="en-US" b="1" dirty="0" smtClean="0"/>
              <a:t> or wireless fidelity, allows you to access the internet while on the move; you can remain online while moving from one area to another in a wireless mode.</a:t>
            </a:r>
          </a:p>
          <a:p>
            <a:pPr>
              <a:buFont typeface="Wingdings" pitchFamily="2" charset="2"/>
              <a:buChar char="Ø"/>
            </a:pPr>
            <a:endParaRPr lang="en-US" b="1" dirty="0" smtClean="0"/>
          </a:p>
          <a:p>
            <a:pPr>
              <a:buFont typeface="Wingdings" pitchFamily="2" charset="2"/>
              <a:buChar char="Ø"/>
            </a:pPr>
            <a:r>
              <a:rPr lang="en-US" b="1" dirty="0" err="1" smtClean="0"/>
              <a:t>Wifi</a:t>
            </a:r>
            <a:r>
              <a:rPr lang="en-US" b="1" dirty="0" smtClean="0"/>
              <a:t> enabled computers send and receive data indoors and out ;anywhere within the range of a base station.</a:t>
            </a:r>
          </a:p>
          <a:p>
            <a:pPr>
              <a:buFont typeface="Wingdings" pitchFamily="2" charset="2"/>
              <a:buChar char="Ø"/>
            </a:pPr>
            <a:endParaRPr lang="en-US" b="1" dirty="0" smtClean="0"/>
          </a:p>
          <a:p>
            <a:pPr>
              <a:buFont typeface="Wingdings" pitchFamily="2" charset="2"/>
              <a:buChar char="Ø"/>
            </a:pPr>
            <a:r>
              <a:rPr lang="en-US" b="1" dirty="0" smtClean="0"/>
              <a:t>Its just as fast as cable modem connection.</a:t>
            </a:r>
          </a:p>
          <a:p>
            <a:pPr>
              <a:buFont typeface="Wingdings" pitchFamily="2" charset="2"/>
              <a:buChar char="Ø"/>
            </a:pPr>
            <a:endParaRPr lang="en-US" b="1" dirty="0" smtClean="0"/>
          </a:p>
          <a:p>
            <a:pPr>
              <a:buFont typeface="Wingdings" pitchFamily="2" charset="2"/>
              <a:buChar char="Ø"/>
            </a:pPr>
            <a:r>
              <a:rPr lang="en-US" b="1" dirty="0" err="1" smtClean="0"/>
              <a:t>Wifi</a:t>
            </a:r>
            <a:r>
              <a:rPr lang="en-US" b="1" dirty="0" smtClean="0"/>
              <a:t> is a generic term that refers to the IEEE 80211 communications standard for wireless local area networks(WLANs)</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7-728.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WiFi Working"/>
          <p:cNvPicPr>
            <a:picLocks noChangeAspect="1" noChangeArrowheads="1"/>
          </p:cNvPicPr>
          <p:nvPr/>
        </p:nvPicPr>
        <p:blipFill>
          <a:blip r:embed="rId2" cstate="print"/>
          <a:srcRect/>
          <a:stretch>
            <a:fillRect/>
          </a:stretch>
        </p:blipFill>
        <p:spPr bwMode="auto">
          <a:xfrm>
            <a:off x="381000" y="228600"/>
            <a:ext cx="8305800" cy="60198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400" dirty="0" smtClean="0"/>
              <a:t>What is wireless communication?</a:t>
            </a:r>
          </a:p>
          <a:p>
            <a:r>
              <a:rPr lang="en-US" sz="2400" dirty="0" smtClean="0"/>
              <a:t>Modes of wireless communication!</a:t>
            </a:r>
          </a:p>
          <a:p>
            <a:pPr lvl="1"/>
            <a:r>
              <a:rPr lang="en-US" sz="2400" dirty="0" smtClean="0"/>
              <a:t>Bluetooth</a:t>
            </a:r>
          </a:p>
          <a:p>
            <a:pPr lvl="1"/>
            <a:r>
              <a:rPr lang="en-US" sz="2400" dirty="0" smtClean="0"/>
              <a:t>NFC (Near Field Communication)</a:t>
            </a:r>
          </a:p>
          <a:p>
            <a:pPr lvl="1"/>
            <a:r>
              <a:rPr lang="en-US" sz="2400" dirty="0" err="1" smtClean="0"/>
              <a:t>Wifi</a:t>
            </a:r>
            <a:endParaRPr lang="en-US" sz="2400" dirty="0" smtClean="0"/>
          </a:p>
          <a:p>
            <a:pPr lvl="1"/>
            <a:r>
              <a:rPr lang="en-US" sz="2400" dirty="0" err="1" smtClean="0"/>
              <a:t>Lifi</a:t>
            </a:r>
            <a:endParaRPr lang="en-US" sz="2400" dirty="0" smtClean="0"/>
          </a:p>
          <a:p>
            <a:r>
              <a:rPr lang="en-US" sz="2400" dirty="0" smtClean="0"/>
              <a:t> Advantages</a:t>
            </a:r>
          </a:p>
          <a:p>
            <a:r>
              <a:rPr lang="en-US" sz="2400" dirty="0" smtClean="0"/>
              <a:t>Disadvantages</a:t>
            </a:r>
          </a:p>
          <a:p>
            <a:r>
              <a:rPr lang="en-US" sz="2400" dirty="0" smtClean="0"/>
              <a:t>Conclusion</a:t>
            </a:r>
          </a:p>
          <a:p>
            <a:r>
              <a:rPr lang="en-US" sz="2400" dirty="0" smtClean="0"/>
              <a:t>Reference</a:t>
            </a:r>
            <a:endParaRPr lang="en-US" sz="2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8-728.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7000" b="-6000"/>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chemeClr val="bg1"/>
                </a:solidFill>
              </a:rPr>
              <a:t>Lifi</a:t>
            </a:r>
            <a:r>
              <a:rPr lang="en-US" dirty="0" smtClean="0">
                <a:solidFill>
                  <a:schemeClr val="bg1"/>
                </a:solidFill>
              </a:rPr>
              <a:t>? (light fidelity) </a:t>
            </a:r>
            <a:endParaRPr lang="en-US" dirty="0">
              <a:solidFill>
                <a:schemeClr val="bg1"/>
              </a:solidFill>
            </a:endParaRPr>
          </a:p>
        </p:txBody>
      </p:sp>
      <p:sp>
        <p:nvSpPr>
          <p:cNvPr id="3" name="Content Placeholder 2"/>
          <p:cNvSpPr>
            <a:spLocks noGrp="1"/>
          </p:cNvSpPr>
          <p:nvPr>
            <p:ph idx="1"/>
          </p:nvPr>
        </p:nvSpPr>
        <p:spPr>
          <a:xfrm>
            <a:off x="914400" y="1371600"/>
            <a:ext cx="8229600" cy="4525963"/>
          </a:xfrm>
        </p:spPr>
        <p:txBody>
          <a:bodyPr/>
          <a:lstStyle/>
          <a:p>
            <a:pPr>
              <a:buBlip>
                <a:blip r:embed="rId3"/>
              </a:buBlip>
            </a:pPr>
            <a:r>
              <a:rPr lang="en-US" dirty="0" smtClean="0">
                <a:solidFill>
                  <a:schemeClr val="bg1"/>
                </a:solidFill>
              </a:rPr>
              <a:t> </a:t>
            </a:r>
            <a:r>
              <a:rPr lang="en-US" dirty="0" err="1" smtClean="0">
                <a:solidFill>
                  <a:schemeClr val="bg1"/>
                </a:solidFill>
              </a:rPr>
              <a:t>lifi</a:t>
            </a:r>
            <a:r>
              <a:rPr lang="en-US" dirty="0" smtClean="0">
                <a:solidFill>
                  <a:schemeClr val="bg1"/>
                </a:solidFill>
              </a:rPr>
              <a:t> is transmission of data through illumination by taking the fiber out of fiber optics by sending data through LED light bulb.</a:t>
            </a:r>
          </a:p>
          <a:p>
            <a:pPr>
              <a:buBlip>
                <a:blip r:embed="rId3"/>
              </a:buBlip>
            </a:pPr>
            <a:r>
              <a:rPr lang="en-US" dirty="0" smtClean="0">
                <a:solidFill>
                  <a:schemeClr val="bg1"/>
                </a:solidFill>
              </a:rPr>
              <a:t> This varies in intensity faster than human eye can follow.</a:t>
            </a:r>
          </a:p>
          <a:p>
            <a:pPr>
              <a:buBlip>
                <a:blip r:embed="rId3"/>
              </a:buBlip>
            </a:pPr>
            <a:r>
              <a:rPr lang="en-US" dirty="0" smtClean="0">
                <a:solidFill>
                  <a:schemeClr val="bg1"/>
                </a:solidFill>
              </a:rPr>
              <a:t>It is the fast and cheap wireless communication system which is optical version of </a:t>
            </a:r>
            <a:r>
              <a:rPr lang="en-US" dirty="0" err="1" smtClean="0">
                <a:solidFill>
                  <a:schemeClr val="bg1"/>
                </a:solidFill>
              </a:rPr>
              <a:t>wifi</a:t>
            </a:r>
            <a:r>
              <a:rPr lang="en-US" dirty="0" smtClean="0">
                <a:solidFill>
                  <a:schemeClr val="bg1"/>
                </a:solidFill>
              </a:rPr>
              <a:t>.</a:t>
            </a:r>
          </a:p>
          <a:p>
            <a:pPr algn="just">
              <a:buNone/>
            </a:pP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b="-7000"/>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33000" r="-3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1"/>
                </a:solidFill>
              </a:rPr>
              <a:t>Applications</a:t>
            </a:r>
            <a:endParaRPr lang="en-US" dirty="0">
              <a:solidFill>
                <a:schemeClr val="bg1"/>
              </a:solidFill>
            </a:endParaRPr>
          </a:p>
        </p:txBody>
      </p:sp>
      <p:sp>
        <p:nvSpPr>
          <p:cNvPr id="3" name="Content Placeholder 2"/>
          <p:cNvSpPr>
            <a:spLocks noGrp="1"/>
          </p:cNvSpPr>
          <p:nvPr>
            <p:ph idx="1"/>
          </p:nvPr>
        </p:nvSpPr>
        <p:spPr>
          <a:xfrm>
            <a:off x="609600" y="2057400"/>
            <a:ext cx="8229600" cy="4525963"/>
          </a:xfrm>
        </p:spPr>
        <p:txBody>
          <a:bodyPr/>
          <a:lstStyle/>
          <a:p>
            <a:r>
              <a:rPr lang="en-US" dirty="0" smtClean="0">
                <a:solidFill>
                  <a:schemeClr val="bg1"/>
                </a:solidFill>
              </a:rPr>
              <a:t>In vehicles and traffic lights.</a:t>
            </a:r>
          </a:p>
          <a:p>
            <a:r>
              <a:rPr lang="en-US" dirty="0" smtClean="0">
                <a:solidFill>
                  <a:schemeClr val="bg1"/>
                </a:solidFill>
              </a:rPr>
              <a:t>In aircrafts and underwater.</a:t>
            </a:r>
          </a:p>
          <a:p>
            <a:r>
              <a:rPr lang="en-US" dirty="0" smtClean="0">
                <a:solidFill>
                  <a:schemeClr val="bg1"/>
                </a:solidFill>
              </a:rPr>
              <a:t>Hospitals</a:t>
            </a:r>
          </a:p>
          <a:p>
            <a:r>
              <a:rPr lang="en-US" dirty="0" smtClean="0">
                <a:solidFill>
                  <a:schemeClr val="bg1"/>
                </a:solidFill>
              </a:rPr>
              <a:t>Street lamps</a:t>
            </a:r>
          </a:p>
          <a:p>
            <a:r>
              <a:rPr lang="en-US" dirty="0" smtClean="0">
                <a:solidFill>
                  <a:schemeClr val="bg1"/>
                </a:solidFill>
              </a:rPr>
              <a:t>Petroleum and Chemical industries</a:t>
            </a:r>
          </a:p>
          <a:p>
            <a:endParaRPr lang="en-US" dirty="0" smtClean="0">
              <a:solidFill>
                <a:schemeClr val="bg1"/>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dirty="0" smtClean="0">
                <a:solidFill>
                  <a:schemeClr val="bg1"/>
                </a:solidFill>
              </a:rPr>
              <a:t>Advantages of wireless communication</a:t>
            </a:r>
            <a:endParaRPr lang="en-US" dirty="0">
              <a:solidFill>
                <a:schemeClr val="bg1"/>
              </a:solidFill>
            </a:endParaRPr>
          </a:p>
        </p:txBody>
      </p:sp>
      <p:sp>
        <p:nvSpPr>
          <p:cNvPr id="3" name="Content Placeholder 2"/>
          <p:cNvSpPr>
            <a:spLocks noGrp="1"/>
          </p:cNvSpPr>
          <p:nvPr>
            <p:ph idx="1"/>
          </p:nvPr>
        </p:nvSpPr>
        <p:spPr/>
        <p:txBody>
          <a:bodyPr/>
          <a:lstStyle/>
          <a:p>
            <a:r>
              <a:rPr lang="en-US" dirty="0" smtClean="0">
                <a:solidFill>
                  <a:schemeClr val="bg1"/>
                </a:solidFill>
              </a:rPr>
              <a:t>Wireless</a:t>
            </a:r>
          </a:p>
          <a:p>
            <a:r>
              <a:rPr lang="en-US" dirty="0" smtClean="0">
                <a:solidFill>
                  <a:schemeClr val="bg1"/>
                </a:solidFill>
              </a:rPr>
              <a:t>Speed</a:t>
            </a:r>
          </a:p>
          <a:p>
            <a:r>
              <a:rPr lang="en-US" dirty="0" smtClean="0">
                <a:solidFill>
                  <a:schemeClr val="bg1"/>
                </a:solidFill>
              </a:rPr>
              <a:t>Cost</a:t>
            </a:r>
          </a:p>
          <a:p>
            <a:r>
              <a:rPr lang="en-US" dirty="0" smtClean="0">
                <a:solidFill>
                  <a:schemeClr val="bg1"/>
                </a:solidFill>
              </a:rPr>
              <a:t>Durability</a:t>
            </a:r>
          </a:p>
          <a:p>
            <a:r>
              <a:rPr lang="en-US" dirty="0" smtClean="0">
                <a:solidFill>
                  <a:schemeClr val="bg1"/>
                </a:solidFill>
              </a:rPr>
              <a:t>Flexibility</a:t>
            </a:r>
          </a:p>
          <a:p>
            <a:r>
              <a:rPr lang="en-US" dirty="0" smtClean="0">
                <a:solidFill>
                  <a:schemeClr val="bg1"/>
                </a:solidFill>
              </a:rPr>
              <a:t>Place of device</a:t>
            </a:r>
          </a:p>
          <a:p>
            <a:endParaRPr lang="en-US"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 </a:t>
            </a:r>
            <a:r>
              <a:rPr lang="en-US" sz="4900" dirty="0" smtClean="0">
                <a:solidFill>
                  <a:schemeClr val="bg1"/>
                </a:solidFill>
              </a:rPr>
              <a:t>What is wireless communication? </a:t>
            </a:r>
            <a:endParaRPr lang="en-US" sz="4900" dirty="0">
              <a:solidFill>
                <a:schemeClr val="bg1"/>
              </a:solidFill>
            </a:endParaRPr>
          </a:p>
        </p:txBody>
      </p:sp>
      <p:sp>
        <p:nvSpPr>
          <p:cNvPr id="3" name="Content Placeholder 2"/>
          <p:cNvSpPr>
            <a:spLocks noGrp="1"/>
          </p:cNvSpPr>
          <p:nvPr>
            <p:ph idx="1"/>
          </p:nvPr>
        </p:nvSpPr>
        <p:spPr/>
        <p:txBody>
          <a:bodyPr>
            <a:normAutofit/>
          </a:bodyPr>
          <a:lstStyle/>
          <a:p>
            <a:r>
              <a:rPr lang="en-US" sz="4000" dirty="0" smtClean="0">
                <a:solidFill>
                  <a:schemeClr val="bg1"/>
                </a:solidFill>
              </a:rPr>
              <a:t>In layman language it is communication in which information is transferred between two or more points without any wire.</a:t>
            </a:r>
          </a:p>
          <a:p>
            <a:endParaRPr lang="en-US" dirty="0">
              <a:solidFill>
                <a:schemeClr val="bg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143000"/>
          </a:xfrm>
        </p:spPr>
        <p:txBody>
          <a:bodyPr>
            <a:normAutofit fontScale="90000"/>
          </a:bodyPr>
          <a:lstStyle/>
          <a:p>
            <a:r>
              <a:rPr lang="en-US" dirty="0" smtClean="0">
                <a:solidFill>
                  <a:schemeClr val="bg1"/>
                </a:solidFill>
              </a:rPr>
              <a:t>Disadvantages of wireless communication</a:t>
            </a:r>
            <a:endParaRPr lang="en-US" dirty="0">
              <a:solidFill>
                <a:schemeClr val="bg1"/>
              </a:solidFill>
            </a:endParaRPr>
          </a:p>
        </p:txBody>
      </p:sp>
      <p:sp>
        <p:nvSpPr>
          <p:cNvPr id="3" name="Content Placeholder 2"/>
          <p:cNvSpPr>
            <a:spLocks noGrp="1"/>
          </p:cNvSpPr>
          <p:nvPr>
            <p:ph idx="1"/>
          </p:nvPr>
        </p:nvSpPr>
        <p:spPr/>
        <p:txBody>
          <a:bodyPr/>
          <a:lstStyle/>
          <a:p>
            <a:endParaRPr lang="en-US" dirty="0" smtClean="0">
              <a:solidFill>
                <a:schemeClr val="bg1"/>
              </a:solidFill>
            </a:endParaRPr>
          </a:p>
          <a:p>
            <a:r>
              <a:rPr lang="en-US" dirty="0" smtClean="0">
                <a:solidFill>
                  <a:schemeClr val="bg1"/>
                </a:solidFill>
              </a:rPr>
              <a:t>Power consumption</a:t>
            </a:r>
          </a:p>
          <a:p>
            <a:endParaRPr lang="en-US" dirty="0" smtClean="0">
              <a:solidFill>
                <a:schemeClr val="bg1"/>
              </a:solidFill>
            </a:endParaRPr>
          </a:p>
          <a:p>
            <a:r>
              <a:rPr lang="en-US" dirty="0" smtClean="0">
                <a:solidFill>
                  <a:schemeClr val="bg1"/>
                </a:solidFill>
              </a:rPr>
              <a:t>Security issues</a:t>
            </a:r>
          </a:p>
          <a:p>
            <a:endParaRPr lang="en-US" dirty="0" smtClean="0">
              <a:solidFill>
                <a:schemeClr val="bg1"/>
              </a:solidFill>
            </a:endParaRPr>
          </a:p>
          <a:p>
            <a:r>
              <a:rPr lang="en-US" dirty="0" smtClean="0">
                <a:solidFill>
                  <a:schemeClr val="bg1"/>
                </a:solidFill>
              </a:rPr>
              <a:t>Compatibility issues </a:t>
            </a:r>
          </a:p>
          <a:p>
            <a:endParaRPr lang="en-US" dirty="0">
              <a:solidFill>
                <a:schemeClr val="bg1"/>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t>Reference</a:t>
            </a:r>
            <a:endParaRPr lang="en-US" b="1" dirty="0"/>
          </a:p>
        </p:txBody>
      </p:sp>
      <p:sp>
        <p:nvSpPr>
          <p:cNvPr id="32771" name="Content Placeholder 2"/>
          <p:cNvSpPr>
            <a:spLocks noGrp="1"/>
          </p:cNvSpPr>
          <p:nvPr>
            <p:ph idx="1"/>
          </p:nvPr>
        </p:nvSpPr>
        <p:spPr>
          <a:xfrm>
            <a:off x="457200" y="1882775"/>
            <a:ext cx="8229600" cy="4572000"/>
          </a:xfrm>
        </p:spPr>
        <p:txBody>
          <a:bodyPr/>
          <a:lstStyle/>
          <a:p>
            <a:r>
              <a:rPr lang="en-US" dirty="0" smtClean="0">
                <a:hlinkClick r:id="rId2"/>
              </a:rPr>
              <a:t>www.google.com</a:t>
            </a:r>
            <a:endParaRPr lang="en-US" dirty="0" smtClean="0"/>
          </a:p>
          <a:p>
            <a:r>
              <a:rPr lang="en-US" dirty="0" smtClean="0">
                <a:hlinkClick r:id="rId3"/>
              </a:rPr>
              <a:t>www.wikipedia.com</a:t>
            </a:r>
            <a:endParaRPr lang="en-US" dirty="0" smtClean="0"/>
          </a:p>
          <a:p>
            <a:r>
              <a:rPr lang="en-US" dirty="0" smtClean="0">
                <a:hlinkClick r:id="rId4"/>
              </a:rPr>
              <a:t>www.studymafia.org</a:t>
            </a:r>
            <a:endParaRPr lang="en-US" dirty="0" smtClean="0"/>
          </a:p>
          <a:p>
            <a:pPr>
              <a:buFont typeface="Wingdings 2" pitchFamily="18" charset="2"/>
              <a:buNone/>
            </a:pPr>
            <a:endParaRPr lang="en-US" dirty="0" smtClean="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762000" y="1676400"/>
            <a:ext cx="7772400" cy="1470025"/>
          </a:xfrm>
        </p:spPr>
        <p:txBody>
          <a:bodyPr/>
          <a:lstStyle/>
          <a:p>
            <a:r>
              <a:rPr lang="en-US" dirty="0" smtClean="0"/>
              <a:t>THANK YOU!! </a:t>
            </a:r>
            <a:r>
              <a:rPr lang="en-US" dirty="0" smtClean="0">
                <a:sym typeface="Wingdings" pitchFamily="2" charset="2"/>
              </a:rPr>
              <a:t></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2514600"/>
            <a:ext cx="8229600" cy="1143000"/>
          </a:xfrm>
        </p:spPr>
        <p:txBody>
          <a:bodyPr>
            <a:normAutofit fontScale="90000"/>
          </a:bodyPr>
          <a:lstStyle/>
          <a:p>
            <a:pPr marL="484632" indent="0" eaLnBrk="1" fontAlgn="auto" hangingPunct="1">
              <a:spcAft>
                <a:spcPts val="0"/>
              </a:spcAft>
              <a:defRPr/>
            </a:pPr>
            <a:r>
              <a:rPr lang="en-US" sz="9600" dirty="0" smtClean="0">
                <a:solidFill>
                  <a:schemeClr val="accent1">
                    <a:tint val="83000"/>
                    <a:satMod val="150000"/>
                  </a:schemeClr>
                </a:solidFill>
                <a:latin typeface="Times New Roman" pitchFamily="18" charset="0"/>
                <a:cs typeface="Times New Roman" pitchFamily="18" charset="0"/>
              </a:rPr>
              <a:t>Queries?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2000"/>
            <a:lum/>
          </a:blip>
          <a:srcRect/>
          <a:stretch>
            <a:fillRect l="-25000" r="-2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Modes of wireless communication!</a:t>
            </a:r>
            <a:endParaRPr lang="en-US" dirty="0"/>
          </a:p>
        </p:txBody>
      </p:sp>
      <p:sp>
        <p:nvSpPr>
          <p:cNvPr id="3" name="Content Placeholder 2"/>
          <p:cNvSpPr>
            <a:spLocks noGrp="1"/>
          </p:cNvSpPr>
          <p:nvPr>
            <p:ph idx="1"/>
          </p:nvPr>
        </p:nvSpPr>
        <p:spPr/>
        <p:txBody>
          <a:bodyPr>
            <a:normAutofit fontScale="92500" lnSpcReduction="10000"/>
          </a:bodyPr>
          <a:lstStyle/>
          <a:p>
            <a:r>
              <a:rPr lang="en-US" sz="4000" dirty="0" smtClean="0"/>
              <a:t>Bluetooth</a:t>
            </a:r>
          </a:p>
          <a:p>
            <a:endParaRPr lang="en-US" sz="4000" dirty="0" smtClean="0"/>
          </a:p>
          <a:p>
            <a:r>
              <a:rPr lang="en-US" sz="4000" dirty="0" smtClean="0"/>
              <a:t>NFC (Near Field Communication)</a:t>
            </a:r>
          </a:p>
          <a:p>
            <a:endParaRPr lang="en-US" sz="4000" dirty="0" smtClean="0"/>
          </a:p>
          <a:p>
            <a:r>
              <a:rPr lang="en-US" sz="4000" dirty="0" err="1" smtClean="0"/>
              <a:t>Wifi</a:t>
            </a:r>
            <a:endParaRPr lang="en-US" sz="4000" dirty="0" smtClean="0"/>
          </a:p>
          <a:p>
            <a:endParaRPr lang="en-US" sz="4000" dirty="0" smtClean="0"/>
          </a:p>
          <a:p>
            <a:r>
              <a:rPr lang="en-US" sz="4000" dirty="0" err="1" smtClean="0"/>
              <a:t>Lifi</a:t>
            </a:r>
            <a:endParaRPr lang="en-US" sz="4000" dirty="0" smtClean="0"/>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8000" r="-4000"/>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Bluetooth?</a:t>
            </a:r>
            <a:endParaRPr lang="en-US" dirty="0"/>
          </a:p>
        </p:txBody>
      </p:sp>
      <p:sp>
        <p:nvSpPr>
          <p:cNvPr id="3" name="Content Placeholder 2"/>
          <p:cNvSpPr>
            <a:spLocks noGrp="1"/>
          </p:cNvSpPr>
          <p:nvPr>
            <p:ph idx="1"/>
          </p:nvPr>
        </p:nvSpPr>
        <p:spPr>
          <a:xfrm>
            <a:off x="457200" y="1600200"/>
            <a:ext cx="6705600" cy="4525963"/>
          </a:xfrm>
        </p:spPr>
        <p:txBody>
          <a:bodyPr/>
          <a:lstStyle/>
          <a:p>
            <a:r>
              <a:rPr lang="en-US" dirty="0" smtClean="0"/>
              <a:t>Bluetooth is a method for data communication that used short range radio links to replace cables between computers and their connected units.</a:t>
            </a:r>
          </a:p>
          <a:p>
            <a:r>
              <a:rPr lang="en-US" dirty="0" smtClean="0"/>
              <a:t>Named on – Danish king </a:t>
            </a:r>
            <a:r>
              <a:rPr lang="en-US" dirty="0" err="1" smtClean="0"/>
              <a:t>harald</a:t>
            </a:r>
            <a:r>
              <a:rPr lang="en-US" dirty="0" smtClean="0"/>
              <a:t>       Bluetooth</a:t>
            </a:r>
          </a:p>
          <a:p>
            <a:r>
              <a:rPr lang="en-US" dirty="0" smtClean="0"/>
              <a:t>Developed in Scandinavia. </a:t>
            </a:r>
          </a:p>
          <a:p>
            <a:pPr>
              <a:buNone/>
            </a:pP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9000"/>
            <a:lum/>
          </a:blip>
          <a:srcRect/>
          <a:stretch>
            <a:fillRect t="-29000" b="-2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Bluetooth works?</a:t>
            </a:r>
            <a:endParaRPr lang="en-US" dirty="0"/>
          </a:p>
        </p:txBody>
      </p:sp>
      <p:sp>
        <p:nvSpPr>
          <p:cNvPr id="3" name="Content Placeholder 2"/>
          <p:cNvSpPr>
            <a:spLocks noGrp="1"/>
          </p:cNvSpPr>
          <p:nvPr>
            <p:ph idx="1"/>
          </p:nvPr>
        </p:nvSpPr>
        <p:spPr/>
        <p:txBody>
          <a:bodyPr>
            <a:normAutofit lnSpcReduction="10000"/>
          </a:bodyPr>
          <a:lstStyle/>
          <a:p>
            <a:r>
              <a:rPr lang="en-US" dirty="0" smtClean="0"/>
              <a:t>Bluetooth networking transmits data via low-power radio waves. It communicates on a frequency of </a:t>
            </a:r>
            <a:r>
              <a:rPr lang="en-US" b="1" dirty="0" smtClean="0"/>
              <a:t>2.45 gigahertz.</a:t>
            </a:r>
          </a:p>
          <a:p>
            <a:r>
              <a:rPr lang="en-US" dirty="0" smtClean="0"/>
              <a:t> Bluetooth doesn't require line of sight between communicating devices.</a:t>
            </a:r>
          </a:p>
          <a:p>
            <a:r>
              <a:rPr lang="en-US" dirty="0" smtClean="0"/>
              <a:t>Bluetooth can connect up to </a:t>
            </a:r>
            <a:r>
              <a:rPr lang="en-US" b="1" dirty="0" smtClean="0"/>
              <a:t>eight devices</a:t>
            </a:r>
            <a:r>
              <a:rPr lang="en-US" dirty="0" smtClean="0"/>
              <a:t> simultaneously.</a:t>
            </a:r>
          </a:p>
          <a:p>
            <a:r>
              <a:rPr lang="en-US" dirty="0" smtClean="0"/>
              <a:t>Bluetooth uses a technique called </a:t>
            </a:r>
            <a:r>
              <a:rPr lang="en-US" b="1" dirty="0" smtClean="0"/>
              <a:t>spread-spectrum frequency hopping</a:t>
            </a:r>
            <a:r>
              <a:rPr lang="en-US" dirty="0" smtClean="0"/>
              <a:t> </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6000"/>
            <a:lum/>
          </a:blip>
          <a:srcRect/>
          <a:stretch>
            <a:fillRect l="-23000" r="-2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fontScale="90000"/>
          </a:bodyPr>
          <a:lstStyle/>
          <a:p>
            <a:r>
              <a:rPr lang="en-US" dirty="0" smtClean="0"/>
              <a:t>Bluetooth is essentially a networking standard that works at two levels:</a:t>
            </a:r>
            <a:br>
              <a:rPr lang="en-US" dirty="0" smtClean="0"/>
            </a:br>
            <a:endParaRPr lang="en-US" dirty="0"/>
          </a:p>
        </p:txBody>
      </p:sp>
      <p:sp>
        <p:nvSpPr>
          <p:cNvPr id="3" name="Content Placeholder 2"/>
          <p:cNvSpPr>
            <a:spLocks noGrp="1"/>
          </p:cNvSpPr>
          <p:nvPr>
            <p:ph idx="1"/>
          </p:nvPr>
        </p:nvSpPr>
        <p:spPr>
          <a:xfrm>
            <a:off x="457200" y="1828800"/>
            <a:ext cx="8229600" cy="4525963"/>
          </a:xfrm>
        </p:spPr>
        <p:txBody>
          <a:bodyPr/>
          <a:lstStyle/>
          <a:p>
            <a:pPr lvl="0"/>
            <a:r>
              <a:rPr lang="en-US" dirty="0" smtClean="0"/>
              <a:t>It provides agreement at the </a:t>
            </a:r>
            <a:r>
              <a:rPr lang="en-US" b="1" dirty="0" smtClean="0"/>
              <a:t>physical</a:t>
            </a:r>
            <a:r>
              <a:rPr lang="en-US" dirty="0" smtClean="0"/>
              <a:t> level -- Bluetooth is a radio-frequency standard.</a:t>
            </a:r>
          </a:p>
          <a:p>
            <a:pPr lvl="0"/>
            <a:r>
              <a:rPr lang="en-US" dirty="0" smtClean="0"/>
              <a:t>It provides agreement at the </a:t>
            </a:r>
            <a:r>
              <a:rPr lang="en-US" b="1" dirty="0" smtClean="0"/>
              <a:t>protocol</a:t>
            </a:r>
            <a:r>
              <a:rPr lang="en-US" dirty="0" smtClean="0"/>
              <a:t> level, where products have to agree on when bits are sent, how many will be sent at a time, and how the parties in a conversation can be sure that the message received is the same as the message sent.</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9000"/>
            <a:lum/>
          </a:blip>
          <a:srcRect/>
          <a:stretch>
            <a:fillRect t="-25000" b="-2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Applications of </a:t>
            </a:r>
            <a:r>
              <a:rPr lang="en-US" dirty="0" err="1" smtClean="0"/>
              <a:t>bluetooth</a:t>
            </a:r>
            <a:r>
              <a:rPr lang="en-US" dirty="0" smtClean="0"/>
              <a:t>!</a:t>
            </a:r>
            <a:endParaRPr lang="en-US" dirty="0"/>
          </a:p>
        </p:txBody>
      </p:sp>
      <p:sp>
        <p:nvSpPr>
          <p:cNvPr id="3" name="Content Placeholder 2"/>
          <p:cNvSpPr>
            <a:spLocks noGrp="1"/>
          </p:cNvSpPr>
          <p:nvPr>
            <p:ph idx="1"/>
          </p:nvPr>
        </p:nvSpPr>
        <p:spPr>
          <a:xfrm>
            <a:off x="457200" y="1828800"/>
            <a:ext cx="8229600" cy="4525963"/>
          </a:xfrm>
        </p:spPr>
        <p:txBody>
          <a:bodyPr/>
          <a:lstStyle/>
          <a:p>
            <a:r>
              <a:rPr lang="en-US" dirty="0" smtClean="0"/>
              <a:t>Bluetooth speakers</a:t>
            </a:r>
          </a:p>
          <a:p>
            <a:r>
              <a:rPr lang="en-US" dirty="0" smtClean="0"/>
              <a:t>Bluetooth headphones</a:t>
            </a:r>
          </a:p>
          <a:p>
            <a:r>
              <a:rPr lang="en-US" dirty="0" smtClean="0"/>
              <a:t>Cable less connections to the printers</a:t>
            </a:r>
          </a:p>
          <a:p>
            <a:r>
              <a:rPr lang="en-US" dirty="0" smtClean="0"/>
              <a:t>Bluetooth keyboard</a:t>
            </a:r>
          </a:p>
          <a:p>
            <a:r>
              <a:rPr lang="en-US" dirty="0" smtClean="0"/>
              <a:t>Etc </a:t>
            </a:r>
          </a:p>
          <a:p>
            <a:endParaRPr lang="en-US" dirty="0" smtClean="0"/>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331</TotalTime>
  <Words>644</Words>
  <Application>Microsoft Office PowerPoint</Application>
  <PresentationFormat>On-screen Show (4:3)</PresentationFormat>
  <Paragraphs>101</Paragraphs>
  <Slides>33</Slides>
  <Notes>1</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PowerPoint Presentation</vt:lpstr>
      <vt:lpstr>PowerPoint Presentation</vt:lpstr>
      <vt:lpstr> What is wireless communication? </vt:lpstr>
      <vt:lpstr>Modes of wireless communication!</vt:lpstr>
      <vt:lpstr>PowerPoint Presentation</vt:lpstr>
      <vt:lpstr>What is Bluetooth?</vt:lpstr>
      <vt:lpstr>How does Bluetooth works?</vt:lpstr>
      <vt:lpstr>Bluetooth is essentially a networking standard that works at two levels: </vt:lpstr>
      <vt:lpstr>Applications of bluetooth!</vt:lpstr>
      <vt:lpstr>(NEAR FIELD COMMUNICATION)</vt:lpstr>
      <vt:lpstr>What is NFC?</vt:lpstr>
      <vt:lpstr>How NFC works?</vt:lpstr>
      <vt:lpstr>PowerPoint Presentation</vt:lpstr>
      <vt:lpstr>Benefits over Bluetooth..</vt:lpstr>
      <vt:lpstr>Applications…</vt:lpstr>
      <vt:lpstr>PowerPoint Presentation</vt:lpstr>
      <vt:lpstr>What is wifi?</vt:lpstr>
      <vt:lpstr>PowerPoint Presentation</vt:lpstr>
      <vt:lpstr>PowerPoint Presentation</vt:lpstr>
      <vt:lpstr>PowerPoint Presentation</vt:lpstr>
      <vt:lpstr>PowerPoint Presentation</vt:lpstr>
      <vt:lpstr>PowerPoint Presentation</vt:lpstr>
      <vt:lpstr>PowerPoint Presentation</vt:lpstr>
      <vt:lpstr>Lifi? (light fidelity) </vt:lpstr>
      <vt:lpstr>PowerPoint Presentation</vt:lpstr>
      <vt:lpstr>PowerPoint Presentation</vt:lpstr>
      <vt:lpstr>PowerPoint Presentation</vt:lpstr>
      <vt:lpstr>Applications</vt:lpstr>
      <vt:lpstr>Advantages of wireless communication</vt:lpstr>
      <vt:lpstr>Disadvantages of wireless communication</vt:lpstr>
      <vt:lpstr>Reference</vt:lpstr>
      <vt:lpstr>THANK YOU!! </vt:lpstr>
      <vt:lpstr>Queries?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Samsung</dc:creator>
  <cp:lastModifiedBy>CRP</cp:lastModifiedBy>
  <cp:revision>40</cp:revision>
  <dcterms:created xsi:type="dcterms:W3CDTF">2014-08-16T12:45:52Z</dcterms:created>
  <dcterms:modified xsi:type="dcterms:W3CDTF">2023-05-18T14:56:32Z</dcterms:modified>
</cp:coreProperties>
</file>