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3E11D-9F6A-403F-8C17-B7ECF6918637}" type="datetimeFigureOut">
              <a:rPr lang="en-IN" smtClean="0"/>
              <a:t>15-09-2021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37627-D389-48EC-86AC-E117E90636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554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399" y="2285995"/>
            <a:ext cx="8839200" cy="4105910"/>
          </a:xfrm>
          <a:custGeom>
            <a:avLst/>
            <a:gdLst/>
            <a:ahLst/>
            <a:cxnLst/>
            <a:rect l="l" t="t" r="r" b="b"/>
            <a:pathLst>
              <a:path w="8839200" h="4105910">
                <a:moveTo>
                  <a:pt x="0" y="4105641"/>
                </a:moveTo>
                <a:lnTo>
                  <a:pt x="8839182" y="4105641"/>
                </a:lnTo>
                <a:lnTo>
                  <a:pt x="8839182" y="0"/>
                </a:lnTo>
                <a:lnTo>
                  <a:pt x="0" y="0"/>
                </a:lnTo>
                <a:lnTo>
                  <a:pt x="0" y="4105641"/>
                </a:lnTo>
                <a:close/>
              </a:path>
            </a:pathLst>
          </a:custGeom>
          <a:solidFill>
            <a:srgbClr val="C4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399" y="6702436"/>
            <a:ext cx="8839200" cy="3175"/>
          </a:xfrm>
          <a:custGeom>
            <a:avLst/>
            <a:gdLst/>
            <a:ahLst/>
            <a:cxnLst/>
            <a:rect l="l" t="t" r="r" b="b"/>
            <a:pathLst>
              <a:path w="8839200" h="3175">
                <a:moveTo>
                  <a:pt x="0" y="3149"/>
                </a:moveTo>
                <a:lnTo>
                  <a:pt x="8839182" y="3149"/>
                </a:lnTo>
                <a:lnTo>
                  <a:pt x="8839182" y="0"/>
                </a:lnTo>
                <a:lnTo>
                  <a:pt x="0" y="0"/>
                </a:lnTo>
                <a:lnTo>
                  <a:pt x="0" y="3149"/>
                </a:lnTo>
                <a:close/>
              </a:path>
            </a:pathLst>
          </a:custGeom>
          <a:solidFill>
            <a:srgbClr val="C4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71990" y="2285995"/>
            <a:ext cx="0" cy="4102735"/>
          </a:xfrm>
          <a:custGeom>
            <a:avLst/>
            <a:gdLst/>
            <a:ahLst/>
            <a:cxnLst/>
            <a:rect l="l" t="t" r="r" b="b"/>
            <a:pathLst>
              <a:path h="4102735">
                <a:moveTo>
                  <a:pt x="0" y="0"/>
                </a:moveTo>
                <a:lnTo>
                  <a:pt x="0" y="4102216"/>
                </a:lnTo>
              </a:path>
            </a:pathLst>
          </a:custGeom>
          <a:ln w="9524">
            <a:solidFill>
              <a:srgbClr val="646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144000" cy="1447800"/>
          </a:xfrm>
          <a:custGeom>
            <a:avLst/>
            <a:gdLst/>
            <a:ahLst/>
            <a:cxnLst/>
            <a:rect l="l" t="t" r="r" b="b"/>
            <a:pathLst>
              <a:path w="9144000" h="1447800">
                <a:moveTo>
                  <a:pt x="9143975" y="0"/>
                </a:moveTo>
                <a:lnTo>
                  <a:pt x="0" y="0"/>
                </a:lnTo>
                <a:lnTo>
                  <a:pt x="0" y="1371600"/>
                </a:lnTo>
                <a:lnTo>
                  <a:pt x="0" y="1447800"/>
                </a:lnTo>
                <a:lnTo>
                  <a:pt x="9143975" y="1447800"/>
                </a:lnTo>
                <a:lnTo>
                  <a:pt x="9143975" y="1371600"/>
                </a:lnTo>
                <a:lnTo>
                  <a:pt x="9143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6705586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3981" y="152399"/>
                </a:moveTo>
                <a:lnTo>
                  <a:pt x="0" y="152399"/>
                </a:lnTo>
                <a:lnTo>
                  <a:pt x="0" y="0"/>
                </a:lnTo>
                <a:lnTo>
                  <a:pt x="9143981" y="0"/>
                </a:lnTo>
                <a:lnTo>
                  <a:pt x="9143981" y="15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399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152399" y="0"/>
                </a:lnTo>
                <a:lnTo>
                  <a:pt x="152399" y="6857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991582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399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152399" y="0"/>
                </a:lnTo>
                <a:lnTo>
                  <a:pt x="152399" y="6857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52399" y="1371597"/>
            <a:ext cx="8833485" cy="914400"/>
          </a:xfrm>
          <a:custGeom>
            <a:avLst/>
            <a:gdLst/>
            <a:ahLst/>
            <a:cxnLst/>
            <a:rect l="l" t="t" r="r" b="b"/>
            <a:pathLst>
              <a:path w="8833485" h="914400">
                <a:moveTo>
                  <a:pt x="8833182" y="914398"/>
                </a:moveTo>
                <a:lnTo>
                  <a:pt x="0" y="914398"/>
                </a:lnTo>
                <a:lnTo>
                  <a:pt x="0" y="0"/>
                </a:lnTo>
                <a:lnTo>
                  <a:pt x="8833182" y="0"/>
                </a:lnTo>
                <a:lnTo>
                  <a:pt x="8833182" y="914398"/>
                </a:lnTo>
                <a:close/>
              </a:path>
            </a:pathLst>
          </a:custGeom>
          <a:solidFill>
            <a:srgbClr val="D162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45922" y="6391636"/>
            <a:ext cx="8833485" cy="311150"/>
          </a:xfrm>
          <a:custGeom>
            <a:avLst/>
            <a:gdLst/>
            <a:ahLst/>
            <a:cxnLst/>
            <a:rect l="l" t="t" r="r" b="b"/>
            <a:pathLst>
              <a:path w="8833485" h="311150">
                <a:moveTo>
                  <a:pt x="8833184" y="310799"/>
                </a:moveTo>
                <a:lnTo>
                  <a:pt x="0" y="310799"/>
                </a:lnTo>
                <a:lnTo>
                  <a:pt x="0" y="0"/>
                </a:lnTo>
                <a:lnTo>
                  <a:pt x="8833184" y="0"/>
                </a:lnTo>
                <a:lnTo>
                  <a:pt x="8833184" y="310799"/>
                </a:lnTo>
                <a:close/>
              </a:path>
            </a:pathLst>
          </a:custGeom>
          <a:solidFill>
            <a:srgbClr val="8CA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52399" y="1280157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82" y="0"/>
                </a:lnTo>
              </a:path>
            </a:pathLst>
          </a:custGeom>
          <a:ln w="11424">
            <a:solidFill>
              <a:srgbClr val="79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52399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0"/>
                </a:moveTo>
                <a:lnTo>
                  <a:pt x="8833182" y="0"/>
                </a:lnTo>
                <a:lnTo>
                  <a:pt x="8833182" y="6547188"/>
                </a:lnTo>
                <a:lnTo>
                  <a:pt x="0" y="654718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79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267187" y="956043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304800"/>
                </a:moveTo>
                <a:lnTo>
                  <a:pt x="605802" y="256832"/>
                </a:lnTo>
                <a:lnTo>
                  <a:pt x="594626" y="210477"/>
                </a:lnTo>
                <a:lnTo>
                  <a:pt x="576440" y="166547"/>
                </a:lnTo>
                <a:lnTo>
                  <a:pt x="551548" y="125869"/>
                </a:lnTo>
                <a:lnTo>
                  <a:pt x="520319" y="89268"/>
                </a:lnTo>
                <a:lnTo>
                  <a:pt x="483717" y="58039"/>
                </a:lnTo>
                <a:lnTo>
                  <a:pt x="443052" y="33147"/>
                </a:lnTo>
                <a:lnTo>
                  <a:pt x="399135" y="14960"/>
                </a:lnTo>
                <a:lnTo>
                  <a:pt x="352767" y="3797"/>
                </a:lnTo>
                <a:lnTo>
                  <a:pt x="304800" y="0"/>
                </a:lnTo>
                <a:lnTo>
                  <a:pt x="255358" y="3987"/>
                </a:lnTo>
                <a:lnTo>
                  <a:pt x="208457" y="15532"/>
                </a:lnTo>
                <a:lnTo>
                  <a:pt x="164731" y="34023"/>
                </a:lnTo>
                <a:lnTo>
                  <a:pt x="124790" y="58801"/>
                </a:lnTo>
                <a:lnTo>
                  <a:pt x="89281" y="89268"/>
                </a:lnTo>
                <a:lnTo>
                  <a:pt x="58813" y="124790"/>
                </a:lnTo>
                <a:lnTo>
                  <a:pt x="34023" y="164719"/>
                </a:lnTo>
                <a:lnTo>
                  <a:pt x="15532" y="208457"/>
                </a:lnTo>
                <a:lnTo>
                  <a:pt x="3987" y="255358"/>
                </a:lnTo>
                <a:lnTo>
                  <a:pt x="0" y="304800"/>
                </a:lnTo>
                <a:lnTo>
                  <a:pt x="3987" y="354241"/>
                </a:lnTo>
                <a:lnTo>
                  <a:pt x="15532" y="401142"/>
                </a:lnTo>
                <a:lnTo>
                  <a:pt x="34023" y="444868"/>
                </a:lnTo>
                <a:lnTo>
                  <a:pt x="58813" y="484809"/>
                </a:lnTo>
                <a:lnTo>
                  <a:pt x="89281" y="520319"/>
                </a:lnTo>
                <a:lnTo>
                  <a:pt x="124790" y="550786"/>
                </a:lnTo>
                <a:lnTo>
                  <a:pt x="164731" y="575576"/>
                </a:lnTo>
                <a:lnTo>
                  <a:pt x="208457" y="594055"/>
                </a:lnTo>
                <a:lnTo>
                  <a:pt x="255358" y="605599"/>
                </a:lnTo>
                <a:lnTo>
                  <a:pt x="304800" y="609600"/>
                </a:lnTo>
                <a:lnTo>
                  <a:pt x="354228" y="605599"/>
                </a:lnTo>
                <a:lnTo>
                  <a:pt x="401129" y="594055"/>
                </a:lnTo>
                <a:lnTo>
                  <a:pt x="444868" y="575576"/>
                </a:lnTo>
                <a:lnTo>
                  <a:pt x="484797" y="550786"/>
                </a:lnTo>
                <a:lnTo>
                  <a:pt x="520319" y="520319"/>
                </a:lnTo>
                <a:lnTo>
                  <a:pt x="550786" y="484809"/>
                </a:lnTo>
                <a:lnTo>
                  <a:pt x="575576" y="444868"/>
                </a:lnTo>
                <a:lnTo>
                  <a:pt x="594055" y="401142"/>
                </a:lnTo>
                <a:lnTo>
                  <a:pt x="605612" y="354241"/>
                </a:lnTo>
                <a:lnTo>
                  <a:pt x="60960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344741" y="1033587"/>
            <a:ext cx="454659" cy="454659"/>
          </a:xfrm>
          <a:custGeom>
            <a:avLst/>
            <a:gdLst/>
            <a:ahLst/>
            <a:cxnLst/>
            <a:rect l="l" t="t" r="r" b="b"/>
            <a:pathLst>
              <a:path w="454660" h="454659">
                <a:moveTo>
                  <a:pt x="0" y="227234"/>
                </a:moveTo>
                <a:lnTo>
                  <a:pt x="304" y="215626"/>
                </a:lnTo>
                <a:lnTo>
                  <a:pt x="1196" y="204012"/>
                </a:lnTo>
                <a:lnTo>
                  <a:pt x="10246" y="159669"/>
                </a:lnTo>
                <a:lnTo>
                  <a:pt x="27459" y="118917"/>
                </a:lnTo>
                <a:lnTo>
                  <a:pt x="51909" y="82697"/>
                </a:lnTo>
                <a:lnTo>
                  <a:pt x="82706" y="51910"/>
                </a:lnTo>
                <a:lnTo>
                  <a:pt x="118912" y="27454"/>
                </a:lnTo>
                <a:lnTo>
                  <a:pt x="159671" y="10240"/>
                </a:lnTo>
                <a:lnTo>
                  <a:pt x="204021" y="1194"/>
                </a:lnTo>
                <a:lnTo>
                  <a:pt x="227249" y="0"/>
                </a:lnTo>
                <a:lnTo>
                  <a:pt x="271774" y="4407"/>
                </a:lnTo>
                <a:lnTo>
                  <a:pt x="314199" y="17297"/>
                </a:lnTo>
                <a:lnTo>
                  <a:pt x="353299" y="38177"/>
                </a:lnTo>
                <a:lnTo>
                  <a:pt x="387924" y="66554"/>
                </a:lnTo>
                <a:lnTo>
                  <a:pt x="416299" y="101164"/>
                </a:lnTo>
                <a:lnTo>
                  <a:pt x="437174" y="140274"/>
                </a:lnTo>
                <a:lnTo>
                  <a:pt x="450074" y="182694"/>
                </a:lnTo>
                <a:lnTo>
                  <a:pt x="454474" y="227234"/>
                </a:lnTo>
                <a:lnTo>
                  <a:pt x="449849" y="273011"/>
                </a:lnTo>
                <a:lnTo>
                  <a:pt x="436599" y="315689"/>
                </a:lnTo>
                <a:lnTo>
                  <a:pt x="415649" y="354294"/>
                </a:lnTo>
                <a:lnTo>
                  <a:pt x="387924" y="387911"/>
                </a:lnTo>
                <a:lnTo>
                  <a:pt x="354299" y="415649"/>
                </a:lnTo>
                <a:lnTo>
                  <a:pt x="315699" y="436601"/>
                </a:lnTo>
                <a:lnTo>
                  <a:pt x="273024" y="449849"/>
                </a:lnTo>
                <a:lnTo>
                  <a:pt x="227249" y="454466"/>
                </a:lnTo>
                <a:lnTo>
                  <a:pt x="181449" y="449849"/>
                </a:lnTo>
                <a:lnTo>
                  <a:pt x="138774" y="436601"/>
                </a:lnTo>
                <a:lnTo>
                  <a:pt x="100174" y="415649"/>
                </a:lnTo>
                <a:lnTo>
                  <a:pt x="66549" y="387911"/>
                </a:lnTo>
                <a:lnTo>
                  <a:pt x="38824" y="354294"/>
                </a:lnTo>
                <a:lnTo>
                  <a:pt x="17874" y="315689"/>
                </a:lnTo>
                <a:lnTo>
                  <a:pt x="4624" y="273011"/>
                </a:lnTo>
                <a:lnTo>
                  <a:pt x="304" y="238840"/>
                </a:lnTo>
                <a:lnTo>
                  <a:pt x="0" y="227234"/>
                </a:lnTo>
                <a:close/>
              </a:path>
              <a:path w="454660" h="454659">
                <a:moveTo>
                  <a:pt x="33874" y="227234"/>
                </a:moveTo>
                <a:lnTo>
                  <a:pt x="34119" y="217197"/>
                </a:lnTo>
                <a:lnTo>
                  <a:pt x="34853" y="207451"/>
                </a:lnTo>
                <a:lnTo>
                  <a:pt x="42534" y="169724"/>
                </a:lnTo>
                <a:lnTo>
                  <a:pt x="61797" y="127039"/>
                </a:lnTo>
                <a:lnTo>
                  <a:pt x="90499" y="90502"/>
                </a:lnTo>
                <a:lnTo>
                  <a:pt x="127038" y="61801"/>
                </a:lnTo>
                <a:lnTo>
                  <a:pt x="169727" y="42536"/>
                </a:lnTo>
                <a:lnTo>
                  <a:pt x="207458" y="34843"/>
                </a:lnTo>
                <a:lnTo>
                  <a:pt x="227249" y="33867"/>
                </a:lnTo>
                <a:lnTo>
                  <a:pt x="274452" y="39706"/>
                </a:lnTo>
                <a:lnTo>
                  <a:pt x="318296" y="56629"/>
                </a:lnTo>
                <a:lnTo>
                  <a:pt x="356971" y="83830"/>
                </a:lnTo>
                <a:lnTo>
                  <a:pt x="382624" y="112120"/>
                </a:lnTo>
                <a:lnTo>
                  <a:pt x="405874" y="153234"/>
                </a:lnTo>
                <a:lnTo>
                  <a:pt x="418500" y="198757"/>
                </a:lnTo>
                <a:lnTo>
                  <a:pt x="420599" y="227234"/>
                </a:lnTo>
                <a:lnTo>
                  <a:pt x="416674" y="266221"/>
                </a:lnTo>
                <a:lnTo>
                  <a:pt x="401528" y="311129"/>
                </a:lnTo>
                <a:lnTo>
                  <a:pt x="376480" y="350237"/>
                </a:lnTo>
                <a:lnTo>
                  <a:pt x="342993" y="382157"/>
                </a:lnTo>
                <a:lnTo>
                  <a:pt x="302499" y="405411"/>
                </a:lnTo>
                <a:lnTo>
                  <a:pt x="256619" y="418395"/>
                </a:lnTo>
                <a:lnTo>
                  <a:pt x="227249" y="420599"/>
                </a:lnTo>
                <a:lnTo>
                  <a:pt x="188249" y="416671"/>
                </a:lnTo>
                <a:lnTo>
                  <a:pt x="143343" y="401518"/>
                </a:lnTo>
                <a:lnTo>
                  <a:pt x="104231" y="376466"/>
                </a:lnTo>
                <a:lnTo>
                  <a:pt x="72313" y="342984"/>
                </a:lnTo>
                <a:lnTo>
                  <a:pt x="49049" y="302494"/>
                </a:lnTo>
                <a:lnTo>
                  <a:pt x="36079" y="256617"/>
                </a:lnTo>
                <a:lnTo>
                  <a:pt x="34119" y="237270"/>
                </a:lnTo>
                <a:lnTo>
                  <a:pt x="33874" y="227234"/>
                </a:lnTo>
                <a:close/>
              </a:path>
            </a:pathLst>
          </a:custGeom>
          <a:ln w="16933">
            <a:solidFill>
              <a:srgbClr val="79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29899" y="2527339"/>
            <a:ext cx="3857625" cy="3614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399" y="1393497"/>
            <a:ext cx="8839200" cy="4994910"/>
          </a:xfrm>
          <a:custGeom>
            <a:avLst/>
            <a:gdLst/>
            <a:ahLst/>
            <a:cxnLst/>
            <a:rect l="l" t="t" r="r" b="b"/>
            <a:pathLst>
              <a:path w="8839200" h="4994910">
                <a:moveTo>
                  <a:pt x="0" y="4994864"/>
                </a:moveTo>
                <a:lnTo>
                  <a:pt x="8839182" y="4994864"/>
                </a:lnTo>
                <a:lnTo>
                  <a:pt x="8839182" y="0"/>
                </a:lnTo>
                <a:lnTo>
                  <a:pt x="0" y="0"/>
                </a:lnTo>
                <a:lnTo>
                  <a:pt x="0" y="4994864"/>
                </a:lnTo>
                <a:close/>
              </a:path>
            </a:pathLst>
          </a:custGeom>
          <a:solidFill>
            <a:srgbClr val="C4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399" y="6697961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4"/>
                </a:moveTo>
                <a:lnTo>
                  <a:pt x="8839182" y="7624"/>
                </a:lnTo>
                <a:lnTo>
                  <a:pt x="8839182" y="0"/>
                </a:lnTo>
                <a:lnTo>
                  <a:pt x="0" y="0"/>
                </a:lnTo>
                <a:lnTo>
                  <a:pt x="0" y="7624"/>
                </a:lnTo>
                <a:close/>
              </a:path>
            </a:pathLst>
          </a:custGeom>
          <a:solidFill>
            <a:srgbClr val="C4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705586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3981" y="152399"/>
                </a:moveTo>
                <a:lnTo>
                  <a:pt x="0" y="152399"/>
                </a:lnTo>
                <a:lnTo>
                  <a:pt x="0" y="0"/>
                </a:lnTo>
                <a:lnTo>
                  <a:pt x="9143981" y="0"/>
                </a:lnTo>
                <a:lnTo>
                  <a:pt x="9143981" y="15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75" y="0"/>
                </a:moveTo>
                <a:lnTo>
                  <a:pt x="8991575" y="0"/>
                </a:lnTo>
                <a:lnTo>
                  <a:pt x="152387" y="0"/>
                </a:lnTo>
                <a:lnTo>
                  <a:pt x="0" y="0"/>
                </a:lnTo>
                <a:lnTo>
                  <a:pt x="0" y="1393507"/>
                </a:lnTo>
                <a:lnTo>
                  <a:pt x="0" y="6857987"/>
                </a:lnTo>
                <a:lnTo>
                  <a:pt x="152387" y="6857987"/>
                </a:lnTo>
                <a:lnTo>
                  <a:pt x="152387" y="1393507"/>
                </a:lnTo>
                <a:lnTo>
                  <a:pt x="8991575" y="1393507"/>
                </a:lnTo>
                <a:lnTo>
                  <a:pt x="8991575" y="6857987"/>
                </a:lnTo>
                <a:lnTo>
                  <a:pt x="9143975" y="6857987"/>
                </a:lnTo>
                <a:lnTo>
                  <a:pt x="9143975" y="1393507"/>
                </a:lnTo>
                <a:lnTo>
                  <a:pt x="9143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9351" y="6388361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80" y="309599"/>
                </a:moveTo>
                <a:lnTo>
                  <a:pt x="0" y="309599"/>
                </a:lnTo>
                <a:lnTo>
                  <a:pt x="0" y="0"/>
                </a:lnTo>
                <a:lnTo>
                  <a:pt x="8833180" y="0"/>
                </a:lnTo>
                <a:lnTo>
                  <a:pt x="8833180" y="309599"/>
                </a:lnTo>
                <a:close/>
              </a:path>
            </a:pathLst>
          </a:custGeom>
          <a:solidFill>
            <a:srgbClr val="8CA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399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0"/>
                </a:moveTo>
                <a:lnTo>
                  <a:pt x="8833182" y="0"/>
                </a:lnTo>
                <a:lnTo>
                  <a:pt x="8833182" y="6547188"/>
                </a:lnTo>
                <a:lnTo>
                  <a:pt x="0" y="654718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79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52399" y="1276739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82" y="0"/>
                </a:lnTo>
              </a:path>
            </a:pathLst>
          </a:custGeom>
          <a:ln w="9524">
            <a:solidFill>
              <a:srgbClr val="79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267187" y="956043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304800"/>
                </a:moveTo>
                <a:lnTo>
                  <a:pt x="605802" y="256832"/>
                </a:lnTo>
                <a:lnTo>
                  <a:pt x="594626" y="210477"/>
                </a:lnTo>
                <a:lnTo>
                  <a:pt x="576440" y="166547"/>
                </a:lnTo>
                <a:lnTo>
                  <a:pt x="551548" y="125869"/>
                </a:lnTo>
                <a:lnTo>
                  <a:pt x="520319" y="89268"/>
                </a:lnTo>
                <a:lnTo>
                  <a:pt x="483717" y="58039"/>
                </a:lnTo>
                <a:lnTo>
                  <a:pt x="443052" y="33147"/>
                </a:lnTo>
                <a:lnTo>
                  <a:pt x="399135" y="14960"/>
                </a:lnTo>
                <a:lnTo>
                  <a:pt x="352767" y="3797"/>
                </a:lnTo>
                <a:lnTo>
                  <a:pt x="304800" y="0"/>
                </a:lnTo>
                <a:lnTo>
                  <a:pt x="255358" y="3987"/>
                </a:lnTo>
                <a:lnTo>
                  <a:pt x="208457" y="15532"/>
                </a:lnTo>
                <a:lnTo>
                  <a:pt x="164731" y="34023"/>
                </a:lnTo>
                <a:lnTo>
                  <a:pt x="124790" y="58801"/>
                </a:lnTo>
                <a:lnTo>
                  <a:pt x="89281" y="89268"/>
                </a:lnTo>
                <a:lnTo>
                  <a:pt x="58813" y="124790"/>
                </a:lnTo>
                <a:lnTo>
                  <a:pt x="34023" y="164719"/>
                </a:lnTo>
                <a:lnTo>
                  <a:pt x="15532" y="208457"/>
                </a:lnTo>
                <a:lnTo>
                  <a:pt x="3987" y="255358"/>
                </a:lnTo>
                <a:lnTo>
                  <a:pt x="0" y="304800"/>
                </a:lnTo>
                <a:lnTo>
                  <a:pt x="3987" y="354241"/>
                </a:lnTo>
                <a:lnTo>
                  <a:pt x="15532" y="401142"/>
                </a:lnTo>
                <a:lnTo>
                  <a:pt x="34023" y="444868"/>
                </a:lnTo>
                <a:lnTo>
                  <a:pt x="58813" y="484809"/>
                </a:lnTo>
                <a:lnTo>
                  <a:pt x="89281" y="520319"/>
                </a:lnTo>
                <a:lnTo>
                  <a:pt x="124790" y="550786"/>
                </a:lnTo>
                <a:lnTo>
                  <a:pt x="164731" y="575576"/>
                </a:lnTo>
                <a:lnTo>
                  <a:pt x="208457" y="594055"/>
                </a:lnTo>
                <a:lnTo>
                  <a:pt x="255358" y="605599"/>
                </a:lnTo>
                <a:lnTo>
                  <a:pt x="304800" y="609600"/>
                </a:lnTo>
                <a:lnTo>
                  <a:pt x="354228" y="605599"/>
                </a:lnTo>
                <a:lnTo>
                  <a:pt x="401129" y="594055"/>
                </a:lnTo>
                <a:lnTo>
                  <a:pt x="444868" y="575576"/>
                </a:lnTo>
                <a:lnTo>
                  <a:pt x="484797" y="550786"/>
                </a:lnTo>
                <a:lnTo>
                  <a:pt x="520319" y="520319"/>
                </a:lnTo>
                <a:lnTo>
                  <a:pt x="550786" y="484809"/>
                </a:lnTo>
                <a:lnTo>
                  <a:pt x="575576" y="444868"/>
                </a:lnTo>
                <a:lnTo>
                  <a:pt x="594055" y="401142"/>
                </a:lnTo>
                <a:lnTo>
                  <a:pt x="605612" y="354241"/>
                </a:lnTo>
                <a:lnTo>
                  <a:pt x="60960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344741" y="1033587"/>
            <a:ext cx="454659" cy="454659"/>
          </a:xfrm>
          <a:custGeom>
            <a:avLst/>
            <a:gdLst/>
            <a:ahLst/>
            <a:cxnLst/>
            <a:rect l="l" t="t" r="r" b="b"/>
            <a:pathLst>
              <a:path w="454660" h="454659">
                <a:moveTo>
                  <a:pt x="0" y="227234"/>
                </a:moveTo>
                <a:lnTo>
                  <a:pt x="304" y="215626"/>
                </a:lnTo>
                <a:lnTo>
                  <a:pt x="1196" y="204012"/>
                </a:lnTo>
                <a:lnTo>
                  <a:pt x="10246" y="159669"/>
                </a:lnTo>
                <a:lnTo>
                  <a:pt x="27459" y="118917"/>
                </a:lnTo>
                <a:lnTo>
                  <a:pt x="51909" y="82697"/>
                </a:lnTo>
                <a:lnTo>
                  <a:pt x="82706" y="51910"/>
                </a:lnTo>
                <a:lnTo>
                  <a:pt x="118912" y="27454"/>
                </a:lnTo>
                <a:lnTo>
                  <a:pt x="159671" y="10240"/>
                </a:lnTo>
                <a:lnTo>
                  <a:pt x="204021" y="1194"/>
                </a:lnTo>
                <a:lnTo>
                  <a:pt x="227249" y="0"/>
                </a:lnTo>
                <a:lnTo>
                  <a:pt x="271774" y="4407"/>
                </a:lnTo>
                <a:lnTo>
                  <a:pt x="314199" y="17297"/>
                </a:lnTo>
                <a:lnTo>
                  <a:pt x="353299" y="38177"/>
                </a:lnTo>
                <a:lnTo>
                  <a:pt x="387924" y="66554"/>
                </a:lnTo>
                <a:lnTo>
                  <a:pt x="416299" y="101164"/>
                </a:lnTo>
                <a:lnTo>
                  <a:pt x="437174" y="140274"/>
                </a:lnTo>
                <a:lnTo>
                  <a:pt x="450074" y="182694"/>
                </a:lnTo>
                <a:lnTo>
                  <a:pt x="454474" y="227234"/>
                </a:lnTo>
                <a:lnTo>
                  <a:pt x="449849" y="273011"/>
                </a:lnTo>
                <a:lnTo>
                  <a:pt x="436599" y="315689"/>
                </a:lnTo>
                <a:lnTo>
                  <a:pt x="415649" y="354294"/>
                </a:lnTo>
                <a:lnTo>
                  <a:pt x="387924" y="387911"/>
                </a:lnTo>
                <a:lnTo>
                  <a:pt x="354299" y="415649"/>
                </a:lnTo>
                <a:lnTo>
                  <a:pt x="315699" y="436601"/>
                </a:lnTo>
                <a:lnTo>
                  <a:pt x="273024" y="449849"/>
                </a:lnTo>
                <a:lnTo>
                  <a:pt x="227249" y="454466"/>
                </a:lnTo>
                <a:lnTo>
                  <a:pt x="181449" y="449849"/>
                </a:lnTo>
                <a:lnTo>
                  <a:pt x="138774" y="436601"/>
                </a:lnTo>
                <a:lnTo>
                  <a:pt x="100174" y="415649"/>
                </a:lnTo>
                <a:lnTo>
                  <a:pt x="66549" y="387911"/>
                </a:lnTo>
                <a:lnTo>
                  <a:pt x="38824" y="354294"/>
                </a:lnTo>
                <a:lnTo>
                  <a:pt x="17874" y="315689"/>
                </a:lnTo>
                <a:lnTo>
                  <a:pt x="4624" y="273011"/>
                </a:lnTo>
                <a:lnTo>
                  <a:pt x="304" y="238840"/>
                </a:lnTo>
                <a:lnTo>
                  <a:pt x="0" y="227234"/>
                </a:lnTo>
                <a:close/>
              </a:path>
              <a:path w="454660" h="454659">
                <a:moveTo>
                  <a:pt x="33874" y="227234"/>
                </a:moveTo>
                <a:lnTo>
                  <a:pt x="34119" y="217197"/>
                </a:lnTo>
                <a:lnTo>
                  <a:pt x="34853" y="207451"/>
                </a:lnTo>
                <a:lnTo>
                  <a:pt x="42534" y="169724"/>
                </a:lnTo>
                <a:lnTo>
                  <a:pt x="61797" y="127039"/>
                </a:lnTo>
                <a:lnTo>
                  <a:pt x="90499" y="90502"/>
                </a:lnTo>
                <a:lnTo>
                  <a:pt x="127038" y="61801"/>
                </a:lnTo>
                <a:lnTo>
                  <a:pt x="169727" y="42536"/>
                </a:lnTo>
                <a:lnTo>
                  <a:pt x="207458" y="34843"/>
                </a:lnTo>
                <a:lnTo>
                  <a:pt x="227249" y="33867"/>
                </a:lnTo>
                <a:lnTo>
                  <a:pt x="274452" y="39706"/>
                </a:lnTo>
                <a:lnTo>
                  <a:pt x="318296" y="56629"/>
                </a:lnTo>
                <a:lnTo>
                  <a:pt x="356971" y="83830"/>
                </a:lnTo>
                <a:lnTo>
                  <a:pt x="382624" y="112120"/>
                </a:lnTo>
                <a:lnTo>
                  <a:pt x="405874" y="153234"/>
                </a:lnTo>
                <a:lnTo>
                  <a:pt x="418500" y="198757"/>
                </a:lnTo>
                <a:lnTo>
                  <a:pt x="420599" y="227234"/>
                </a:lnTo>
                <a:lnTo>
                  <a:pt x="416674" y="266221"/>
                </a:lnTo>
                <a:lnTo>
                  <a:pt x="401528" y="311129"/>
                </a:lnTo>
                <a:lnTo>
                  <a:pt x="376480" y="350237"/>
                </a:lnTo>
                <a:lnTo>
                  <a:pt x="342993" y="382157"/>
                </a:lnTo>
                <a:lnTo>
                  <a:pt x="302499" y="405411"/>
                </a:lnTo>
                <a:lnTo>
                  <a:pt x="256619" y="418395"/>
                </a:lnTo>
                <a:lnTo>
                  <a:pt x="227249" y="420599"/>
                </a:lnTo>
                <a:lnTo>
                  <a:pt x="188249" y="416671"/>
                </a:lnTo>
                <a:lnTo>
                  <a:pt x="143343" y="401518"/>
                </a:lnTo>
                <a:lnTo>
                  <a:pt x="104231" y="376466"/>
                </a:lnTo>
                <a:lnTo>
                  <a:pt x="72313" y="342984"/>
                </a:lnTo>
                <a:lnTo>
                  <a:pt x="49049" y="302494"/>
                </a:lnTo>
                <a:lnTo>
                  <a:pt x="36079" y="256617"/>
                </a:lnTo>
                <a:lnTo>
                  <a:pt x="34119" y="237270"/>
                </a:lnTo>
                <a:lnTo>
                  <a:pt x="33874" y="227234"/>
                </a:lnTo>
                <a:close/>
              </a:path>
            </a:pathLst>
          </a:custGeom>
          <a:ln w="16933">
            <a:solidFill>
              <a:srgbClr val="79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563065" y="1575706"/>
            <a:ext cx="9525" cy="4819650"/>
          </a:xfrm>
          <a:custGeom>
            <a:avLst/>
            <a:gdLst/>
            <a:ahLst/>
            <a:cxnLst/>
            <a:rect l="l" t="t" r="r" b="b"/>
            <a:pathLst>
              <a:path w="9525" h="4819650">
                <a:moveTo>
                  <a:pt x="0" y="4819480"/>
                </a:moveTo>
                <a:lnTo>
                  <a:pt x="8999" y="0"/>
                </a:lnTo>
              </a:path>
            </a:pathLst>
          </a:custGeom>
          <a:ln w="9524">
            <a:solidFill>
              <a:srgbClr val="646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6303" y="6391636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78" y="309599"/>
                </a:moveTo>
                <a:lnTo>
                  <a:pt x="0" y="309599"/>
                </a:lnTo>
                <a:lnTo>
                  <a:pt x="0" y="0"/>
                </a:lnTo>
                <a:lnTo>
                  <a:pt x="8833178" y="0"/>
                </a:lnTo>
                <a:lnTo>
                  <a:pt x="8833178" y="309599"/>
                </a:lnTo>
                <a:close/>
              </a:path>
            </a:pathLst>
          </a:custGeom>
          <a:solidFill>
            <a:srgbClr val="8CA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399" y="158495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0"/>
                </a:moveTo>
                <a:lnTo>
                  <a:pt x="8833182" y="0"/>
                </a:lnTo>
                <a:lnTo>
                  <a:pt x="8833182" y="6547190"/>
                </a:lnTo>
                <a:lnTo>
                  <a:pt x="0" y="654719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79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09598" y="609598"/>
            <a:ext cx="7772384" cy="5651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399" y="1393497"/>
            <a:ext cx="8839200" cy="4994910"/>
          </a:xfrm>
          <a:custGeom>
            <a:avLst/>
            <a:gdLst/>
            <a:ahLst/>
            <a:cxnLst/>
            <a:rect l="l" t="t" r="r" b="b"/>
            <a:pathLst>
              <a:path w="8839200" h="4994910">
                <a:moveTo>
                  <a:pt x="0" y="4994864"/>
                </a:moveTo>
                <a:lnTo>
                  <a:pt x="8839182" y="4994864"/>
                </a:lnTo>
                <a:lnTo>
                  <a:pt x="8839182" y="0"/>
                </a:lnTo>
                <a:lnTo>
                  <a:pt x="0" y="0"/>
                </a:lnTo>
                <a:lnTo>
                  <a:pt x="0" y="4994864"/>
                </a:lnTo>
                <a:close/>
              </a:path>
            </a:pathLst>
          </a:custGeom>
          <a:solidFill>
            <a:srgbClr val="C4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399" y="6697961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4"/>
                </a:moveTo>
                <a:lnTo>
                  <a:pt x="8839182" y="7624"/>
                </a:lnTo>
                <a:lnTo>
                  <a:pt x="8839182" y="0"/>
                </a:lnTo>
                <a:lnTo>
                  <a:pt x="0" y="0"/>
                </a:lnTo>
                <a:lnTo>
                  <a:pt x="0" y="7624"/>
                </a:lnTo>
                <a:close/>
              </a:path>
            </a:pathLst>
          </a:custGeom>
          <a:solidFill>
            <a:srgbClr val="C4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705586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3981" y="152399"/>
                </a:moveTo>
                <a:lnTo>
                  <a:pt x="0" y="152399"/>
                </a:lnTo>
                <a:lnTo>
                  <a:pt x="0" y="0"/>
                </a:lnTo>
                <a:lnTo>
                  <a:pt x="9143981" y="0"/>
                </a:lnTo>
                <a:lnTo>
                  <a:pt x="9143981" y="15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75" y="0"/>
                </a:moveTo>
                <a:lnTo>
                  <a:pt x="8991575" y="0"/>
                </a:lnTo>
                <a:lnTo>
                  <a:pt x="152387" y="0"/>
                </a:lnTo>
                <a:lnTo>
                  <a:pt x="0" y="0"/>
                </a:lnTo>
                <a:lnTo>
                  <a:pt x="0" y="1393507"/>
                </a:lnTo>
                <a:lnTo>
                  <a:pt x="0" y="6857987"/>
                </a:lnTo>
                <a:lnTo>
                  <a:pt x="152387" y="6857987"/>
                </a:lnTo>
                <a:lnTo>
                  <a:pt x="152387" y="1393507"/>
                </a:lnTo>
                <a:lnTo>
                  <a:pt x="8991575" y="1393507"/>
                </a:lnTo>
                <a:lnTo>
                  <a:pt x="8991575" y="6857987"/>
                </a:lnTo>
                <a:lnTo>
                  <a:pt x="9143975" y="6857987"/>
                </a:lnTo>
                <a:lnTo>
                  <a:pt x="9143975" y="1393507"/>
                </a:lnTo>
                <a:lnTo>
                  <a:pt x="9143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9351" y="6388361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80" y="309599"/>
                </a:moveTo>
                <a:lnTo>
                  <a:pt x="0" y="309599"/>
                </a:lnTo>
                <a:lnTo>
                  <a:pt x="0" y="0"/>
                </a:lnTo>
                <a:lnTo>
                  <a:pt x="8833180" y="0"/>
                </a:lnTo>
                <a:lnTo>
                  <a:pt x="8833180" y="309599"/>
                </a:lnTo>
                <a:close/>
              </a:path>
            </a:pathLst>
          </a:custGeom>
          <a:solidFill>
            <a:srgbClr val="8CA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399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0"/>
                </a:moveTo>
                <a:lnTo>
                  <a:pt x="8833182" y="0"/>
                </a:lnTo>
                <a:lnTo>
                  <a:pt x="8833182" y="6547188"/>
                </a:lnTo>
                <a:lnTo>
                  <a:pt x="0" y="654718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79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52399" y="1276739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82" y="0"/>
                </a:lnTo>
              </a:path>
            </a:pathLst>
          </a:custGeom>
          <a:ln w="9524">
            <a:solidFill>
              <a:srgbClr val="79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267187" y="956043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304800"/>
                </a:moveTo>
                <a:lnTo>
                  <a:pt x="605802" y="256832"/>
                </a:lnTo>
                <a:lnTo>
                  <a:pt x="594626" y="210477"/>
                </a:lnTo>
                <a:lnTo>
                  <a:pt x="576440" y="166547"/>
                </a:lnTo>
                <a:lnTo>
                  <a:pt x="551548" y="125869"/>
                </a:lnTo>
                <a:lnTo>
                  <a:pt x="520319" y="89268"/>
                </a:lnTo>
                <a:lnTo>
                  <a:pt x="483717" y="58039"/>
                </a:lnTo>
                <a:lnTo>
                  <a:pt x="443052" y="33147"/>
                </a:lnTo>
                <a:lnTo>
                  <a:pt x="399135" y="14960"/>
                </a:lnTo>
                <a:lnTo>
                  <a:pt x="352767" y="3797"/>
                </a:lnTo>
                <a:lnTo>
                  <a:pt x="304800" y="0"/>
                </a:lnTo>
                <a:lnTo>
                  <a:pt x="255358" y="3987"/>
                </a:lnTo>
                <a:lnTo>
                  <a:pt x="208457" y="15532"/>
                </a:lnTo>
                <a:lnTo>
                  <a:pt x="164731" y="34023"/>
                </a:lnTo>
                <a:lnTo>
                  <a:pt x="124790" y="58801"/>
                </a:lnTo>
                <a:lnTo>
                  <a:pt x="89281" y="89268"/>
                </a:lnTo>
                <a:lnTo>
                  <a:pt x="58813" y="124790"/>
                </a:lnTo>
                <a:lnTo>
                  <a:pt x="34023" y="164719"/>
                </a:lnTo>
                <a:lnTo>
                  <a:pt x="15532" y="208457"/>
                </a:lnTo>
                <a:lnTo>
                  <a:pt x="3987" y="255358"/>
                </a:lnTo>
                <a:lnTo>
                  <a:pt x="0" y="304800"/>
                </a:lnTo>
                <a:lnTo>
                  <a:pt x="3987" y="354241"/>
                </a:lnTo>
                <a:lnTo>
                  <a:pt x="15532" y="401142"/>
                </a:lnTo>
                <a:lnTo>
                  <a:pt x="34023" y="444868"/>
                </a:lnTo>
                <a:lnTo>
                  <a:pt x="58813" y="484809"/>
                </a:lnTo>
                <a:lnTo>
                  <a:pt x="89281" y="520319"/>
                </a:lnTo>
                <a:lnTo>
                  <a:pt x="124790" y="550786"/>
                </a:lnTo>
                <a:lnTo>
                  <a:pt x="164731" y="575576"/>
                </a:lnTo>
                <a:lnTo>
                  <a:pt x="208457" y="594055"/>
                </a:lnTo>
                <a:lnTo>
                  <a:pt x="255358" y="605599"/>
                </a:lnTo>
                <a:lnTo>
                  <a:pt x="304800" y="609600"/>
                </a:lnTo>
                <a:lnTo>
                  <a:pt x="354228" y="605599"/>
                </a:lnTo>
                <a:lnTo>
                  <a:pt x="401129" y="594055"/>
                </a:lnTo>
                <a:lnTo>
                  <a:pt x="444868" y="575576"/>
                </a:lnTo>
                <a:lnTo>
                  <a:pt x="484797" y="550786"/>
                </a:lnTo>
                <a:lnTo>
                  <a:pt x="520319" y="520319"/>
                </a:lnTo>
                <a:lnTo>
                  <a:pt x="550786" y="484809"/>
                </a:lnTo>
                <a:lnTo>
                  <a:pt x="575576" y="444868"/>
                </a:lnTo>
                <a:lnTo>
                  <a:pt x="594055" y="401142"/>
                </a:lnTo>
                <a:lnTo>
                  <a:pt x="605612" y="354241"/>
                </a:lnTo>
                <a:lnTo>
                  <a:pt x="60960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344741" y="1033587"/>
            <a:ext cx="454659" cy="454659"/>
          </a:xfrm>
          <a:custGeom>
            <a:avLst/>
            <a:gdLst/>
            <a:ahLst/>
            <a:cxnLst/>
            <a:rect l="l" t="t" r="r" b="b"/>
            <a:pathLst>
              <a:path w="454660" h="454659">
                <a:moveTo>
                  <a:pt x="0" y="227234"/>
                </a:moveTo>
                <a:lnTo>
                  <a:pt x="304" y="215626"/>
                </a:lnTo>
                <a:lnTo>
                  <a:pt x="1196" y="204012"/>
                </a:lnTo>
                <a:lnTo>
                  <a:pt x="10246" y="159669"/>
                </a:lnTo>
                <a:lnTo>
                  <a:pt x="27459" y="118917"/>
                </a:lnTo>
                <a:lnTo>
                  <a:pt x="51909" y="82697"/>
                </a:lnTo>
                <a:lnTo>
                  <a:pt x="82706" y="51910"/>
                </a:lnTo>
                <a:lnTo>
                  <a:pt x="118912" y="27454"/>
                </a:lnTo>
                <a:lnTo>
                  <a:pt x="159671" y="10240"/>
                </a:lnTo>
                <a:lnTo>
                  <a:pt x="204021" y="1194"/>
                </a:lnTo>
                <a:lnTo>
                  <a:pt x="227249" y="0"/>
                </a:lnTo>
                <a:lnTo>
                  <a:pt x="271774" y="4407"/>
                </a:lnTo>
                <a:lnTo>
                  <a:pt x="314199" y="17297"/>
                </a:lnTo>
                <a:lnTo>
                  <a:pt x="353299" y="38177"/>
                </a:lnTo>
                <a:lnTo>
                  <a:pt x="387924" y="66554"/>
                </a:lnTo>
                <a:lnTo>
                  <a:pt x="416299" y="101164"/>
                </a:lnTo>
                <a:lnTo>
                  <a:pt x="437174" y="140274"/>
                </a:lnTo>
                <a:lnTo>
                  <a:pt x="450074" y="182694"/>
                </a:lnTo>
                <a:lnTo>
                  <a:pt x="454474" y="227234"/>
                </a:lnTo>
                <a:lnTo>
                  <a:pt x="449849" y="273011"/>
                </a:lnTo>
                <a:lnTo>
                  <a:pt x="436599" y="315689"/>
                </a:lnTo>
                <a:lnTo>
                  <a:pt x="415649" y="354294"/>
                </a:lnTo>
                <a:lnTo>
                  <a:pt x="387924" y="387911"/>
                </a:lnTo>
                <a:lnTo>
                  <a:pt x="354299" y="415649"/>
                </a:lnTo>
                <a:lnTo>
                  <a:pt x="315699" y="436601"/>
                </a:lnTo>
                <a:lnTo>
                  <a:pt x="273024" y="449849"/>
                </a:lnTo>
                <a:lnTo>
                  <a:pt x="227249" y="454466"/>
                </a:lnTo>
                <a:lnTo>
                  <a:pt x="181449" y="449849"/>
                </a:lnTo>
                <a:lnTo>
                  <a:pt x="138774" y="436601"/>
                </a:lnTo>
                <a:lnTo>
                  <a:pt x="100174" y="415649"/>
                </a:lnTo>
                <a:lnTo>
                  <a:pt x="66549" y="387911"/>
                </a:lnTo>
                <a:lnTo>
                  <a:pt x="38824" y="354294"/>
                </a:lnTo>
                <a:lnTo>
                  <a:pt x="17874" y="315689"/>
                </a:lnTo>
                <a:lnTo>
                  <a:pt x="4624" y="273011"/>
                </a:lnTo>
                <a:lnTo>
                  <a:pt x="304" y="238840"/>
                </a:lnTo>
                <a:lnTo>
                  <a:pt x="0" y="227234"/>
                </a:lnTo>
                <a:close/>
              </a:path>
              <a:path w="454660" h="454659">
                <a:moveTo>
                  <a:pt x="33874" y="227234"/>
                </a:moveTo>
                <a:lnTo>
                  <a:pt x="34119" y="217197"/>
                </a:lnTo>
                <a:lnTo>
                  <a:pt x="34853" y="207451"/>
                </a:lnTo>
                <a:lnTo>
                  <a:pt x="42534" y="169724"/>
                </a:lnTo>
                <a:lnTo>
                  <a:pt x="61797" y="127039"/>
                </a:lnTo>
                <a:lnTo>
                  <a:pt x="90499" y="90502"/>
                </a:lnTo>
                <a:lnTo>
                  <a:pt x="127038" y="61801"/>
                </a:lnTo>
                <a:lnTo>
                  <a:pt x="169727" y="42536"/>
                </a:lnTo>
                <a:lnTo>
                  <a:pt x="207458" y="34843"/>
                </a:lnTo>
                <a:lnTo>
                  <a:pt x="227249" y="33867"/>
                </a:lnTo>
                <a:lnTo>
                  <a:pt x="274452" y="39706"/>
                </a:lnTo>
                <a:lnTo>
                  <a:pt x="318296" y="56629"/>
                </a:lnTo>
                <a:lnTo>
                  <a:pt x="356971" y="83830"/>
                </a:lnTo>
                <a:lnTo>
                  <a:pt x="382624" y="112120"/>
                </a:lnTo>
                <a:lnTo>
                  <a:pt x="405874" y="153234"/>
                </a:lnTo>
                <a:lnTo>
                  <a:pt x="418500" y="198757"/>
                </a:lnTo>
                <a:lnTo>
                  <a:pt x="420599" y="227234"/>
                </a:lnTo>
                <a:lnTo>
                  <a:pt x="416674" y="266221"/>
                </a:lnTo>
                <a:lnTo>
                  <a:pt x="401528" y="311129"/>
                </a:lnTo>
                <a:lnTo>
                  <a:pt x="376480" y="350237"/>
                </a:lnTo>
                <a:lnTo>
                  <a:pt x="342993" y="382157"/>
                </a:lnTo>
                <a:lnTo>
                  <a:pt x="302499" y="405411"/>
                </a:lnTo>
                <a:lnTo>
                  <a:pt x="256619" y="418395"/>
                </a:lnTo>
                <a:lnTo>
                  <a:pt x="227249" y="420599"/>
                </a:lnTo>
                <a:lnTo>
                  <a:pt x="188249" y="416671"/>
                </a:lnTo>
                <a:lnTo>
                  <a:pt x="143343" y="401518"/>
                </a:lnTo>
                <a:lnTo>
                  <a:pt x="104231" y="376466"/>
                </a:lnTo>
                <a:lnTo>
                  <a:pt x="72313" y="342984"/>
                </a:lnTo>
                <a:lnTo>
                  <a:pt x="49049" y="302494"/>
                </a:lnTo>
                <a:lnTo>
                  <a:pt x="36079" y="256617"/>
                </a:lnTo>
                <a:lnTo>
                  <a:pt x="34119" y="237270"/>
                </a:lnTo>
                <a:lnTo>
                  <a:pt x="33874" y="227234"/>
                </a:lnTo>
                <a:close/>
              </a:path>
            </a:pathLst>
          </a:custGeom>
          <a:ln w="16933">
            <a:solidFill>
              <a:srgbClr val="79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69614" y="1347086"/>
            <a:ext cx="3604770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3559" y="2533355"/>
            <a:ext cx="8216880" cy="3387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068" y="3415395"/>
            <a:ext cx="8839200" cy="3877310"/>
          </a:xfrm>
          <a:custGeom>
            <a:avLst/>
            <a:gdLst/>
            <a:ahLst/>
            <a:cxnLst/>
            <a:rect l="l" t="t" r="r" b="b"/>
            <a:pathLst>
              <a:path w="8839200" h="3877310">
                <a:moveTo>
                  <a:pt x="0" y="3877042"/>
                </a:moveTo>
                <a:lnTo>
                  <a:pt x="8839182" y="3877042"/>
                </a:lnTo>
                <a:lnTo>
                  <a:pt x="8839182" y="0"/>
                </a:lnTo>
                <a:lnTo>
                  <a:pt x="0" y="0"/>
                </a:lnTo>
                <a:lnTo>
                  <a:pt x="0" y="3877042"/>
                </a:lnTo>
                <a:close/>
              </a:path>
            </a:pathLst>
          </a:custGeom>
          <a:solidFill>
            <a:srgbClr val="C4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99" y="6701236"/>
            <a:ext cx="8839200" cy="4445"/>
          </a:xfrm>
          <a:custGeom>
            <a:avLst/>
            <a:gdLst/>
            <a:ahLst/>
            <a:cxnLst/>
            <a:rect l="l" t="t" r="r" b="b"/>
            <a:pathLst>
              <a:path w="8839200" h="4445">
                <a:moveTo>
                  <a:pt x="0" y="4349"/>
                </a:moveTo>
                <a:lnTo>
                  <a:pt x="8839182" y="4349"/>
                </a:lnTo>
                <a:lnTo>
                  <a:pt x="8839182" y="0"/>
                </a:lnTo>
                <a:lnTo>
                  <a:pt x="0" y="0"/>
                </a:lnTo>
                <a:lnTo>
                  <a:pt x="0" y="4349"/>
                </a:lnTo>
                <a:close/>
              </a:path>
            </a:pathLst>
          </a:custGeom>
          <a:solidFill>
            <a:srgbClr val="C4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05586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3981" y="152399"/>
                </a:moveTo>
                <a:lnTo>
                  <a:pt x="0" y="152399"/>
                </a:lnTo>
                <a:lnTo>
                  <a:pt x="0" y="0"/>
                </a:lnTo>
                <a:lnTo>
                  <a:pt x="9143981" y="0"/>
                </a:lnTo>
                <a:lnTo>
                  <a:pt x="9143981" y="15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1582" y="3047"/>
            <a:ext cx="152400" cy="6855459"/>
          </a:xfrm>
          <a:custGeom>
            <a:avLst/>
            <a:gdLst/>
            <a:ahLst/>
            <a:cxnLst/>
            <a:rect l="l" t="t" r="r" b="b"/>
            <a:pathLst>
              <a:path w="152400" h="6855459">
                <a:moveTo>
                  <a:pt x="0" y="0"/>
                </a:moveTo>
                <a:lnTo>
                  <a:pt x="152399" y="0"/>
                </a:lnTo>
                <a:lnTo>
                  <a:pt x="152399" y="6854938"/>
                </a:lnTo>
                <a:lnTo>
                  <a:pt x="0" y="68549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080" y="-118209"/>
            <a:ext cx="9144000" cy="6858000"/>
            <a:chOff x="0" y="0"/>
            <a:chExt cx="9144000" cy="68580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3975" y="0"/>
                  </a:moveTo>
                  <a:lnTo>
                    <a:pt x="152387" y="0"/>
                  </a:lnTo>
                  <a:lnTo>
                    <a:pt x="0" y="0"/>
                  </a:lnTo>
                  <a:lnTo>
                    <a:pt x="0" y="2514600"/>
                  </a:lnTo>
                  <a:lnTo>
                    <a:pt x="0" y="6857987"/>
                  </a:lnTo>
                  <a:lnTo>
                    <a:pt x="152387" y="6857987"/>
                  </a:lnTo>
                  <a:lnTo>
                    <a:pt x="152387" y="2514600"/>
                  </a:lnTo>
                  <a:lnTo>
                    <a:pt x="9143975" y="2514600"/>
                  </a:lnTo>
                  <a:lnTo>
                    <a:pt x="9143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6303" y="6391636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78" y="309599"/>
                  </a:moveTo>
                  <a:lnTo>
                    <a:pt x="0" y="309599"/>
                  </a:lnTo>
                  <a:lnTo>
                    <a:pt x="0" y="0"/>
                  </a:lnTo>
                  <a:lnTo>
                    <a:pt x="8833178" y="0"/>
                  </a:lnTo>
                  <a:lnTo>
                    <a:pt x="8833178" y="309599"/>
                  </a:lnTo>
                  <a:close/>
                </a:path>
              </a:pathLst>
            </a:custGeom>
            <a:solidFill>
              <a:srgbClr val="8CA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5447" y="2420107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84" y="0"/>
                  </a:lnTo>
                </a:path>
              </a:pathLst>
            </a:custGeom>
            <a:ln w="11424">
              <a:solidFill>
                <a:srgbClr val="79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399" y="152399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0"/>
                  </a:moveTo>
                  <a:lnTo>
                    <a:pt x="8833182" y="0"/>
                  </a:lnTo>
                  <a:lnTo>
                    <a:pt x="8833182" y="6547186"/>
                  </a:lnTo>
                  <a:lnTo>
                    <a:pt x="0" y="654718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9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7187" y="2115311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802" y="256832"/>
                  </a:lnTo>
                  <a:lnTo>
                    <a:pt x="594626" y="210477"/>
                  </a:lnTo>
                  <a:lnTo>
                    <a:pt x="576440" y="166547"/>
                  </a:lnTo>
                  <a:lnTo>
                    <a:pt x="551548" y="125882"/>
                  </a:lnTo>
                  <a:lnTo>
                    <a:pt x="520319" y="89281"/>
                  </a:lnTo>
                  <a:lnTo>
                    <a:pt x="483717" y="58039"/>
                  </a:lnTo>
                  <a:lnTo>
                    <a:pt x="443052" y="33159"/>
                  </a:lnTo>
                  <a:lnTo>
                    <a:pt x="399135" y="14960"/>
                  </a:lnTo>
                  <a:lnTo>
                    <a:pt x="352767" y="3797"/>
                  </a:lnTo>
                  <a:lnTo>
                    <a:pt x="304800" y="0"/>
                  </a:lnTo>
                  <a:lnTo>
                    <a:pt x="255358" y="3987"/>
                  </a:lnTo>
                  <a:lnTo>
                    <a:pt x="208457" y="15544"/>
                  </a:lnTo>
                  <a:lnTo>
                    <a:pt x="164731" y="34023"/>
                  </a:lnTo>
                  <a:lnTo>
                    <a:pt x="124790" y="58813"/>
                  </a:lnTo>
                  <a:lnTo>
                    <a:pt x="89281" y="89281"/>
                  </a:lnTo>
                  <a:lnTo>
                    <a:pt x="58813" y="124790"/>
                  </a:lnTo>
                  <a:lnTo>
                    <a:pt x="34023" y="164731"/>
                  </a:lnTo>
                  <a:lnTo>
                    <a:pt x="15532" y="208457"/>
                  </a:lnTo>
                  <a:lnTo>
                    <a:pt x="3987" y="255358"/>
                  </a:lnTo>
                  <a:lnTo>
                    <a:pt x="0" y="304800"/>
                  </a:lnTo>
                  <a:lnTo>
                    <a:pt x="3987" y="354241"/>
                  </a:lnTo>
                  <a:lnTo>
                    <a:pt x="15532" y="401142"/>
                  </a:lnTo>
                  <a:lnTo>
                    <a:pt x="34023" y="444868"/>
                  </a:lnTo>
                  <a:lnTo>
                    <a:pt x="58813" y="484809"/>
                  </a:lnTo>
                  <a:lnTo>
                    <a:pt x="89281" y="520319"/>
                  </a:lnTo>
                  <a:lnTo>
                    <a:pt x="124790" y="550786"/>
                  </a:lnTo>
                  <a:lnTo>
                    <a:pt x="164731" y="575576"/>
                  </a:lnTo>
                  <a:lnTo>
                    <a:pt x="208457" y="594055"/>
                  </a:lnTo>
                  <a:lnTo>
                    <a:pt x="255358" y="605599"/>
                  </a:lnTo>
                  <a:lnTo>
                    <a:pt x="304800" y="609587"/>
                  </a:lnTo>
                  <a:lnTo>
                    <a:pt x="354228" y="605599"/>
                  </a:lnTo>
                  <a:lnTo>
                    <a:pt x="401129" y="594055"/>
                  </a:lnTo>
                  <a:lnTo>
                    <a:pt x="444868" y="575576"/>
                  </a:lnTo>
                  <a:lnTo>
                    <a:pt x="484797" y="550786"/>
                  </a:lnTo>
                  <a:lnTo>
                    <a:pt x="520319" y="520319"/>
                  </a:lnTo>
                  <a:lnTo>
                    <a:pt x="550786" y="484809"/>
                  </a:lnTo>
                  <a:lnTo>
                    <a:pt x="575576" y="444868"/>
                  </a:lnTo>
                  <a:lnTo>
                    <a:pt x="594055" y="401142"/>
                  </a:lnTo>
                  <a:lnTo>
                    <a:pt x="605612" y="354241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44741" y="2192863"/>
              <a:ext cx="454659" cy="454659"/>
            </a:xfrm>
            <a:custGeom>
              <a:avLst/>
              <a:gdLst/>
              <a:ahLst/>
              <a:cxnLst/>
              <a:rect l="l" t="t" r="r" b="b"/>
              <a:pathLst>
                <a:path w="454660" h="454660">
                  <a:moveTo>
                    <a:pt x="0" y="227232"/>
                  </a:moveTo>
                  <a:lnTo>
                    <a:pt x="304" y="215624"/>
                  </a:lnTo>
                  <a:lnTo>
                    <a:pt x="1196" y="204010"/>
                  </a:lnTo>
                  <a:lnTo>
                    <a:pt x="10246" y="159667"/>
                  </a:lnTo>
                  <a:lnTo>
                    <a:pt x="27459" y="118916"/>
                  </a:lnTo>
                  <a:lnTo>
                    <a:pt x="51909" y="82696"/>
                  </a:lnTo>
                  <a:lnTo>
                    <a:pt x="82706" y="51909"/>
                  </a:lnTo>
                  <a:lnTo>
                    <a:pt x="118912" y="27453"/>
                  </a:lnTo>
                  <a:lnTo>
                    <a:pt x="159671" y="10239"/>
                  </a:lnTo>
                  <a:lnTo>
                    <a:pt x="204021" y="1194"/>
                  </a:lnTo>
                  <a:lnTo>
                    <a:pt x="227249" y="0"/>
                  </a:lnTo>
                  <a:lnTo>
                    <a:pt x="271774" y="4404"/>
                  </a:lnTo>
                  <a:lnTo>
                    <a:pt x="314199" y="17297"/>
                  </a:lnTo>
                  <a:lnTo>
                    <a:pt x="353299" y="38177"/>
                  </a:lnTo>
                  <a:lnTo>
                    <a:pt x="387924" y="66554"/>
                  </a:lnTo>
                  <a:lnTo>
                    <a:pt x="416299" y="101164"/>
                  </a:lnTo>
                  <a:lnTo>
                    <a:pt x="437174" y="140274"/>
                  </a:lnTo>
                  <a:lnTo>
                    <a:pt x="450074" y="182694"/>
                  </a:lnTo>
                  <a:lnTo>
                    <a:pt x="454474" y="227232"/>
                  </a:lnTo>
                  <a:lnTo>
                    <a:pt x="449849" y="273009"/>
                  </a:lnTo>
                  <a:lnTo>
                    <a:pt x="436599" y="315681"/>
                  </a:lnTo>
                  <a:lnTo>
                    <a:pt x="415649" y="354281"/>
                  </a:lnTo>
                  <a:lnTo>
                    <a:pt x="387924" y="387906"/>
                  </a:lnTo>
                  <a:lnTo>
                    <a:pt x="354299" y="415656"/>
                  </a:lnTo>
                  <a:lnTo>
                    <a:pt x="315699" y="436606"/>
                  </a:lnTo>
                  <a:lnTo>
                    <a:pt x="273024" y="449856"/>
                  </a:lnTo>
                  <a:lnTo>
                    <a:pt x="227249" y="454456"/>
                  </a:lnTo>
                  <a:lnTo>
                    <a:pt x="181449" y="449856"/>
                  </a:lnTo>
                  <a:lnTo>
                    <a:pt x="138774" y="436606"/>
                  </a:lnTo>
                  <a:lnTo>
                    <a:pt x="100174" y="415656"/>
                  </a:lnTo>
                  <a:lnTo>
                    <a:pt x="66549" y="387906"/>
                  </a:lnTo>
                  <a:lnTo>
                    <a:pt x="38824" y="354281"/>
                  </a:lnTo>
                  <a:lnTo>
                    <a:pt x="17874" y="315681"/>
                  </a:lnTo>
                  <a:lnTo>
                    <a:pt x="4624" y="273009"/>
                  </a:lnTo>
                  <a:lnTo>
                    <a:pt x="304" y="238839"/>
                  </a:lnTo>
                  <a:lnTo>
                    <a:pt x="0" y="227232"/>
                  </a:lnTo>
                  <a:close/>
                </a:path>
                <a:path w="454660" h="454660">
                  <a:moveTo>
                    <a:pt x="33874" y="227232"/>
                  </a:moveTo>
                  <a:lnTo>
                    <a:pt x="34119" y="217195"/>
                  </a:lnTo>
                  <a:lnTo>
                    <a:pt x="34853" y="207449"/>
                  </a:lnTo>
                  <a:lnTo>
                    <a:pt x="42534" y="169722"/>
                  </a:lnTo>
                  <a:lnTo>
                    <a:pt x="61797" y="127038"/>
                  </a:lnTo>
                  <a:lnTo>
                    <a:pt x="90499" y="90502"/>
                  </a:lnTo>
                  <a:lnTo>
                    <a:pt x="127038" y="61799"/>
                  </a:lnTo>
                  <a:lnTo>
                    <a:pt x="169727" y="42535"/>
                  </a:lnTo>
                  <a:lnTo>
                    <a:pt x="207458" y="34841"/>
                  </a:lnTo>
                  <a:lnTo>
                    <a:pt x="227249" y="33864"/>
                  </a:lnTo>
                  <a:lnTo>
                    <a:pt x="274452" y="39704"/>
                  </a:lnTo>
                  <a:lnTo>
                    <a:pt x="318305" y="56628"/>
                  </a:lnTo>
                  <a:lnTo>
                    <a:pt x="356971" y="83829"/>
                  </a:lnTo>
                  <a:lnTo>
                    <a:pt x="382624" y="112118"/>
                  </a:lnTo>
                  <a:lnTo>
                    <a:pt x="405874" y="153234"/>
                  </a:lnTo>
                  <a:lnTo>
                    <a:pt x="418500" y="198755"/>
                  </a:lnTo>
                  <a:lnTo>
                    <a:pt x="420599" y="227232"/>
                  </a:lnTo>
                  <a:lnTo>
                    <a:pt x="416674" y="266219"/>
                  </a:lnTo>
                  <a:lnTo>
                    <a:pt x="401528" y="311128"/>
                  </a:lnTo>
                  <a:lnTo>
                    <a:pt x="376480" y="350234"/>
                  </a:lnTo>
                  <a:lnTo>
                    <a:pt x="342993" y="382153"/>
                  </a:lnTo>
                  <a:lnTo>
                    <a:pt x="302499" y="405406"/>
                  </a:lnTo>
                  <a:lnTo>
                    <a:pt x="256619" y="418402"/>
                  </a:lnTo>
                  <a:lnTo>
                    <a:pt x="227249" y="420606"/>
                  </a:lnTo>
                  <a:lnTo>
                    <a:pt x="188249" y="416681"/>
                  </a:lnTo>
                  <a:lnTo>
                    <a:pt x="143343" y="401510"/>
                  </a:lnTo>
                  <a:lnTo>
                    <a:pt x="104231" y="376462"/>
                  </a:lnTo>
                  <a:lnTo>
                    <a:pt x="72313" y="342986"/>
                  </a:lnTo>
                  <a:lnTo>
                    <a:pt x="49049" y="302494"/>
                  </a:lnTo>
                  <a:lnTo>
                    <a:pt x="36079" y="256615"/>
                  </a:lnTo>
                  <a:lnTo>
                    <a:pt x="34119" y="237269"/>
                  </a:lnTo>
                  <a:lnTo>
                    <a:pt x="33874" y="227232"/>
                  </a:lnTo>
                  <a:close/>
                </a:path>
              </a:pathLst>
            </a:custGeom>
            <a:ln w="16933">
              <a:solidFill>
                <a:srgbClr val="79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91052" y="4913083"/>
            <a:ext cx="7386148" cy="62517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Submitted To:				Submitted By:</a:t>
            </a:r>
          </a:p>
          <a:p>
            <a:r>
              <a:rPr lang="en-US" sz="2000" b="1" dirty="0">
                <a:latin typeface="Times New Roman" pitchFamily="18" charset="0"/>
              </a:rPr>
              <a:t>www.studymafia.</a:t>
            </a:r>
            <a:r>
              <a:rPr lang="en-US" sz="2000" b="1" dirty="0"/>
              <a:t>org</a:t>
            </a:r>
            <a:r>
              <a:rPr lang="en-US" sz="2000" dirty="0"/>
              <a:t> </a:t>
            </a:r>
            <a:r>
              <a:rPr lang="en-US" sz="2000" b="1" dirty="0">
                <a:latin typeface="Times New Roman" pitchFamily="18" charset="0"/>
              </a:rPr>
              <a:t>                                    www.studymafia.</a:t>
            </a:r>
            <a:r>
              <a:rPr lang="en-US" sz="2000" b="1" dirty="0"/>
              <a:t>org</a:t>
            </a:r>
            <a:r>
              <a:rPr lang="en-US" sz="2000" dirty="0"/>
              <a:t> </a:t>
            </a:r>
            <a:r>
              <a:rPr lang="en-US" sz="2000" b="1" dirty="0">
                <a:latin typeface="Times New Roman" pitchFamily="18" charset="0"/>
              </a:rPr>
              <a:t>               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68094" y="2708634"/>
            <a:ext cx="8460474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C00000"/>
                </a:solidFill>
              </a:rPr>
              <a:t>SEMINAR</a:t>
            </a:r>
            <a:r>
              <a:rPr spc="-9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ON</a:t>
            </a:r>
            <a:r>
              <a:rPr lang="en-IN" spc="-5" dirty="0">
                <a:solidFill>
                  <a:srgbClr val="C00000"/>
                </a:solidFill>
              </a:rPr>
              <a:t>  </a:t>
            </a:r>
            <a:r>
              <a:rPr lang="en-IN" sz="4400" spc="-5" dirty="0">
                <a:solidFill>
                  <a:srgbClr val="C00000"/>
                </a:solidFill>
              </a:rPr>
              <a:t>NOISE CONTROL</a:t>
            </a:r>
            <a:r>
              <a:rPr lang="en-IN" sz="4400" spc="-105" dirty="0">
                <a:solidFill>
                  <a:srgbClr val="C00000"/>
                </a:solidFill>
              </a:rPr>
              <a:t> </a:t>
            </a:r>
            <a:r>
              <a:rPr lang="en-IN" sz="4400" spc="-10" dirty="0">
                <a:solidFill>
                  <a:srgbClr val="C00000"/>
                </a:solidFill>
              </a:rPr>
              <a:t>OF  </a:t>
            </a:r>
            <a:r>
              <a:rPr lang="en-IN" sz="4400" spc="-5" dirty="0">
                <a:solidFill>
                  <a:srgbClr val="C00000"/>
                </a:solidFill>
              </a:rPr>
              <a:t>BUILDINGS</a:t>
            </a:r>
            <a:br>
              <a:rPr lang="en-IN" sz="4400" dirty="0">
                <a:solidFill>
                  <a:srgbClr val="C00000"/>
                </a:solidFill>
              </a:rPr>
            </a:br>
            <a:endParaRPr spc="-5" dirty="0">
              <a:solidFill>
                <a:srgbClr val="C00000"/>
              </a:solidFill>
            </a:endParaRPr>
          </a:p>
        </p:txBody>
      </p:sp>
      <p:pic>
        <p:nvPicPr>
          <p:cNvPr id="18" name="Picture 2" descr="logo1">
            <a:extLst>
              <a:ext uri="{FF2B5EF4-FFF2-40B4-BE49-F238E27FC236}">
                <a16:creationId xmlns:a16="http://schemas.microsoft.com/office/drawing/2014/main" id="{885981D0-7A40-4BA7-8780-C3010BE81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32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strip1">
            <a:extLst>
              <a:ext uri="{FF2B5EF4-FFF2-40B4-BE49-F238E27FC236}">
                <a16:creationId xmlns:a16="http://schemas.microsoft.com/office/drawing/2014/main" id="{1D05EFE7-FF2B-44F2-8398-C2061A14A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93725"/>
            <a:ext cx="7620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>
            <a:extLst>
              <a:ext uri="{FF2B5EF4-FFF2-40B4-BE49-F238E27FC236}">
                <a16:creationId xmlns:a16="http://schemas.microsoft.com/office/drawing/2014/main" id="{F70C34A9-45ED-4884-BAF5-3298F60BC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dirty="0">
                <a:latin typeface="Verdana" pitchFamily="34" charset="0"/>
              </a:rPr>
              <a:t>www.studymafia.org</a:t>
            </a:r>
            <a:endParaRPr lang="en-US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776" y="415209"/>
            <a:ext cx="7023734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D16249"/>
                </a:solidFill>
                <a:latin typeface="Georgia"/>
                <a:cs typeface="Georgia"/>
              </a:rPr>
              <a:t>Best sound absorption</a:t>
            </a:r>
            <a:r>
              <a:rPr sz="3300" b="1" spc="-105" dirty="0">
                <a:solidFill>
                  <a:srgbClr val="D16249"/>
                </a:solidFill>
                <a:latin typeface="Georgia"/>
                <a:cs typeface="Georgia"/>
              </a:rPr>
              <a:t> </a:t>
            </a:r>
            <a:r>
              <a:rPr sz="3300" b="1" spc="-5" dirty="0">
                <a:solidFill>
                  <a:srgbClr val="D16249"/>
                </a:solidFill>
                <a:latin typeface="Georgia"/>
                <a:cs typeface="Georgia"/>
              </a:rPr>
              <a:t>materials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799" y="1371597"/>
            <a:ext cx="8534382" cy="5156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3065" y="1575706"/>
            <a:ext cx="9525" cy="4819650"/>
          </a:xfrm>
          <a:custGeom>
            <a:avLst/>
            <a:gdLst/>
            <a:ahLst/>
            <a:cxnLst/>
            <a:rect l="l" t="t" r="r" b="b"/>
            <a:pathLst>
              <a:path w="9525" h="4819650">
                <a:moveTo>
                  <a:pt x="0" y="4819480"/>
                </a:moveTo>
                <a:lnTo>
                  <a:pt x="8999" y="0"/>
                </a:lnTo>
              </a:path>
            </a:pathLst>
          </a:custGeom>
          <a:ln w="9524">
            <a:solidFill>
              <a:srgbClr val="646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1601" y="415209"/>
            <a:ext cx="77012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D16249"/>
                </a:solidFill>
              </a:rPr>
              <a:t>SOUND </a:t>
            </a:r>
            <a:r>
              <a:rPr sz="3300" spc="-10" dirty="0">
                <a:solidFill>
                  <a:srgbClr val="D16249"/>
                </a:solidFill>
              </a:rPr>
              <a:t>ABSORPTION </a:t>
            </a:r>
            <a:r>
              <a:rPr sz="3300" spc="-5" dirty="0">
                <a:solidFill>
                  <a:srgbClr val="D16249"/>
                </a:solidFill>
              </a:rPr>
              <a:t>AT</a:t>
            </a:r>
            <a:r>
              <a:rPr sz="3300" spc="-90" dirty="0">
                <a:solidFill>
                  <a:srgbClr val="D16249"/>
                </a:solidFill>
              </a:rPr>
              <a:t> </a:t>
            </a:r>
            <a:r>
              <a:rPr sz="3300" spc="-5" dirty="0">
                <a:solidFill>
                  <a:srgbClr val="D16249"/>
                </a:solidFill>
              </a:rPr>
              <a:t>WORKPLACE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374774" y="5926573"/>
            <a:ext cx="328485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Georgia"/>
                <a:cs typeface="Georgia"/>
              </a:rPr>
              <a:t>Lay in acoustical</a:t>
            </a:r>
            <a:r>
              <a:rPr sz="2100" b="1" spc="-85" dirty="0">
                <a:latin typeface="Georgia"/>
                <a:cs typeface="Georgia"/>
              </a:rPr>
              <a:t> </a:t>
            </a:r>
            <a:r>
              <a:rPr sz="2100" b="1" spc="-5" dirty="0">
                <a:latin typeface="Georgia"/>
                <a:cs typeface="Georgia"/>
              </a:rPr>
              <a:t>ceiling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45015" y="5926065"/>
            <a:ext cx="40062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latin typeface="Georgia"/>
                <a:cs typeface="Georgia"/>
              </a:rPr>
              <a:t>Suspended acoustical</a:t>
            </a:r>
            <a:r>
              <a:rPr sz="2200" b="1" spc="-95" dirty="0">
                <a:latin typeface="Georgia"/>
                <a:cs typeface="Georgia"/>
              </a:rPr>
              <a:t> </a:t>
            </a:r>
            <a:r>
              <a:rPr sz="2200" b="1" spc="-5" dirty="0">
                <a:latin typeface="Georgia"/>
                <a:cs typeface="Georgia"/>
              </a:rPr>
              <a:t>baffle</a:t>
            </a:r>
            <a:endParaRPr sz="22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6299" y="1371597"/>
            <a:ext cx="8406130" cy="4330700"/>
            <a:chOff x="226299" y="1371597"/>
            <a:chExt cx="8406130" cy="4330700"/>
          </a:xfrm>
        </p:grpSpPr>
        <p:sp>
          <p:nvSpPr>
            <p:cNvPr id="7" name="object 7"/>
            <p:cNvSpPr/>
            <p:nvPr/>
          </p:nvSpPr>
          <p:spPr>
            <a:xfrm>
              <a:off x="226299" y="1371597"/>
              <a:ext cx="4189491" cy="4330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63240" y="1617496"/>
              <a:ext cx="3868742" cy="39505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3065" y="1575706"/>
            <a:ext cx="9525" cy="4819650"/>
          </a:xfrm>
          <a:custGeom>
            <a:avLst/>
            <a:gdLst/>
            <a:ahLst/>
            <a:cxnLst/>
            <a:rect l="l" t="t" r="r" b="b"/>
            <a:pathLst>
              <a:path w="9525" h="4819650">
                <a:moveTo>
                  <a:pt x="0" y="4819480"/>
                </a:moveTo>
                <a:lnTo>
                  <a:pt x="8999" y="0"/>
                </a:lnTo>
              </a:path>
            </a:pathLst>
          </a:custGeom>
          <a:ln w="9524">
            <a:solidFill>
              <a:srgbClr val="646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18898" y="415209"/>
            <a:ext cx="13004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D16249"/>
                </a:solidFill>
              </a:rPr>
              <a:t>CONT.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374776" y="5476867"/>
            <a:ext cx="35934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latin typeface="Georgia"/>
                <a:cs typeface="Georgia"/>
              </a:rPr>
              <a:t>Open cell acoustical</a:t>
            </a:r>
            <a:r>
              <a:rPr sz="2500" spc="-90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foam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3615" y="5476867"/>
            <a:ext cx="299275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latin typeface="Georgia"/>
                <a:cs typeface="Georgia"/>
              </a:rPr>
              <a:t>Quilted sound</a:t>
            </a:r>
            <a:r>
              <a:rPr sz="2500" spc="-85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screen</a:t>
            </a:r>
            <a:endParaRPr sz="25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62573" y="2101895"/>
            <a:ext cx="7646670" cy="3157220"/>
            <a:chOff x="662573" y="2101895"/>
            <a:chExt cx="7646670" cy="3157220"/>
          </a:xfrm>
        </p:grpSpPr>
        <p:sp>
          <p:nvSpPr>
            <p:cNvPr id="7" name="object 7"/>
            <p:cNvSpPr/>
            <p:nvPr/>
          </p:nvSpPr>
          <p:spPr>
            <a:xfrm>
              <a:off x="5023164" y="2101895"/>
              <a:ext cx="3286068" cy="31571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2573" y="2101895"/>
              <a:ext cx="3468143" cy="3157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3065" y="1575706"/>
            <a:ext cx="9525" cy="4819650"/>
          </a:xfrm>
          <a:custGeom>
            <a:avLst/>
            <a:gdLst/>
            <a:ahLst/>
            <a:cxnLst/>
            <a:rect l="l" t="t" r="r" b="b"/>
            <a:pathLst>
              <a:path w="9525" h="4819650">
                <a:moveTo>
                  <a:pt x="0" y="4819480"/>
                </a:moveTo>
                <a:lnTo>
                  <a:pt x="8999" y="0"/>
                </a:lnTo>
              </a:path>
            </a:pathLst>
          </a:custGeom>
          <a:ln w="9524">
            <a:solidFill>
              <a:srgbClr val="646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7772" y="415209"/>
            <a:ext cx="519874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101417"/>
                </a:solidFill>
                <a:latin typeface="Georgia"/>
                <a:cs typeface="Georgia"/>
              </a:rPr>
              <a:t>WALL</a:t>
            </a:r>
            <a:r>
              <a:rPr sz="3300" b="1" spc="-90" dirty="0">
                <a:solidFill>
                  <a:srgbClr val="101417"/>
                </a:solidFill>
                <a:latin typeface="Georgia"/>
                <a:cs typeface="Georgia"/>
              </a:rPr>
              <a:t> </a:t>
            </a:r>
            <a:r>
              <a:rPr sz="3300" b="1" spc="-5" dirty="0">
                <a:solidFill>
                  <a:srgbClr val="101417"/>
                </a:solidFill>
                <a:latin typeface="Georgia"/>
                <a:cs typeface="Georgia"/>
              </a:rPr>
              <a:t>CONSTRUCTION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776" y="1353817"/>
            <a:ext cx="3801110" cy="458787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402590">
              <a:lnSpc>
                <a:spcPts val="2700"/>
              </a:lnSpc>
              <a:spcBef>
                <a:spcPts val="439"/>
              </a:spcBef>
            </a:pPr>
            <a:r>
              <a:rPr sz="2500" spc="-5" dirty="0">
                <a:latin typeface="Georgia"/>
                <a:cs typeface="Georgia"/>
              </a:rPr>
              <a:t>Standard partition is </a:t>
            </a:r>
            <a:r>
              <a:rPr sz="2500" dirty="0">
                <a:latin typeface="Georgia"/>
                <a:cs typeface="Georgia"/>
              </a:rPr>
              <a:t>a  </a:t>
            </a:r>
            <a:r>
              <a:rPr sz="2500" spc="-5" dirty="0">
                <a:latin typeface="Georgia"/>
                <a:cs typeface="Georgia"/>
              </a:rPr>
              <a:t>single stud wall and one  layer of gypsum bard on  each side,the acoustic  performance can be  improved by using light  gauge metals instead of  wood</a:t>
            </a:r>
            <a:r>
              <a:rPr sz="2500" spc="-10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studs.</a:t>
            </a:r>
            <a:endParaRPr sz="2500">
              <a:latin typeface="Georgia"/>
              <a:cs typeface="Georgia"/>
            </a:endParaRPr>
          </a:p>
          <a:p>
            <a:pPr marL="12700" marR="5080">
              <a:lnSpc>
                <a:spcPct val="90200"/>
              </a:lnSpc>
              <a:spcBef>
                <a:spcPts val="450"/>
              </a:spcBef>
            </a:pPr>
            <a:r>
              <a:rPr sz="2500" spc="-5" dirty="0">
                <a:latin typeface="Georgia"/>
                <a:cs typeface="Georgia"/>
              </a:rPr>
              <a:t>STC </a:t>
            </a:r>
            <a:r>
              <a:rPr sz="2500" dirty="0">
                <a:latin typeface="Georgia"/>
                <a:cs typeface="Georgia"/>
              </a:rPr>
              <a:t>(Sound </a:t>
            </a:r>
            <a:r>
              <a:rPr sz="2500" spc="-5" dirty="0">
                <a:latin typeface="Georgia"/>
                <a:cs typeface="Georgia"/>
              </a:rPr>
              <a:t>transmission  class) is standard  parameter to compare  performance of differenent  construction</a:t>
            </a:r>
            <a:r>
              <a:rPr sz="2500" spc="-20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materials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08552" y="4782810"/>
            <a:ext cx="1898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Georgia"/>
                <a:cs typeface="Georgia"/>
              </a:rPr>
              <a:t>J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8552" y="5468609"/>
            <a:ext cx="6038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latin typeface="Georgia"/>
                <a:cs typeface="Georgia"/>
              </a:rPr>
              <a:t>STC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00590" y="1416272"/>
            <a:ext cx="4038591" cy="463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3065" y="1575706"/>
            <a:ext cx="9525" cy="4819650"/>
          </a:xfrm>
          <a:custGeom>
            <a:avLst/>
            <a:gdLst/>
            <a:ahLst/>
            <a:cxnLst/>
            <a:rect l="l" t="t" r="r" b="b"/>
            <a:pathLst>
              <a:path w="9525" h="4819650">
                <a:moveTo>
                  <a:pt x="0" y="4819480"/>
                </a:moveTo>
                <a:lnTo>
                  <a:pt x="8999" y="0"/>
                </a:lnTo>
              </a:path>
            </a:pathLst>
          </a:custGeom>
          <a:ln w="9524">
            <a:solidFill>
              <a:srgbClr val="646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0497" y="415209"/>
            <a:ext cx="40925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10" dirty="0">
                <a:solidFill>
                  <a:srgbClr val="101417"/>
                </a:solidFill>
                <a:latin typeface="Georgia"/>
                <a:cs typeface="Georgia"/>
              </a:rPr>
              <a:t>SPACE</a:t>
            </a:r>
            <a:r>
              <a:rPr sz="3300" b="1" spc="-90" dirty="0">
                <a:solidFill>
                  <a:srgbClr val="101417"/>
                </a:solidFill>
                <a:latin typeface="Georgia"/>
                <a:cs typeface="Georgia"/>
              </a:rPr>
              <a:t> </a:t>
            </a:r>
            <a:r>
              <a:rPr sz="3300" b="1" spc="-5" dirty="0">
                <a:solidFill>
                  <a:srgbClr val="101417"/>
                </a:solidFill>
                <a:latin typeface="Georgia"/>
                <a:cs typeface="Georgia"/>
              </a:rPr>
              <a:t>PLANNING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776" y="1384297"/>
            <a:ext cx="7513955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22065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latin typeface="Georgia"/>
                <a:cs typeface="Georgia"/>
              </a:rPr>
              <a:t>Space planning deals with  organizing spaces to avoid  </a:t>
            </a:r>
            <a:r>
              <a:rPr sz="2500" b="1" spc="-5" dirty="0">
                <a:latin typeface="Georgia"/>
                <a:cs typeface="Georgia"/>
              </a:rPr>
              <a:t>adverse adjacencies of  noisy equipment </a:t>
            </a:r>
            <a:r>
              <a:rPr sz="2500" spc="-5" dirty="0">
                <a:latin typeface="Georgia"/>
                <a:cs typeface="Georgia"/>
              </a:rPr>
              <a:t>like  mechanical equipments  and electrical transformer  with quiet spaces</a:t>
            </a:r>
            <a:r>
              <a:rPr sz="2500" spc="-20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.</a:t>
            </a:r>
            <a:endParaRPr sz="2500">
              <a:latin typeface="Georgia"/>
              <a:cs typeface="Georgia"/>
            </a:endParaRPr>
          </a:p>
          <a:p>
            <a:pPr marL="12700" marR="4368800">
              <a:lnSpc>
                <a:spcPct val="100400"/>
              </a:lnSpc>
              <a:spcBef>
                <a:spcPts val="484"/>
              </a:spcBef>
            </a:pPr>
            <a:r>
              <a:rPr sz="2500" spc="-5" dirty="0">
                <a:latin typeface="Georgia"/>
                <a:cs typeface="Georgia"/>
              </a:rPr>
              <a:t>It can be the most  </a:t>
            </a:r>
            <a:r>
              <a:rPr sz="2500" b="1" i="1" spc="-5" dirty="0">
                <a:latin typeface="Georgia"/>
                <a:cs typeface="Georgia"/>
              </a:rPr>
              <a:t>cost-effective</a:t>
            </a:r>
            <a:r>
              <a:rPr sz="2500" b="1" i="1" spc="-100" dirty="0">
                <a:latin typeface="Georgia"/>
                <a:cs typeface="Georgia"/>
              </a:rPr>
              <a:t> </a:t>
            </a:r>
            <a:r>
              <a:rPr sz="2500" b="1" i="1" spc="-5" dirty="0">
                <a:latin typeface="Georgia"/>
                <a:cs typeface="Georgia"/>
              </a:rPr>
              <a:t>noise  control</a:t>
            </a:r>
            <a:r>
              <a:rPr sz="2500" b="1" i="1" spc="-50" dirty="0">
                <a:latin typeface="Georgia"/>
                <a:cs typeface="Georgia"/>
              </a:rPr>
              <a:t> </a:t>
            </a:r>
            <a:r>
              <a:rPr sz="2500" b="1" i="1" spc="-5" dirty="0">
                <a:latin typeface="Georgia"/>
                <a:cs typeface="Georgia"/>
              </a:rPr>
              <a:t>technique.</a:t>
            </a:r>
            <a:endParaRPr sz="2500">
              <a:latin typeface="Georgia"/>
              <a:cs typeface="Georgia"/>
            </a:endParaRPr>
          </a:p>
          <a:p>
            <a:pPr marL="4722495">
              <a:lnSpc>
                <a:spcPts val="2475"/>
              </a:lnSpc>
            </a:pPr>
            <a:r>
              <a:rPr sz="2500" spc="-5" dirty="0">
                <a:latin typeface="Georgia"/>
                <a:cs typeface="Georgia"/>
              </a:rPr>
              <a:t>FLOATING</a:t>
            </a:r>
            <a:r>
              <a:rPr sz="2500" spc="-80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FLOOR</a:t>
            </a:r>
            <a:endParaRPr sz="2500">
              <a:latin typeface="Georgia"/>
              <a:cs typeface="Georgia"/>
            </a:endParaRPr>
          </a:p>
          <a:p>
            <a:pPr marL="4785360">
              <a:lnSpc>
                <a:spcPct val="100000"/>
              </a:lnSpc>
            </a:pPr>
            <a:r>
              <a:rPr sz="2500" spc="-5" dirty="0">
                <a:latin typeface="Georgia"/>
                <a:cs typeface="Georgia"/>
              </a:rPr>
              <a:t>CONSTRUCTION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97540" y="1371597"/>
            <a:ext cx="4038591" cy="3586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3065" y="1575706"/>
            <a:ext cx="9525" cy="4819650"/>
          </a:xfrm>
          <a:custGeom>
            <a:avLst/>
            <a:gdLst/>
            <a:ahLst/>
            <a:cxnLst/>
            <a:rect l="l" t="t" r="r" b="b"/>
            <a:pathLst>
              <a:path w="9525" h="4819650">
                <a:moveTo>
                  <a:pt x="0" y="4819480"/>
                </a:moveTo>
                <a:lnTo>
                  <a:pt x="8999" y="0"/>
                </a:lnTo>
              </a:path>
            </a:pathLst>
          </a:custGeom>
          <a:ln w="9524">
            <a:solidFill>
              <a:srgbClr val="646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5015" y="415209"/>
            <a:ext cx="54248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101417"/>
                </a:solidFill>
                <a:latin typeface="Georgia"/>
                <a:cs typeface="Georgia"/>
              </a:rPr>
              <a:t>FLOOR</a:t>
            </a:r>
            <a:r>
              <a:rPr sz="3300" b="1" spc="-90" dirty="0">
                <a:solidFill>
                  <a:srgbClr val="101417"/>
                </a:solidFill>
                <a:latin typeface="Georgia"/>
                <a:cs typeface="Georgia"/>
              </a:rPr>
              <a:t> </a:t>
            </a:r>
            <a:r>
              <a:rPr sz="3300" b="1" spc="-5" dirty="0">
                <a:solidFill>
                  <a:srgbClr val="101417"/>
                </a:solidFill>
                <a:latin typeface="Georgia"/>
                <a:cs typeface="Georgia"/>
              </a:rPr>
              <a:t>CONSTRUCTION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776" y="1385252"/>
            <a:ext cx="3839210" cy="4778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3020">
              <a:lnSpc>
                <a:spcPct val="100499"/>
              </a:lnSpc>
              <a:spcBef>
                <a:spcPts val="95"/>
              </a:spcBef>
            </a:pPr>
            <a:r>
              <a:rPr sz="2300" dirty="0">
                <a:latin typeface="Georgia"/>
                <a:cs typeface="Georgia"/>
              </a:rPr>
              <a:t>Floor and ceiling provide two  acoustical</a:t>
            </a:r>
            <a:r>
              <a:rPr sz="2300" spc="-1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function:</a:t>
            </a:r>
            <a:endParaRPr sz="2300">
              <a:latin typeface="Georgia"/>
              <a:cs typeface="Georgia"/>
            </a:endParaRPr>
          </a:p>
          <a:p>
            <a:pPr marL="12700" marR="200025" indent="70485">
              <a:lnSpc>
                <a:spcPct val="100400"/>
              </a:lnSpc>
              <a:spcBef>
                <a:spcPts val="470"/>
              </a:spcBef>
              <a:buAutoNum type="arabicPeriod"/>
              <a:tabLst>
                <a:tab pos="358775" algn="l"/>
              </a:tabLst>
            </a:pPr>
            <a:r>
              <a:rPr sz="2300" dirty="0">
                <a:latin typeface="Georgia"/>
                <a:cs typeface="Georgia"/>
              </a:rPr>
              <a:t>provide separation  between adjacent spaces </a:t>
            </a:r>
            <a:r>
              <a:rPr sz="2300" spc="-5" dirty="0">
                <a:latin typeface="Georgia"/>
                <a:cs typeface="Georgia"/>
              </a:rPr>
              <a:t>i.e,  </a:t>
            </a:r>
            <a:r>
              <a:rPr sz="2300" b="1" i="1" dirty="0">
                <a:latin typeface="Georgia"/>
                <a:cs typeface="Georgia"/>
              </a:rPr>
              <a:t>airborne sound  insulation</a:t>
            </a:r>
            <a:endParaRPr sz="2300">
              <a:latin typeface="Georgia"/>
              <a:cs typeface="Georgia"/>
            </a:endParaRPr>
          </a:p>
          <a:p>
            <a:pPr marL="12700" marR="156210" indent="70485">
              <a:lnSpc>
                <a:spcPct val="100299"/>
              </a:lnSpc>
              <a:spcBef>
                <a:spcPts val="465"/>
              </a:spcBef>
              <a:buAutoNum type="arabicPeriod"/>
              <a:tabLst>
                <a:tab pos="396875" algn="l"/>
              </a:tabLst>
            </a:pPr>
            <a:r>
              <a:rPr sz="2300" dirty="0">
                <a:latin typeface="Georgia"/>
                <a:cs typeface="Georgia"/>
              </a:rPr>
              <a:t>reduce sound of </a:t>
            </a:r>
            <a:r>
              <a:rPr sz="2300" spc="-5" dirty="0">
                <a:latin typeface="Georgia"/>
                <a:cs typeface="Georgia"/>
              </a:rPr>
              <a:t>footfalls  </a:t>
            </a:r>
            <a:r>
              <a:rPr sz="2300" dirty="0">
                <a:latin typeface="Georgia"/>
                <a:cs typeface="Georgia"/>
              </a:rPr>
              <a:t>and other impact sounds </a:t>
            </a:r>
            <a:r>
              <a:rPr sz="2300" spc="-5" dirty="0">
                <a:latin typeface="Georgia"/>
                <a:cs typeface="Georgia"/>
              </a:rPr>
              <a:t>i.e,  </a:t>
            </a:r>
            <a:r>
              <a:rPr sz="2300" b="1" i="1" dirty="0">
                <a:latin typeface="Georgia"/>
                <a:cs typeface="Georgia"/>
              </a:rPr>
              <a:t>impact</a:t>
            </a:r>
            <a:r>
              <a:rPr sz="2300" b="1" i="1" spc="-15" dirty="0">
                <a:latin typeface="Georgia"/>
                <a:cs typeface="Georgia"/>
              </a:rPr>
              <a:t> </a:t>
            </a:r>
            <a:r>
              <a:rPr sz="2300" b="1" i="1" dirty="0">
                <a:latin typeface="Georgia"/>
                <a:cs typeface="Georgia"/>
              </a:rPr>
              <a:t>insulation.</a:t>
            </a:r>
            <a:endParaRPr sz="2300">
              <a:latin typeface="Georgia"/>
              <a:cs typeface="Georgia"/>
            </a:endParaRPr>
          </a:p>
          <a:p>
            <a:pPr marL="12700" marR="5080">
              <a:lnSpc>
                <a:spcPct val="100400"/>
              </a:lnSpc>
              <a:spcBef>
                <a:spcPts val="465"/>
              </a:spcBef>
            </a:pPr>
            <a:r>
              <a:rPr sz="2300" b="1" i="1" dirty="0">
                <a:latin typeface="Georgia"/>
                <a:cs typeface="Georgia"/>
              </a:rPr>
              <a:t>Using </a:t>
            </a:r>
            <a:r>
              <a:rPr sz="2300" b="1" i="1" spc="5" dirty="0">
                <a:latin typeface="Georgia"/>
                <a:cs typeface="Georgia"/>
              </a:rPr>
              <a:t>a </a:t>
            </a:r>
            <a:r>
              <a:rPr sz="2300" b="1" i="1" dirty="0">
                <a:latin typeface="Georgia"/>
                <a:cs typeface="Georgia"/>
              </a:rPr>
              <a:t>carpet and </a:t>
            </a:r>
            <a:r>
              <a:rPr sz="2300" b="1" i="1" spc="5" dirty="0">
                <a:latin typeface="Georgia"/>
                <a:cs typeface="Georgia"/>
              </a:rPr>
              <a:t>a</a:t>
            </a:r>
            <a:r>
              <a:rPr sz="2300" b="1" i="1" spc="-55" dirty="0">
                <a:latin typeface="Georgia"/>
                <a:cs typeface="Georgia"/>
              </a:rPr>
              <a:t> </a:t>
            </a:r>
            <a:r>
              <a:rPr sz="2300" b="1" i="1" dirty="0">
                <a:latin typeface="Georgia"/>
                <a:cs typeface="Georgia"/>
              </a:rPr>
              <a:t>pad  or </a:t>
            </a:r>
            <a:r>
              <a:rPr sz="2300" b="1" i="1" spc="5" dirty="0">
                <a:latin typeface="Georgia"/>
                <a:cs typeface="Georgia"/>
              </a:rPr>
              <a:t>a </a:t>
            </a:r>
            <a:r>
              <a:rPr sz="2300" b="1" i="1" dirty="0">
                <a:latin typeface="Georgia"/>
                <a:cs typeface="Georgia"/>
              </a:rPr>
              <a:t>resilient floor  underlayment improves  impact</a:t>
            </a:r>
            <a:r>
              <a:rPr sz="2300" b="1" i="1" spc="-10" dirty="0">
                <a:latin typeface="Georgia"/>
                <a:cs typeface="Georgia"/>
              </a:rPr>
              <a:t> </a:t>
            </a:r>
            <a:r>
              <a:rPr sz="2300" b="1" i="1" dirty="0">
                <a:latin typeface="Georgia"/>
                <a:cs typeface="Georgia"/>
              </a:rPr>
              <a:t>insulation.</a:t>
            </a:r>
            <a:endParaRPr sz="23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1460" y="4909498"/>
            <a:ext cx="3368040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spc="5" dirty="0">
                <a:latin typeface="Georgia"/>
                <a:cs typeface="Georgia"/>
              </a:rPr>
              <a:t>WOOD </a:t>
            </a:r>
            <a:r>
              <a:rPr sz="2300" dirty="0">
                <a:latin typeface="Georgia"/>
                <a:cs typeface="Georgia"/>
              </a:rPr>
              <a:t>FRAMED</a:t>
            </a:r>
            <a:r>
              <a:rPr sz="2300" spc="-6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FLOOR</a:t>
            </a:r>
            <a:endParaRPr sz="23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7489" y="1565746"/>
            <a:ext cx="3210943" cy="3083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99" y="2285995"/>
            <a:ext cx="8839200" cy="4105910"/>
          </a:xfrm>
          <a:custGeom>
            <a:avLst/>
            <a:gdLst/>
            <a:ahLst/>
            <a:cxnLst/>
            <a:rect l="l" t="t" r="r" b="b"/>
            <a:pathLst>
              <a:path w="8839200" h="4105910">
                <a:moveTo>
                  <a:pt x="0" y="4105641"/>
                </a:moveTo>
                <a:lnTo>
                  <a:pt x="8839182" y="4105641"/>
                </a:lnTo>
                <a:lnTo>
                  <a:pt x="8839182" y="0"/>
                </a:lnTo>
                <a:lnTo>
                  <a:pt x="0" y="0"/>
                </a:lnTo>
                <a:lnTo>
                  <a:pt x="0" y="4105641"/>
                </a:lnTo>
                <a:close/>
              </a:path>
            </a:pathLst>
          </a:custGeom>
          <a:solidFill>
            <a:srgbClr val="C4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99" y="6702436"/>
            <a:ext cx="8839200" cy="3175"/>
          </a:xfrm>
          <a:custGeom>
            <a:avLst/>
            <a:gdLst/>
            <a:ahLst/>
            <a:cxnLst/>
            <a:rect l="l" t="t" r="r" b="b"/>
            <a:pathLst>
              <a:path w="8839200" h="3175">
                <a:moveTo>
                  <a:pt x="0" y="3149"/>
                </a:moveTo>
                <a:lnTo>
                  <a:pt x="8839182" y="3149"/>
                </a:lnTo>
                <a:lnTo>
                  <a:pt x="8839182" y="0"/>
                </a:lnTo>
                <a:lnTo>
                  <a:pt x="0" y="0"/>
                </a:lnTo>
                <a:lnTo>
                  <a:pt x="0" y="3149"/>
                </a:lnTo>
                <a:close/>
              </a:path>
            </a:pathLst>
          </a:custGeom>
          <a:solidFill>
            <a:srgbClr val="C4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1990" y="2285995"/>
            <a:ext cx="0" cy="4102735"/>
          </a:xfrm>
          <a:custGeom>
            <a:avLst/>
            <a:gdLst/>
            <a:ahLst/>
            <a:cxnLst/>
            <a:rect l="l" t="t" r="r" b="b"/>
            <a:pathLst>
              <a:path h="4102735">
                <a:moveTo>
                  <a:pt x="0" y="0"/>
                </a:moveTo>
                <a:lnTo>
                  <a:pt x="0" y="4102216"/>
                </a:lnTo>
              </a:path>
            </a:pathLst>
          </a:custGeom>
          <a:ln w="9524">
            <a:solidFill>
              <a:srgbClr val="646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1447800"/>
          </a:xfrm>
          <a:custGeom>
            <a:avLst/>
            <a:gdLst/>
            <a:ahLst/>
            <a:cxnLst/>
            <a:rect l="l" t="t" r="r" b="b"/>
            <a:pathLst>
              <a:path w="9144000" h="1447800">
                <a:moveTo>
                  <a:pt x="9143975" y="0"/>
                </a:moveTo>
                <a:lnTo>
                  <a:pt x="0" y="0"/>
                </a:lnTo>
                <a:lnTo>
                  <a:pt x="0" y="1371600"/>
                </a:lnTo>
                <a:lnTo>
                  <a:pt x="0" y="1447800"/>
                </a:lnTo>
                <a:lnTo>
                  <a:pt x="9143975" y="1447800"/>
                </a:lnTo>
                <a:lnTo>
                  <a:pt x="9143975" y="1371600"/>
                </a:lnTo>
                <a:lnTo>
                  <a:pt x="9143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705586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3981" y="152399"/>
                </a:moveTo>
                <a:lnTo>
                  <a:pt x="0" y="152399"/>
                </a:lnTo>
                <a:lnTo>
                  <a:pt x="0" y="0"/>
                </a:lnTo>
                <a:lnTo>
                  <a:pt x="9143981" y="0"/>
                </a:lnTo>
                <a:lnTo>
                  <a:pt x="9143981" y="15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399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152399" y="0"/>
                </a:lnTo>
                <a:lnTo>
                  <a:pt x="152399" y="6857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45922" y="0"/>
            <a:ext cx="8998585" cy="6858000"/>
            <a:chOff x="145922" y="0"/>
            <a:chExt cx="8998585" cy="6858000"/>
          </a:xfrm>
        </p:grpSpPr>
        <p:sp>
          <p:nvSpPr>
            <p:cNvPr id="9" name="object 9"/>
            <p:cNvSpPr/>
            <p:nvPr/>
          </p:nvSpPr>
          <p:spPr>
            <a:xfrm>
              <a:off x="8991582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152399" y="6857986"/>
                  </a:moveTo>
                  <a:lnTo>
                    <a:pt x="0" y="6857986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68579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399" y="1371597"/>
              <a:ext cx="8833485" cy="914400"/>
            </a:xfrm>
            <a:custGeom>
              <a:avLst/>
              <a:gdLst/>
              <a:ahLst/>
              <a:cxnLst/>
              <a:rect l="l" t="t" r="r" b="b"/>
              <a:pathLst>
                <a:path w="8833485" h="914400">
                  <a:moveTo>
                    <a:pt x="8833182" y="914398"/>
                  </a:moveTo>
                  <a:lnTo>
                    <a:pt x="0" y="914398"/>
                  </a:lnTo>
                  <a:lnTo>
                    <a:pt x="0" y="0"/>
                  </a:lnTo>
                  <a:lnTo>
                    <a:pt x="8833182" y="0"/>
                  </a:lnTo>
                  <a:lnTo>
                    <a:pt x="8833182" y="914398"/>
                  </a:lnTo>
                  <a:close/>
                </a:path>
              </a:pathLst>
            </a:custGeom>
            <a:solidFill>
              <a:srgbClr val="D162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5922" y="6391636"/>
              <a:ext cx="8833485" cy="311150"/>
            </a:xfrm>
            <a:custGeom>
              <a:avLst/>
              <a:gdLst/>
              <a:ahLst/>
              <a:cxnLst/>
              <a:rect l="l" t="t" r="r" b="b"/>
              <a:pathLst>
                <a:path w="8833485" h="311150">
                  <a:moveTo>
                    <a:pt x="8833184" y="310799"/>
                  </a:moveTo>
                  <a:lnTo>
                    <a:pt x="0" y="310799"/>
                  </a:lnTo>
                  <a:lnTo>
                    <a:pt x="0" y="0"/>
                  </a:lnTo>
                  <a:lnTo>
                    <a:pt x="8833184" y="0"/>
                  </a:lnTo>
                  <a:lnTo>
                    <a:pt x="8833184" y="310799"/>
                  </a:lnTo>
                  <a:close/>
                </a:path>
              </a:pathLst>
            </a:custGeom>
            <a:solidFill>
              <a:srgbClr val="8CA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399" y="1280157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82" y="0"/>
                  </a:lnTo>
                </a:path>
              </a:pathLst>
            </a:custGeom>
            <a:ln w="11424">
              <a:solidFill>
                <a:srgbClr val="79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2399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0"/>
                  </a:moveTo>
                  <a:lnTo>
                    <a:pt x="8833182" y="0"/>
                  </a:lnTo>
                  <a:lnTo>
                    <a:pt x="8833182" y="6547188"/>
                  </a:lnTo>
                  <a:lnTo>
                    <a:pt x="0" y="654718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9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67187" y="956043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802" y="256832"/>
                  </a:lnTo>
                  <a:lnTo>
                    <a:pt x="594626" y="210477"/>
                  </a:lnTo>
                  <a:lnTo>
                    <a:pt x="576440" y="166547"/>
                  </a:lnTo>
                  <a:lnTo>
                    <a:pt x="551548" y="125869"/>
                  </a:lnTo>
                  <a:lnTo>
                    <a:pt x="520319" y="89268"/>
                  </a:lnTo>
                  <a:lnTo>
                    <a:pt x="483717" y="58039"/>
                  </a:lnTo>
                  <a:lnTo>
                    <a:pt x="443052" y="33147"/>
                  </a:lnTo>
                  <a:lnTo>
                    <a:pt x="399135" y="14960"/>
                  </a:lnTo>
                  <a:lnTo>
                    <a:pt x="352767" y="3797"/>
                  </a:lnTo>
                  <a:lnTo>
                    <a:pt x="304800" y="0"/>
                  </a:lnTo>
                  <a:lnTo>
                    <a:pt x="255358" y="3987"/>
                  </a:lnTo>
                  <a:lnTo>
                    <a:pt x="208457" y="15532"/>
                  </a:lnTo>
                  <a:lnTo>
                    <a:pt x="164731" y="34023"/>
                  </a:lnTo>
                  <a:lnTo>
                    <a:pt x="124790" y="58801"/>
                  </a:lnTo>
                  <a:lnTo>
                    <a:pt x="89281" y="89268"/>
                  </a:lnTo>
                  <a:lnTo>
                    <a:pt x="58813" y="124790"/>
                  </a:lnTo>
                  <a:lnTo>
                    <a:pt x="34023" y="164719"/>
                  </a:lnTo>
                  <a:lnTo>
                    <a:pt x="15532" y="208457"/>
                  </a:lnTo>
                  <a:lnTo>
                    <a:pt x="3987" y="255358"/>
                  </a:lnTo>
                  <a:lnTo>
                    <a:pt x="0" y="304800"/>
                  </a:lnTo>
                  <a:lnTo>
                    <a:pt x="3987" y="354241"/>
                  </a:lnTo>
                  <a:lnTo>
                    <a:pt x="15532" y="401142"/>
                  </a:lnTo>
                  <a:lnTo>
                    <a:pt x="34023" y="444868"/>
                  </a:lnTo>
                  <a:lnTo>
                    <a:pt x="58813" y="484809"/>
                  </a:lnTo>
                  <a:lnTo>
                    <a:pt x="89281" y="520319"/>
                  </a:lnTo>
                  <a:lnTo>
                    <a:pt x="124790" y="550786"/>
                  </a:lnTo>
                  <a:lnTo>
                    <a:pt x="164731" y="575576"/>
                  </a:lnTo>
                  <a:lnTo>
                    <a:pt x="208457" y="594055"/>
                  </a:lnTo>
                  <a:lnTo>
                    <a:pt x="255358" y="605599"/>
                  </a:lnTo>
                  <a:lnTo>
                    <a:pt x="304800" y="609600"/>
                  </a:lnTo>
                  <a:lnTo>
                    <a:pt x="354228" y="605599"/>
                  </a:lnTo>
                  <a:lnTo>
                    <a:pt x="401129" y="594055"/>
                  </a:lnTo>
                  <a:lnTo>
                    <a:pt x="444868" y="575576"/>
                  </a:lnTo>
                  <a:lnTo>
                    <a:pt x="484797" y="550786"/>
                  </a:lnTo>
                  <a:lnTo>
                    <a:pt x="520319" y="520319"/>
                  </a:lnTo>
                  <a:lnTo>
                    <a:pt x="550786" y="484809"/>
                  </a:lnTo>
                  <a:lnTo>
                    <a:pt x="575576" y="444868"/>
                  </a:lnTo>
                  <a:lnTo>
                    <a:pt x="594055" y="401142"/>
                  </a:lnTo>
                  <a:lnTo>
                    <a:pt x="605612" y="354241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44741" y="1033587"/>
              <a:ext cx="454659" cy="454659"/>
            </a:xfrm>
            <a:custGeom>
              <a:avLst/>
              <a:gdLst/>
              <a:ahLst/>
              <a:cxnLst/>
              <a:rect l="l" t="t" r="r" b="b"/>
              <a:pathLst>
                <a:path w="454660" h="454659">
                  <a:moveTo>
                    <a:pt x="0" y="227234"/>
                  </a:moveTo>
                  <a:lnTo>
                    <a:pt x="304" y="215626"/>
                  </a:lnTo>
                  <a:lnTo>
                    <a:pt x="1196" y="204012"/>
                  </a:lnTo>
                  <a:lnTo>
                    <a:pt x="10246" y="159669"/>
                  </a:lnTo>
                  <a:lnTo>
                    <a:pt x="27459" y="118917"/>
                  </a:lnTo>
                  <a:lnTo>
                    <a:pt x="51909" y="82697"/>
                  </a:lnTo>
                  <a:lnTo>
                    <a:pt x="82706" y="51910"/>
                  </a:lnTo>
                  <a:lnTo>
                    <a:pt x="118912" y="27454"/>
                  </a:lnTo>
                  <a:lnTo>
                    <a:pt x="159671" y="10240"/>
                  </a:lnTo>
                  <a:lnTo>
                    <a:pt x="204021" y="1194"/>
                  </a:lnTo>
                  <a:lnTo>
                    <a:pt x="227249" y="0"/>
                  </a:lnTo>
                  <a:lnTo>
                    <a:pt x="271774" y="4407"/>
                  </a:lnTo>
                  <a:lnTo>
                    <a:pt x="314199" y="17297"/>
                  </a:lnTo>
                  <a:lnTo>
                    <a:pt x="353299" y="38177"/>
                  </a:lnTo>
                  <a:lnTo>
                    <a:pt x="387924" y="66554"/>
                  </a:lnTo>
                  <a:lnTo>
                    <a:pt x="416299" y="101164"/>
                  </a:lnTo>
                  <a:lnTo>
                    <a:pt x="437174" y="140274"/>
                  </a:lnTo>
                  <a:lnTo>
                    <a:pt x="450074" y="182694"/>
                  </a:lnTo>
                  <a:lnTo>
                    <a:pt x="454474" y="227234"/>
                  </a:lnTo>
                  <a:lnTo>
                    <a:pt x="449849" y="273011"/>
                  </a:lnTo>
                  <a:lnTo>
                    <a:pt x="436599" y="315689"/>
                  </a:lnTo>
                  <a:lnTo>
                    <a:pt x="415649" y="354294"/>
                  </a:lnTo>
                  <a:lnTo>
                    <a:pt x="387924" y="387911"/>
                  </a:lnTo>
                  <a:lnTo>
                    <a:pt x="354299" y="415649"/>
                  </a:lnTo>
                  <a:lnTo>
                    <a:pt x="315699" y="436601"/>
                  </a:lnTo>
                  <a:lnTo>
                    <a:pt x="273024" y="449849"/>
                  </a:lnTo>
                  <a:lnTo>
                    <a:pt x="227249" y="454466"/>
                  </a:lnTo>
                  <a:lnTo>
                    <a:pt x="181449" y="449849"/>
                  </a:lnTo>
                  <a:lnTo>
                    <a:pt x="138774" y="436601"/>
                  </a:lnTo>
                  <a:lnTo>
                    <a:pt x="100174" y="415649"/>
                  </a:lnTo>
                  <a:lnTo>
                    <a:pt x="66549" y="387911"/>
                  </a:lnTo>
                  <a:lnTo>
                    <a:pt x="38824" y="354294"/>
                  </a:lnTo>
                  <a:lnTo>
                    <a:pt x="17874" y="315689"/>
                  </a:lnTo>
                  <a:lnTo>
                    <a:pt x="4624" y="273011"/>
                  </a:lnTo>
                  <a:lnTo>
                    <a:pt x="304" y="238840"/>
                  </a:lnTo>
                  <a:lnTo>
                    <a:pt x="0" y="227234"/>
                  </a:lnTo>
                  <a:close/>
                </a:path>
                <a:path w="454660" h="454659">
                  <a:moveTo>
                    <a:pt x="33874" y="227234"/>
                  </a:moveTo>
                  <a:lnTo>
                    <a:pt x="34119" y="217197"/>
                  </a:lnTo>
                  <a:lnTo>
                    <a:pt x="34853" y="207451"/>
                  </a:lnTo>
                  <a:lnTo>
                    <a:pt x="42534" y="169724"/>
                  </a:lnTo>
                  <a:lnTo>
                    <a:pt x="61797" y="127039"/>
                  </a:lnTo>
                  <a:lnTo>
                    <a:pt x="90499" y="90502"/>
                  </a:lnTo>
                  <a:lnTo>
                    <a:pt x="127038" y="61801"/>
                  </a:lnTo>
                  <a:lnTo>
                    <a:pt x="169727" y="42536"/>
                  </a:lnTo>
                  <a:lnTo>
                    <a:pt x="207458" y="34843"/>
                  </a:lnTo>
                  <a:lnTo>
                    <a:pt x="227249" y="33867"/>
                  </a:lnTo>
                  <a:lnTo>
                    <a:pt x="274452" y="39706"/>
                  </a:lnTo>
                  <a:lnTo>
                    <a:pt x="318296" y="56629"/>
                  </a:lnTo>
                  <a:lnTo>
                    <a:pt x="356971" y="83830"/>
                  </a:lnTo>
                  <a:lnTo>
                    <a:pt x="382624" y="112120"/>
                  </a:lnTo>
                  <a:lnTo>
                    <a:pt x="405874" y="153234"/>
                  </a:lnTo>
                  <a:lnTo>
                    <a:pt x="418500" y="198757"/>
                  </a:lnTo>
                  <a:lnTo>
                    <a:pt x="420599" y="227234"/>
                  </a:lnTo>
                  <a:lnTo>
                    <a:pt x="416674" y="266221"/>
                  </a:lnTo>
                  <a:lnTo>
                    <a:pt x="401528" y="311129"/>
                  </a:lnTo>
                  <a:lnTo>
                    <a:pt x="376480" y="350237"/>
                  </a:lnTo>
                  <a:lnTo>
                    <a:pt x="342993" y="382157"/>
                  </a:lnTo>
                  <a:lnTo>
                    <a:pt x="302499" y="405411"/>
                  </a:lnTo>
                  <a:lnTo>
                    <a:pt x="256619" y="418395"/>
                  </a:lnTo>
                  <a:lnTo>
                    <a:pt x="227249" y="420599"/>
                  </a:lnTo>
                  <a:lnTo>
                    <a:pt x="188249" y="416671"/>
                  </a:lnTo>
                  <a:lnTo>
                    <a:pt x="143343" y="401518"/>
                  </a:lnTo>
                  <a:lnTo>
                    <a:pt x="104231" y="376466"/>
                  </a:lnTo>
                  <a:lnTo>
                    <a:pt x="72313" y="342984"/>
                  </a:lnTo>
                  <a:lnTo>
                    <a:pt x="49049" y="302494"/>
                  </a:lnTo>
                  <a:lnTo>
                    <a:pt x="36079" y="256617"/>
                  </a:lnTo>
                  <a:lnTo>
                    <a:pt x="34119" y="237270"/>
                  </a:lnTo>
                  <a:lnTo>
                    <a:pt x="33874" y="227234"/>
                  </a:lnTo>
                  <a:close/>
                </a:path>
              </a:pathLst>
            </a:custGeom>
            <a:ln w="16933">
              <a:solidFill>
                <a:srgbClr val="79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0949" y="1498596"/>
              <a:ext cx="4141691" cy="832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40515" y="1498596"/>
              <a:ext cx="4143491" cy="832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74774" y="1726438"/>
            <a:ext cx="63080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02150" algn="l"/>
              </a:tabLst>
            </a:pP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PROBLEM</a:t>
            </a:r>
            <a:r>
              <a:rPr sz="2200" b="1" dirty="0">
                <a:solidFill>
                  <a:srgbClr val="FFFFFF"/>
                </a:solidFill>
                <a:latin typeface="Georgia"/>
                <a:cs typeface="Georgia"/>
              </a:rPr>
              <a:t>S	</a:t>
            </a: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SOLUTIONS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4474" y="2533346"/>
            <a:ext cx="3850640" cy="140652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292735">
              <a:lnSpc>
                <a:spcPct val="101400"/>
              </a:lnSpc>
              <a:spcBef>
                <a:spcPts val="70"/>
              </a:spcBef>
            </a:pPr>
            <a:r>
              <a:rPr sz="1800" spc="-5" dirty="0">
                <a:latin typeface="Georgia"/>
                <a:cs typeface="Georgia"/>
              </a:rPr>
              <a:t>not acoustically treated, noise from  heating, ventilating,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and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00699"/>
              </a:lnSpc>
            </a:pPr>
            <a:r>
              <a:rPr sz="1800" spc="-5" dirty="0">
                <a:latin typeface="Georgia"/>
                <a:cs typeface="Georgia"/>
              </a:rPr>
              <a:t>air-conditioning equipment can travel  from room to room in the home or in  the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office.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4474" y="4285943"/>
            <a:ext cx="3889375" cy="2006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104775">
              <a:lnSpc>
                <a:spcPct val="101000"/>
              </a:lnSpc>
              <a:spcBef>
                <a:spcPts val="75"/>
              </a:spcBef>
            </a:pPr>
            <a:r>
              <a:rPr sz="1800" spc="-5" dirty="0">
                <a:latin typeface="Georgia"/>
                <a:cs typeface="Georgia"/>
              </a:rPr>
              <a:t>Noise produced by fansand motors of  central air equipment can be  transmitted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00899"/>
              </a:lnSpc>
              <a:spcBef>
                <a:spcPts val="355"/>
              </a:spcBef>
            </a:pPr>
            <a:r>
              <a:rPr sz="1800" spc="-5" dirty="0">
                <a:latin typeface="Georgia"/>
                <a:cs typeface="Georgia"/>
              </a:rPr>
              <a:t>throughout the duct system. </a:t>
            </a:r>
            <a:r>
              <a:rPr sz="1800" b="1" spc="-5" dirty="0">
                <a:latin typeface="Georgia"/>
                <a:cs typeface="Georgia"/>
              </a:rPr>
              <a:t>High air  velocities in the duct system can  cause noise-producing  turbulence.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422140" marR="5080">
              <a:lnSpc>
                <a:spcPct val="100800"/>
              </a:lnSpc>
              <a:spcBef>
                <a:spcPts val="80"/>
              </a:spcBef>
              <a:buClr>
                <a:srgbClr val="D16249"/>
              </a:buClr>
              <a:buFont typeface="Georgia"/>
              <a:buAutoNum type="arabicPeriod"/>
              <a:tabLst>
                <a:tab pos="4693285" algn="l"/>
              </a:tabLst>
            </a:pPr>
            <a:r>
              <a:rPr b="1" spc="-5" dirty="0">
                <a:latin typeface="Georgia"/>
                <a:cs typeface="Georgia"/>
              </a:rPr>
              <a:t>Fiberglass duct </a:t>
            </a:r>
            <a:r>
              <a:rPr b="1" dirty="0">
                <a:latin typeface="Georgia"/>
                <a:cs typeface="Georgia"/>
              </a:rPr>
              <a:t>liner</a:t>
            </a:r>
            <a:r>
              <a:rPr dirty="0"/>
              <a:t>, </a:t>
            </a:r>
            <a:r>
              <a:rPr spc="-5" dirty="0"/>
              <a:t>designed  for installation inside sheet metal  ductwork to attenuate air rush and  central equipment noise as well as to  control heat loss or gain through duct  walls.</a:t>
            </a:r>
          </a:p>
          <a:p>
            <a:pPr marL="4422140" marR="22225">
              <a:lnSpc>
                <a:spcPct val="100800"/>
              </a:lnSpc>
              <a:spcBef>
                <a:spcPts val="360"/>
              </a:spcBef>
              <a:buClr>
                <a:srgbClr val="D16249"/>
              </a:buClr>
              <a:buFont typeface="Georgia"/>
              <a:buAutoNum type="arabicPeriod"/>
              <a:tabLst>
                <a:tab pos="4667250" algn="l"/>
              </a:tabLst>
            </a:pPr>
            <a:r>
              <a:rPr b="1" spc="-5" dirty="0">
                <a:latin typeface="Georgia"/>
                <a:cs typeface="Georgia"/>
              </a:rPr>
              <a:t>Fiberglass duct </a:t>
            </a:r>
            <a:r>
              <a:rPr b="1" dirty="0">
                <a:latin typeface="Georgia"/>
                <a:cs typeface="Georgia"/>
              </a:rPr>
              <a:t>board</a:t>
            </a:r>
            <a:r>
              <a:rPr dirty="0"/>
              <a:t>,  </a:t>
            </a:r>
            <a:r>
              <a:rPr spc="-5" dirty="0"/>
              <a:t>combining  acoustical/thermalinsulation with </a:t>
            </a:r>
            <a:r>
              <a:rPr dirty="0"/>
              <a:t>a  </a:t>
            </a:r>
            <a:r>
              <a:rPr spc="-5" dirty="0"/>
              <a:t>reinforced foil-kraft air barrier/vapor  retarder, from which complete air  duct systems may be</a:t>
            </a:r>
            <a:r>
              <a:rPr spc="-30" dirty="0"/>
              <a:t> </a:t>
            </a:r>
            <a:r>
              <a:rPr spc="-5" dirty="0"/>
              <a:t>fabricated.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862273" y="735609"/>
            <a:ext cx="52578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000000"/>
                </a:solidFill>
                <a:latin typeface="Georgia"/>
                <a:cs typeface="Georgia"/>
              </a:rPr>
              <a:t>HVAC NOISE</a:t>
            </a:r>
            <a:r>
              <a:rPr sz="3300" b="1" spc="-9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300" b="1" spc="-5" dirty="0">
                <a:solidFill>
                  <a:srgbClr val="000000"/>
                </a:solidFill>
                <a:latin typeface="Georgia"/>
                <a:cs typeface="Georgia"/>
              </a:rPr>
              <a:t>CONTROL</a:t>
            </a:r>
            <a:endParaRPr sz="33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952" y="1498596"/>
            <a:ext cx="4141691" cy="834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4776" y="1727188"/>
            <a:ext cx="10877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Reason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40515" y="1498596"/>
            <a:ext cx="4143491" cy="832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64347" y="1726438"/>
            <a:ext cx="21951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Soundproofing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8795" y="2528784"/>
            <a:ext cx="3466465" cy="33058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95605" marR="323850" indent="-383540">
              <a:lnSpc>
                <a:spcPct val="99700"/>
              </a:lnSpc>
              <a:spcBef>
                <a:spcPts val="110"/>
              </a:spcBef>
              <a:buClr>
                <a:srgbClr val="D16249"/>
              </a:buClr>
              <a:buSzPct val="55555"/>
              <a:buFont typeface="Noto Sans Symbols"/>
              <a:buChar char="⚫"/>
              <a:tabLst>
                <a:tab pos="395605" algn="l"/>
                <a:tab pos="396240" algn="l"/>
              </a:tabLst>
            </a:pPr>
            <a:r>
              <a:rPr sz="2700" spc="-5" dirty="0">
                <a:latin typeface="Georgia"/>
                <a:cs typeface="Georgia"/>
              </a:rPr>
              <a:t>the sound coming  from cable</a:t>
            </a:r>
            <a:r>
              <a:rPr sz="2700" spc="-9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system  attached to the  elevator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itself.</a:t>
            </a:r>
            <a:endParaRPr sz="2700">
              <a:latin typeface="Georgia"/>
              <a:cs typeface="Georgia"/>
            </a:endParaRPr>
          </a:p>
          <a:p>
            <a:pPr marL="395605" marR="5080" indent="-383540">
              <a:lnSpc>
                <a:spcPts val="3220"/>
              </a:lnSpc>
              <a:spcBef>
                <a:spcPts val="105"/>
              </a:spcBef>
              <a:buClr>
                <a:srgbClr val="D16249"/>
              </a:buClr>
              <a:buSzPct val="55555"/>
              <a:buFont typeface="Noto Sans Symbols"/>
              <a:buChar char="⚫"/>
              <a:tabLst>
                <a:tab pos="395605" algn="l"/>
                <a:tab pos="396240" algn="l"/>
              </a:tabLst>
            </a:pPr>
            <a:r>
              <a:rPr sz="2700" spc="-5" dirty="0">
                <a:latin typeface="Georgia"/>
                <a:cs typeface="Georgia"/>
              </a:rPr>
              <a:t>sound coming from  the elevator shaft </a:t>
            </a:r>
            <a:r>
              <a:rPr sz="2700" dirty="0">
                <a:latin typeface="Georgia"/>
                <a:cs typeface="Georgia"/>
              </a:rPr>
              <a:t>–  </a:t>
            </a:r>
            <a:r>
              <a:rPr sz="2700" spc="-5" dirty="0">
                <a:latin typeface="Georgia"/>
                <a:cs typeface="Georgia"/>
              </a:rPr>
              <a:t>sound caused by</a:t>
            </a:r>
            <a:r>
              <a:rPr sz="2700" spc="-9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the  motor and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cables.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3555" marR="361315" indent="-491490" algn="just">
              <a:lnSpc>
                <a:spcPct val="100000"/>
              </a:lnSpc>
              <a:spcBef>
                <a:spcPts val="100"/>
              </a:spcBef>
              <a:buClr>
                <a:srgbClr val="D16249"/>
              </a:buClr>
              <a:buFont typeface="Noto Sans Symbols"/>
              <a:buChar char="⚫"/>
              <a:tabLst>
                <a:tab pos="504190" algn="l"/>
              </a:tabLst>
            </a:pPr>
            <a:r>
              <a:rPr spc="-5" dirty="0"/>
              <a:t>by simply applying</a:t>
            </a:r>
            <a:r>
              <a:rPr spc="-95" dirty="0"/>
              <a:t> </a:t>
            </a:r>
            <a:r>
              <a:rPr dirty="0"/>
              <a:t>a  </a:t>
            </a:r>
            <a:r>
              <a:rPr spc="-5" dirty="0"/>
              <a:t>layer of mass loaded  vinyl to the</a:t>
            </a:r>
            <a:r>
              <a:rPr spc="-35" dirty="0"/>
              <a:t> </a:t>
            </a:r>
            <a:r>
              <a:rPr spc="-5" dirty="0"/>
              <a:t>walls.</a:t>
            </a:r>
          </a:p>
          <a:p>
            <a:pPr marL="503555" marR="5080" indent="-491490">
              <a:lnSpc>
                <a:spcPts val="3150"/>
              </a:lnSpc>
              <a:spcBef>
                <a:spcPts val="110"/>
              </a:spcBef>
              <a:buClr>
                <a:srgbClr val="D16249"/>
              </a:buClr>
              <a:buFont typeface="Noto Sans Symbols"/>
              <a:buChar char="⚫"/>
              <a:tabLst>
                <a:tab pos="503555" algn="l"/>
                <a:tab pos="504190" algn="l"/>
              </a:tabLst>
            </a:pPr>
            <a:r>
              <a:rPr dirty="0"/>
              <a:t>A </a:t>
            </a:r>
            <a:r>
              <a:rPr spc="-5" dirty="0"/>
              <a:t>separate wall</a:t>
            </a:r>
            <a:r>
              <a:rPr spc="-105" dirty="0"/>
              <a:t> </a:t>
            </a:r>
            <a:r>
              <a:rPr spc="-5" dirty="0"/>
              <a:t>around  the perimeter of  elevator.</a:t>
            </a:r>
          </a:p>
          <a:p>
            <a:pPr marL="503555" marR="78740" indent="-491490">
              <a:lnSpc>
                <a:spcPts val="3150"/>
              </a:lnSpc>
              <a:buClr>
                <a:srgbClr val="D16249"/>
              </a:buClr>
              <a:buFont typeface="Noto Sans Symbols"/>
              <a:buChar char="⚫"/>
              <a:tabLst>
                <a:tab pos="503555" algn="l"/>
                <a:tab pos="504190" algn="l"/>
              </a:tabLst>
            </a:pPr>
            <a:r>
              <a:rPr spc="-5" dirty="0"/>
              <a:t>Increasing air space</a:t>
            </a:r>
            <a:r>
              <a:rPr spc="-95" dirty="0"/>
              <a:t> </a:t>
            </a:r>
            <a:r>
              <a:rPr spc="-5" dirty="0"/>
              <a:t>in  </a:t>
            </a:r>
            <a:r>
              <a:rPr dirty="0"/>
              <a:t>a </a:t>
            </a:r>
            <a:r>
              <a:rPr spc="-5" dirty="0"/>
              <a:t>wall assembly will  also improve</a:t>
            </a:r>
            <a:r>
              <a:rPr spc="-80" dirty="0"/>
              <a:t> </a:t>
            </a:r>
            <a:r>
              <a:rPr spc="-5" dirty="0"/>
              <a:t>isolation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5465" y="492319"/>
            <a:ext cx="760539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5" dirty="0">
                <a:solidFill>
                  <a:srgbClr val="000000"/>
                </a:solidFill>
                <a:latin typeface="Georgia"/>
                <a:cs typeface="Georgia"/>
              </a:rPr>
              <a:t>Protecting </a:t>
            </a:r>
            <a:r>
              <a:rPr sz="2900" b="1" spc="-10" dirty="0">
                <a:solidFill>
                  <a:srgbClr val="000000"/>
                </a:solidFill>
                <a:latin typeface="Georgia"/>
                <a:cs typeface="Georgia"/>
              </a:rPr>
              <a:t>Yourself </a:t>
            </a:r>
            <a:r>
              <a:rPr sz="2900" b="1" spc="-5" dirty="0">
                <a:solidFill>
                  <a:srgbClr val="000000"/>
                </a:solidFill>
                <a:latin typeface="Georgia"/>
                <a:cs typeface="Georgia"/>
              </a:rPr>
              <a:t>from Elevator</a:t>
            </a:r>
            <a:r>
              <a:rPr sz="2900" b="1" spc="-7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900" b="1" spc="-5" dirty="0">
                <a:solidFill>
                  <a:srgbClr val="000000"/>
                </a:solidFill>
                <a:latin typeface="Georgia"/>
                <a:cs typeface="Georgia"/>
              </a:rPr>
              <a:t>Noise</a:t>
            </a:r>
            <a:endParaRPr sz="29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220" y="415209"/>
            <a:ext cx="828611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101417"/>
                </a:solidFill>
                <a:latin typeface="Georgia"/>
                <a:cs typeface="Georgia"/>
              </a:rPr>
              <a:t>Residential sound control</a:t>
            </a:r>
            <a:r>
              <a:rPr sz="3300" b="1" spc="-95" dirty="0">
                <a:solidFill>
                  <a:srgbClr val="101417"/>
                </a:solidFill>
                <a:latin typeface="Georgia"/>
                <a:cs typeface="Georgia"/>
              </a:rPr>
              <a:t> </a:t>
            </a:r>
            <a:r>
              <a:rPr sz="3300" b="1" spc="-5" dirty="0">
                <a:solidFill>
                  <a:srgbClr val="101417"/>
                </a:solidFill>
                <a:latin typeface="Georgia"/>
                <a:cs typeface="Georgia"/>
              </a:rPr>
              <a:t>PRACTICES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4776" y="1540252"/>
            <a:ext cx="7211695" cy="242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Georgia"/>
                <a:cs typeface="Georgia"/>
              </a:rPr>
              <a:t>FIVE NOISE CONTROL MISTAKES TO</a:t>
            </a:r>
            <a:r>
              <a:rPr sz="2400" b="1" i="1" spc="-80" dirty="0">
                <a:latin typeface="Georgia"/>
                <a:cs typeface="Georgia"/>
              </a:rPr>
              <a:t> </a:t>
            </a:r>
            <a:r>
              <a:rPr sz="2400" b="1" i="1" spc="-5" dirty="0">
                <a:latin typeface="Georgia"/>
                <a:cs typeface="Georgia"/>
              </a:rPr>
              <a:t>AVOID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>
              <a:latin typeface="Georgia"/>
              <a:cs typeface="Georgia"/>
            </a:endParaRPr>
          </a:p>
          <a:p>
            <a:pPr marL="349250" indent="-273050">
              <a:lnSpc>
                <a:spcPct val="100000"/>
              </a:lnSpc>
              <a:buSzPct val="117647"/>
              <a:buAutoNum type="arabicPeriod"/>
              <a:tabLst>
                <a:tab pos="349885" algn="l"/>
              </a:tabLst>
            </a:pPr>
            <a:r>
              <a:rPr sz="1700" b="1" spc="-5" dirty="0">
                <a:latin typeface="Georgia"/>
                <a:cs typeface="Georgia"/>
              </a:rPr>
              <a:t>Thinking </a:t>
            </a:r>
            <a:r>
              <a:rPr sz="1700" b="1" dirty="0">
                <a:latin typeface="Georgia"/>
                <a:cs typeface="Georgia"/>
              </a:rPr>
              <a:t>you </a:t>
            </a:r>
            <a:r>
              <a:rPr sz="1700" b="1" spc="-5" dirty="0">
                <a:latin typeface="Georgia"/>
                <a:cs typeface="Georgia"/>
              </a:rPr>
              <a:t>don’t have </a:t>
            </a:r>
            <a:r>
              <a:rPr sz="1700" b="1" dirty="0">
                <a:latin typeface="Georgia"/>
                <a:cs typeface="Georgia"/>
              </a:rPr>
              <a:t>a </a:t>
            </a:r>
            <a:r>
              <a:rPr sz="1700" b="1" spc="-5" dirty="0">
                <a:latin typeface="Georgia"/>
                <a:cs typeface="Georgia"/>
              </a:rPr>
              <a:t>noise</a:t>
            </a:r>
            <a:r>
              <a:rPr sz="1700" b="1" spc="-25" dirty="0">
                <a:latin typeface="Georgia"/>
                <a:cs typeface="Georgia"/>
              </a:rPr>
              <a:t> </a:t>
            </a:r>
            <a:r>
              <a:rPr sz="1700" b="1" spc="-5" dirty="0">
                <a:latin typeface="Georgia"/>
                <a:cs typeface="Georgia"/>
              </a:rPr>
              <a:t>problem.</a:t>
            </a:r>
            <a:endParaRPr sz="1700">
              <a:latin typeface="Georgia"/>
              <a:cs typeface="Georgia"/>
            </a:endParaRPr>
          </a:p>
          <a:p>
            <a:pPr marL="327025" indent="-260350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327660" algn="l"/>
              </a:tabLst>
            </a:pPr>
            <a:r>
              <a:rPr sz="1700" b="1" spc="-5" dirty="0">
                <a:latin typeface="Georgia"/>
                <a:cs typeface="Georgia"/>
              </a:rPr>
              <a:t>Not considering noise control before </a:t>
            </a:r>
            <a:r>
              <a:rPr sz="1700" b="1" dirty="0">
                <a:latin typeface="Georgia"/>
                <a:cs typeface="Georgia"/>
              </a:rPr>
              <a:t>a </a:t>
            </a:r>
            <a:r>
              <a:rPr sz="1700" b="1" spc="-5" dirty="0">
                <a:latin typeface="Georgia"/>
                <a:cs typeface="Georgia"/>
              </a:rPr>
              <a:t>project is</a:t>
            </a:r>
            <a:r>
              <a:rPr sz="1700" b="1" spc="-40" dirty="0">
                <a:latin typeface="Georgia"/>
                <a:cs typeface="Georgia"/>
              </a:rPr>
              <a:t> </a:t>
            </a:r>
            <a:r>
              <a:rPr sz="1700" b="1" spc="-5" dirty="0">
                <a:latin typeface="Georgia"/>
                <a:cs typeface="Georgia"/>
              </a:rPr>
              <a:t>started.</a:t>
            </a:r>
            <a:endParaRPr sz="1700">
              <a:latin typeface="Georgia"/>
              <a:cs typeface="Georgia"/>
            </a:endParaRPr>
          </a:p>
          <a:p>
            <a:pPr marL="327025" indent="-26035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327660" algn="l"/>
              </a:tabLst>
            </a:pPr>
            <a:r>
              <a:rPr sz="1700" b="1" spc="-5" dirty="0">
                <a:latin typeface="Georgia"/>
                <a:cs typeface="Georgia"/>
              </a:rPr>
              <a:t>Not conducting </a:t>
            </a:r>
            <a:r>
              <a:rPr sz="1700" b="1" dirty="0">
                <a:latin typeface="Georgia"/>
                <a:cs typeface="Georgia"/>
              </a:rPr>
              <a:t>a </a:t>
            </a:r>
            <a:r>
              <a:rPr sz="1700" b="1" spc="-5" dirty="0">
                <a:latin typeface="Georgia"/>
                <a:cs typeface="Georgia"/>
              </a:rPr>
              <a:t>detailed study of noisy</a:t>
            </a:r>
            <a:r>
              <a:rPr sz="1700" b="1" spc="-30" dirty="0">
                <a:latin typeface="Georgia"/>
                <a:cs typeface="Georgia"/>
              </a:rPr>
              <a:t> </a:t>
            </a:r>
            <a:r>
              <a:rPr sz="1700" b="1" spc="-5" dirty="0">
                <a:latin typeface="Georgia"/>
                <a:cs typeface="Georgia"/>
              </a:rPr>
              <a:t>equipment.</a:t>
            </a:r>
            <a:endParaRPr sz="1700">
              <a:latin typeface="Georgia"/>
              <a:cs typeface="Georgia"/>
            </a:endParaRPr>
          </a:p>
          <a:p>
            <a:pPr marL="332105" indent="-26543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332740" algn="l"/>
              </a:tabLst>
            </a:pPr>
            <a:r>
              <a:rPr sz="1700" b="1" spc="-5" dirty="0">
                <a:latin typeface="Georgia"/>
                <a:cs typeface="Georgia"/>
              </a:rPr>
              <a:t>Not using </a:t>
            </a:r>
            <a:r>
              <a:rPr sz="1700" b="1" dirty="0">
                <a:latin typeface="Georgia"/>
                <a:cs typeface="Georgia"/>
              </a:rPr>
              <a:t>a </a:t>
            </a:r>
            <a:r>
              <a:rPr sz="1700" b="1" spc="-5" dirty="0">
                <a:latin typeface="Georgia"/>
                <a:cs typeface="Georgia"/>
              </a:rPr>
              <a:t>systematic approach to noise</a:t>
            </a:r>
            <a:r>
              <a:rPr sz="1700" b="1" spc="-25" dirty="0">
                <a:latin typeface="Georgia"/>
                <a:cs typeface="Georgia"/>
              </a:rPr>
              <a:t> </a:t>
            </a:r>
            <a:r>
              <a:rPr sz="1700" b="1" spc="-5" dirty="0">
                <a:latin typeface="Georgia"/>
                <a:cs typeface="Georgia"/>
              </a:rPr>
              <a:t>control.</a:t>
            </a:r>
            <a:endParaRPr sz="1700">
              <a:latin typeface="Georgia"/>
              <a:cs typeface="Georgia"/>
            </a:endParaRPr>
          </a:p>
          <a:p>
            <a:pPr marL="321945" indent="-25527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322580" algn="l"/>
              </a:tabLst>
            </a:pPr>
            <a:r>
              <a:rPr sz="1700" b="1" spc="-5" dirty="0">
                <a:latin typeface="Georgia"/>
                <a:cs typeface="Georgia"/>
              </a:rPr>
              <a:t>Not sealing air</a:t>
            </a:r>
            <a:r>
              <a:rPr sz="1700" b="1" spc="-10" dirty="0">
                <a:latin typeface="Georgia"/>
                <a:cs typeface="Georgia"/>
              </a:rPr>
              <a:t> </a:t>
            </a:r>
            <a:r>
              <a:rPr sz="1700" b="1" spc="-5" dirty="0">
                <a:latin typeface="Georgia"/>
                <a:cs typeface="Georgia"/>
              </a:rPr>
              <a:t>leaks.</a:t>
            </a:r>
            <a:endParaRPr sz="1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376" y="415209"/>
            <a:ext cx="31102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101417"/>
                </a:solidFill>
                <a:latin typeface="Georgia"/>
                <a:cs typeface="Georgia"/>
              </a:rPr>
              <a:t>CONCLUSION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126" y="1430572"/>
            <a:ext cx="8087995" cy="3305457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55600" marR="5080" indent="-342900">
              <a:lnSpc>
                <a:spcPts val="3220"/>
              </a:lnSpc>
              <a:spcBef>
                <a:spcPts val="22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Georgia"/>
                <a:cs typeface="Georgia"/>
              </a:rPr>
              <a:t>Noise is becoming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very big problem day to day it </a:t>
            </a:r>
            <a:r>
              <a:rPr sz="2400" spc="-10" dirty="0">
                <a:latin typeface="Georgia"/>
                <a:cs typeface="Georgia"/>
              </a:rPr>
              <a:t>is  </a:t>
            </a:r>
            <a:r>
              <a:rPr sz="2400" spc="-5" dirty="0">
                <a:latin typeface="Georgia"/>
                <a:cs typeface="Georgia"/>
              </a:rPr>
              <a:t>degrading our health and ecological balance as well.  And one cannot remain untouched with this aspect of  day to day </a:t>
            </a:r>
            <a:r>
              <a:rPr sz="2400" spc="-10" dirty="0">
                <a:latin typeface="Georgia"/>
                <a:cs typeface="Georgia"/>
              </a:rPr>
              <a:t>issue. </a:t>
            </a:r>
            <a:endParaRPr lang="en-IN" sz="2400" spc="-10" dirty="0">
              <a:latin typeface="Georgia"/>
              <a:cs typeface="Georgia"/>
            </a:endParaRPr>
          </a:p>
          <a:p>
            <a:pPr marL="355600" marR="5080" indent="-342900">
              <a:lnSpc>
                <a:spcPts val="3220"/>
              </a:lnSpc>
              <a:spcBef>
                <a:spcPts val="220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Georgia"/>
                <a:cs typeface="Georgia"/>
              </a:rPr>
              <a:t>By </a:t>
            </a:r>
            <a:r>
              <a:rPr sz="2400" spc="-10" dirty="0">
                <a:latin typeface="Georgia"/>
                <a:cs typeface="Georgia"/>
              </a:rPr>
              <a:t>introducing </a:t>
            </a:r>
            <a:r>
              <a:rPr sz="2400" spc="-5" dirty="0">
                <a:latin typeface="Georgia"/>
                <a:cs typeface="Georgia"/>
              </a:rPr>
              <a:t>noise control </a:t>
            </a:r>
            <a:r>
              <a:rPr sz="2400" spc="-10" dirty="0">
                <a:latin typeface="Georgia"/>
                <a:cs typeface="Georgia"/>
              </a:rPr>
              <a:t>in  </a:t>
            </a:r>
            <a:r>
              <a:rPr sz="2400" spc="-5" dirty="0">
                <a:latin typeface="Georgia"/>
                <a:cs typeface="Georgia"/>
              </a:rPr>
              <a:t>buildings we can create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less noisy residential and  other constructions. As sound travels directly and  throughs reflections, so to </a:t>
            </a:r>
            <a:r>
              <a:rPr sz="2400" spc="-10" dirty="0">
                <a:latin typeface="Georgia"/>
                <a:cs typeface="Georgia"/>
              </a:rPr>
              <a:t>improve </a:t>
            </a:r>
            <a:r>
              <a:rPr sz="2400" spc="-5" dirty="0">
                <a:latin typeface="Georgia"/>
                <a:cs typeface="Georgia"/>
              </a:rPr>
              <a:t>sound quality  reflections should be minimized. </a:t>
            </a:r>
            <a:endParaRPr lang="en-IN" sz="2400" spc="-5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8975" y="415209"/>
            <a:ext cx="251904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D16249"/>
                </a:solidFill>
                <a:latin typeface="Georgia"/>
                <a:cs typeface="Georgia"/>
              </a:rPr>
              <a:t>CONTENTS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084" y="1708702"/>
            <a:ext cx="5332095" cy="437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3870" indent="-471805">
              <a:lnSpc>
                <a:spcPts val="2865"/>
              </a:lnSpc>
              <a:spcBef>
                <a:spcPts val="100"/>
              </a:spcBef>
              <a:buClr>
                <a:srgbClr val="D16249"/>
              </a:buClr>
              <a:buFont typeface="Noto Sans Symbols"/>
              <a:buChar char="⚫"/>
              <a:tabLst>
                <a:tab pos="483234" algn="l"/>
                <a:tab pos="484505" algn="l"/>
              </a:tabLst>
            </a:pPr>
            <a:r>
              <a:rPr sz="2400" spc="-5" dirty="0">
                <a:latin typeface="Georgia"/>
                <a:cs typeface="Georgia"/>
              </a:rPr>
              <a:t>Introduction</a:t>
            </a:r>
            <a:endParaRPr sz="2400">
              <a:latin typeface="Georgia"/>
              <a:cs typeface="Georgia"/>
            </a:endParaRPr>
          </a:p>
          <a:p>
            <a:pPr marL="483870" indent="-471805">
              <a:lnSpc>
                <a:spcPts val="2850"/>
              </a:lnSpc>
              <a:buClr>
                <a:srgbClr val="D16249"/>
              </a:buClr>
              <a:buFont typeface="Noto Sans Symbols"/>
              <a:buChar char="⚫"/>
              <a:tabLst>
                <a:tab pos="483234" algn="l"/>
                <a:tab pos="484505" algn="l"/>
              </a:tabLst>
            </a:pPr>
            <a:r>
              <a:rPr sz="2400" spc="-5" dirty="0">
                <a:latin typeface="Georgia"/>
                <a:cs typeface="Georgia"/>
              </a:rPr>
              <a:t>Noise and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Health</a:t>
            </a:r>
            <a:endParaRPr sz="2400">
              <a:latin typeface="Georgia"/>
              <a:cs typeface="Georgia"/>
            </a:endParaRPr>
          </a:p>
          <a:p>
            <a:pPr marL="483870" indent="-471805">
              <a:lnSpc>
                <a:spcPts val="2850"/>
              </a:lnSpc>
              <a:buClr>
                <a:srgbClr val="D16249"/>
              </a:buClr>
              <a:buFont typeface="Noto Sans Symbols"/>
              <a:buChar char="⚫"/>
              <a:tabLst>
                <a:tab pos="483234" algn="l"/>
                <a:tab pos="484505" algn="l"/>
              </a:tabLst>
            </a:pPr>
            <a:r>
              <a:rPr sz="2400" spc="-5" dirty="0">
                <a:latin typeface="Georgia"/>
                <a:cs typeface="Georgia"/>
              </a:rPr>
              <a:t>Ways to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Control</a:t>
            </a:r>
            <a:endParaRPr sz="2400">
              <a:latin typeface="Georgia"/>
              <a:cs typeface="Georgia"/>
            </a:endParaRPr>
          </a:p>
          <a:p>
            <a:pPr marL="483870" indent="-471805">
              <a:lnSpc>
                <a:spcPts val="2850"/>
              </a:lnSpc>
              <a:buClr>
                <a:srgbClr val="D16249"/>
              </a:buClr>
              <a:buFont typeface="Noto Sans Symbols"/>
              <a:buChar char="⚫"/>
              <a:tabLst>
                <a:tab pos="483234" algn="l"/>
                <a:tab pos="484505" algn="l"/>
              </a:tabLst>
            </a:pPr>
            <a:r>
              <a:rPr sz="2400" spc="-5" dirty="0">
                <a:latin typeface="Georgia"/>
                <a:cs typeface="Georgia"/>
              </a:rPr>
              <a:t>Methods to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control</a:t>
            </a:r>
            <a:endParaRPr sz="2400">
              <a:latin typeface="Georgia"/>
              <a:cs typeface="Georgia"/>
            </a:endParaRPr>
          </a:p>
          <a:p>
            <a:pPr marL="483870" indent="-471805">
              <a:lnSpc>
                <a:spcPts val="2850"/>
              </a:lnSpc>
              <a:buClr>
                <a:srgbClr val="D16249"/>
              </a:buClr>
              <a:buFont typeface="Noto Sans Symbols"/>
              <a:buChar char="⚫"/>
              <a:tabLst>
                <a:tab pos="483234" algn="l"/>
                <a:tab pos="484505" algn="l"/>
              </a:tabLst>
            </a:pPr>
            <a:r>
              <a:rPr sz="2400" spc="-5" dirty="0">
                <a:latin typeface="Georgia"/>
                <a:cs typeface="Georgia"/>
              </a:rPr>
              <a:t>Room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Acoustic</a:t>
            </a:r>
            <a:endParaRPr sz="2400">
              <a:latin typeface="Georgia"/>
              <a:cs typeface="Georgia"/>
            </a:endParaRPr>
          </a:p>
          <a:p>
            <a:pPr marL="483870" indent="-471805">
              <a:lnSpc>
                <a:spcPts val="2850"/>
              </a:lnSpc>
              <a:buClr>
                <a:srgbClr val="D16249"/>
              </a:buClr>
              <a:buFont typeface="Noto Sans Symbols"/>
              <a:buChar char="⚫"/>
              <a:tabLst>
                <a:tab pos="483234" algn="l"/>
                <a:tab pos="484505" algn="l"/>
              </a:tabLst>
            </a:pPr>
            <a:r>
              <a:rPr sz="2400" spc="-5" dirty="0">
                <a:latin typeface="Georgia"/>
                <a:cs typeface="Georgia"/>
              </a:rPr>
              <a:t>Wall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Construction</a:t>
            </a:r>
            <a:endParaRPr sz="2400">
              <a:latin typeface="Georgia"/>
              <a:cs typeface="Georgia"/>
            </a:endParaRPr>
          </a:p>
          <a:p>
            <a:pPr marL="483870" indent="-471805">
              <a:lnSpc>
                <a:spcPts val="2850"/>
              </a:lnSpc>
              <a:buClr>
                <a:srgbClr val="D16249"/>
              </a:buClr>
              <a:buFont typeface="Noto Sans Symbols"/>
              <a:buChar char="⚫"/>
              <a:tabLst>
                <a:tab pos="483234" algn="l"/>
                <a:tab pos="484505" algn="l"/>
              </a:tabLst>
            </a:pPr>
            <a:r>
              <a:rPr sz="2400" spc="-5" dirty="0">
                <a:latin typeface="Georgia"/>
                <a:cs typeface="Georgia"/>
              </a:rPr>
              <a:t>Floor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construction</a:t>
            </a:r>
            <a:endParaRPr sz="2400">
              <a:latin typeface="Georgia"/>
              <a:cs typeface="Georgia"/>
            </a:endParaRPr>
          </a:p>
          <a:p>
            <a:pPr marL="483870" indent="-471805">
              <a:lnSpc>
                <a:spcPts val="2850"/>
              </a:lnSpc>
              <a:buClr>
                <a:srgbClr val="D16249"/>
              </a:buClr>
              <a:buFont typeface="Noto Sans Symbols"/>
              <a:buChar char="⚫"/>
              <a:tabLst>
                <a:tab pos="483234" algn="l"/>
                <a:tab pos="484505" algn="l"/>
              </a:tabLst>
            </a:pPr>
            <a:r>
              <a:rPr sz="2400" spc="-5" dirty="0">
                <a:latin typeface="Georgia"/>
                <a:cs typeface="Georgia"/>
              </a:rPr>
              <a:t>Space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Planning</a:t>
            </a:r>
            <a:endParaRPr sz="2400">
              <a:latin typeface="Georgia"/>
              <a:cs typeface="Georgia"/>
            </a:endParaRPr>
          </a:p>
          <a:p>
            <a:pPr marL="483870" indent="-471805">
              <a:lnSpc>
                <a:spcPts val="2850"/>
              </a:lnSpc>
              <a:buClr>
                <a:srgbClr val="D16249"/>
              </a:buClr>
              <a:buFont typeface="Noto Sans Symbols"/>
              <a:buChar char="⚫"/>
              <a:tabLst>
                <a:tab pos="483234" algn="l"/>
                <a:tab pos="484505" algn="l"/>
              </a:tabLst>
            </a:pPr>
            <a:r>
              <a:rPr sz="2400" spc="-5" dirty="0">
                <a:latin typeface="Georgia"/>
                <a:cs typeface="Georgia"/>
              </a:rPr>
              <a:t>HVAC and Elevator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soundproofing</a:t>
            </a:r>
            <a:endParaRPr sz="2400">
              <a:latin typeface="Georgia"/>
              <a:cs typeface="Georgia"/>
            </a:endParaRPr>
          </a:p>
          <a:p>
            <a:pPr marL="483870" indent="-471805">
              <a:lnSpc>
                <a:spcPts val="2850"/>
              </a:lnSpc>
              <a:buClr>
                <a:srgbClr val="D16249"/>
              </a:buClr>
              <a:buFont typeface="Noto Sans Symbols"/>
              <a:buChar char="⚫"/>
              <a:tabLst>
                <a:tab pos="483234" algn="l"/>
                <a:tab pos="484505" algn="l"/>
              </a:tabLst>
            </a:pPr>
            <a:r>
              <a:rPr sz="2400" spc="-5" dirty="0">
                <a:latin typeface="Georgia"/>
                <a:cs typeface="Georgia"/>
              </a:rPr>
              <a:t>Residential Sound Control</a:t>
            </a:r>
            <a:r>
              <a:rPr sz="2400" spc="-8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Practices</a:t>
            </a:r>
            <a:endParaRPr sz="2400">
              <a:latin typeface="Georgia"/>
              <a:cs typeface="Georgia"/>
            </a:endParaRPr>
          </a:p>
          <a:p>
            <a:pPr marL="483870" indent="-471805">
              <a:lnSpc>
                <a:spcPts val="2850"/>
              </a:lnSpc>
              <a:buClr>
                <a:srgbClr val="D16249"/>
              </a:buClr>
              <a:buFont typeface="Noto Sans Symbols"/>
              <a:buChar char="⚫"/>
              <a:tabLst>
                <a:tab pos="483234" algn="l"/>
                <a:tab pos="484505" algn="l"/>
              </a:tabLst>
            </a:pPr>
            <a:r>
              <a:rPr sz="2400" spc="-5" dirty="0">
                <a:latin typeface="Georgia"/>
                <a:cs typeface="Georgia"/>
              </a:rPr>
              <a:t>Conclusion</a:t>
            </a:r>
            <a:endParaRPr sz="2400">
              <a:latin typeface="Georgia"/>
              <a:cs typeface="Georgia"/>
            </a:endParaRPr>
          </a:p>
          <a:p>
            <a:pPr marL="483870" indent="-471805">
              <a:lnSpc>
                <a:spcPts val="2865"/>
              </a:lnSpc>
              <a:buClr>
                <a:srgbClr val="D16249"/>
              </a:buClr>
              <a:buFont typeface="Noto Sans Symbols"/>
              <a:buChar char="⚫"/>
              <a:tabLst>
                <a:tab pos="483234" algn="l"/>
                <a:tab pos="484505" algn="l"/>
              </a:tabLst>
            </a:pPr>
            <a:r>
              <a:rPr sz="2400" spc="-5" dirty="0">
                <a:latin typeface="Georgia"/>
                <a:cs typeface="Georgia"/>
              </a:rPr>
              <a:t>References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447" y="142351"/>
            <a:ext cx="8833485" cy="2139950"/>
          </a:xfrm>
          <a:custGeom>
            <a:avLst/>
            <a:gdLst/>
            <a:ahLst/>
            <a:cxnLst/>
            <a:rect l="l" t="t" r="r" b="b"/>
            <a:pathLst>
              <a:path w="8833485" h="2139950">
                <a:moveTo>
                  <a:pt x="8833184" y="2139596"/>
                </a:moveTo>
                <a:lnTo>
                  <a:pt x="0" y="2139596"/>
                </a:lnTo>
                <a:lnTo>
                  <a:pt x="0" y="0"/>
                </a:lnTo>
                <a:lnTo>
                  <a:pt x="8833184" y="0"/>
                </a:lnTo>
                <a:lnTo>
                  <a:pt x="8833184" y="2139596"/>
                </a:lnTo>
                <a:close/>
              </a:path>
            </a:pathLst>
          </a:custGeom>
          <a:solidFill>
            <a:srgbClr val="D1624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6303" y="147637"/>
            <a:ext cx="8844280" cy="6557009"/>
            <a:chOff x="146303" y="147637"/>
            <a:chExt cx="8844280" cy="6557009"/>
          </a:xfrm>
        </p:grpSpPr>
        <p:sp>
          <p:nvSpPr>
            <p:cNvPr id="4" name="object 4"/>
            <p:cNvSpPr/>
            <p:nvPr/>
          </p:nvSpPr>
          <p:spPr>
            <a:xfrm>
              <a:off x="146303" y="6391637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78" y="309599"/>
                  </a:moveTo>
                  <a:lnTo>
                    <a:pt x="0" y="309599"/>
                  </a:lnTo>
                  <a:lnTo>
                    <a:pt x="0" y="0"/>
                  </a:lnTo>
                  <a:lnTo>
                    <a:pt x="8833178" y="0"/>
                  </a:lnTo>
                  <a:lnTo>
                    <a:pt x="8833178" y="309599"/>
                  </a:lnTo>
                  <a:close/>
                </a:path>
              </a:pathLst>
            </a:custGeom>
            <a:solidFill>
              <a:srgbClr val="8CA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399" y="152399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0"/>
                  </a:moveTo>
                  <a:lnTo>
                    <a:pt x="8833182" y="0"/>
                  </a:lnTo>
                  <a:lnTo>
                    <a:pt x="8833182" y="6547186"/>
                  </a:lnTo>
                  <a:lnTo>
                    <a:pt x="0" y="654718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9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" y="2438395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82" y="0"/>
                  </a:lnTo>
                </a:path>
              </a:pathLst>
            </a:custGeom>
            <a:ln w="11424">
              <a:solidFill>
                <a:srgbClr val="79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67187" y="2115311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802" y="256832"/>
                  </a:lnTo>
                  <a:lnTo>
                    <a:pt x="594626" y="210477"/>
                  </a:lnTo>
                  <a:lnTo>
                    <a:pt x="576440" y="166547"/>
                  </a:lnTo>
                  <a:lnTo>
                    <a:pt x="551548" y="125882"/>
                  </a:lnTo>
                  <a:lnTo>
                    <a:pt x="520319" y="89281"/>
                  </a:lnTo>
                  <a:lnTo>
                    <a:pt x="483717" y="58039"/>
                  </a:lnTo>
                  <a:lnTo>
                    <a:pt x="443052" y="33159"/>
                  </a:lnTo>
                  <a:lnTo>
                    <a:pt x="399135" y="14960"/>
                  </a:lnTo>
                  <a:lnTo>
                    <a:pt x="352767" y="3797"/>
                  </a:lnTo>
                  <a:lnTo>
                    <a:pt x="304800" y="0"/>
                  </a:lnTo>
                  <a:lnTo>
                    <a:pt x="255358" y="3987"/>
                  </a:lnTo>
                  <a:lnTo>
                    <a:pt x="208457" y="15544"/>
                  </a:lnTo>
                  <a:lnTo>
                    <a:pt x="164731" y="34023"/>
                  </a:lnTo>
                  <a:lnTo>
                    <a:pt x="124790" y="58813"/>
                  </a:lnTo>
                  <a:lnTo>
                    <a:pt x="89281" y="89281"/>
                  </a:lnTo>
                  <a:lnTo>
                    <a:pt x="58813" y="124790"/>
                  </a:lnTo>
                  <a:lnTo>
                    <a:pt x="34023" y="164731"/>
                  </a:lnTo>
                  <a:lnTo>
                    <a:pt x="15532" y="208457"/>
                  </a:lnTo>
                  <a:lnTo>
                    <a:pt x="3987" y="255358"/>
                  </a:lnTo>
                  <a:lnTo>
                    <a:pt x="0" y="304800"/>
                  </a:lnTo>
                  <a:lnTo>
                    <a:pt x="3987" y="354241"/>
                  </a:lnTo>
                  <a:lnTo>
                    <a:pt x="15532" y="401142"/>
                  </a:lnTo>
                  <a:lnTo>
                    <a:pt x="34023" y="444868"/>
                  </a:lnTo>
                  <a:lnTo>
                    <a:pt x="58813" y="484809"/>
                  </a:lnTo>
                  <a:lnTo>
                    <a:pt x="89281" y="520319"/>
                  </a:lnTo>
                  <a:lnTo>
                    <a:pt x="124790" y="550786"/>
                  </a:lnTo>
                  <a:lnTo>
                    <a:pt x="164731" y="575576"/>
                  </a:lnTo>
                  <a:lnTo>
                    <a:pt x="208457" y="594055"/>
                  </a:lnTo>
                  <a:lnTo>
                    <a:pt x="255358" y="605599"/>
                  </a:lnTo>
                  <a:lnTo>
                    <a:pt x="304800" y="609587"/>
                  </a:lnTo>
                  <a:lnTo>
                    <a:pt x="354228" y="605599"/>
                  </a:lnTo>
                  <a:lnTo>
                    <a:pt x="401129" y="594055"/>
                  </a:lnTo>
                  <a:lnTo>
                    <a:pt x="444868" y="575576"/>
                  </a:lnTo>
                  <a:lnTo>
                    <a:pt x="484797" y="550786"/>
                  </a:lnTo>
                  <a:lnTo>
                    <a:pt x="520319" y="520319"/>
                  </a:lnTo>
                  <a:lnTo>
                    <a:pt x="550786" y="484809"/>
                  </a:lnTo>
                  <a:lnTo>
                    <a:pt x="575576" y="444868"/>
                  </a:lnTo>
                  <a:lnTo>
                    <a:pt x="594055" y="401142"/>
                  </a:lnTo>
                  <a:lnTo>
                    <a:pt x="605612" y="354241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44741" y="2192863"/>
              <a:ext cx="454659" cy="454659"/>
            </a:xfrm>
            <a:custGeom>
              <a:avLst/>
              <a:gdLst/>
              <a:ahLst/>
              <a:cxnLst/>
              <a:rect l="l" t="t" r="r" b="b"/>
              <a:pathLst>
                <a:path w="454660" h="454660">
                  <a:moveTo>
                    <a:pt x="0" y="227232"/>
                  </a:moveTo>
                  <a:lnTo>
                    <a:pt x="304" y="215624"/>
                  </a:lnTo>
                  <a:lnTo>
                    <a:pt x="1196" y="204010"/>
                  </a:lnTo>
                  <a:lnTo>
                    <a:pt x="10246" y="159667"/>
                  </a:lnTo>
                  <a:lnTo>
                    <a:pt x="27459" y="118916"/>
                  </a:lnTo>
                  <a:lnTo>
                    <a:pt x="51909" y="82696"/>
                  </a:lnTo>
                  <a:lnTo>
                    <a:pt x="82706" y="51909"/>
                  </a:lnTo>
                  <a:lnTo>
                    <a:pt x="118912" y="27453"/>
                  </a:lnTo>
                  <a:lnTo>
                    <a:pt x="159671" y="10239"/>
                  </a:lnTo>
                  <a:lnTo>
                    <a:pt x="204021" y="1194"/>
                  </a:lnTo>
                  <a:lnTo>
                    <a:pt x="227249" y="0"/>
                  </a:lnTo>
                  <a:lnTo>
                    <a:pt x="271774" y="4404"/>
                  </a:lnTo>
                  <a:lnTo>
                    <a:pt x="314199" y="17297"/>
                  </a:lnTo>
                  <a:lnTo>
                    <a:pt x="353299" y="38177"/>
                  </a:lnTo>
                  <a:lnTo>
                    <a:pt x="387924" y="66554"/>
                  </a:lnTo>
                  <a:lnTo>
                    <a:pt x="416299" y="101164"/>
                  </a:lnTo>
                  <a:lnTo>
                    <a:pt x="437174" y="140274"/>
                  </a:lnTo>
                  <a:lnTo>
                    <a:pt x="450074" y="182694"/>
                  </a:lnTo>
                  <a:lnTo>
                    <a:pt x="454474" y="227232"/>
                  </a:lnTo>
                  <a:lnTo>
                    <a:pt x="449849" y="273009"/>
                  </a:lnTo>
                  <a:lnTo>
                    <a:pt x="436599" y="315681"/>
                  </a:lnTo>
                  <a:lnTo>
                    <a:pt x="415649" y="354281"/>
                  </a:lnTo>
                  <a:lnTo>
                    <a:pt x="387924" y="387906"/>
                  </a:lnTo>
                  <a:lnTo>
                    <a:pt x="354299" y="415656"/>
                  </a:lnTo>
                  <a:lnTo>
                    <a:pt x="315699" y="436606"/>
                  </a:lnTo>
                  <a:lnTo>
                    <a:pt x="273024" y="449856"/>
                  </a:lnTo>
                  <a:lnTo>
                    <a:pt x="227249" y="454456"/>
                  </a:lnTo>
                  <a:lnTo>
                    <a:pt x="181449" y="449856"/>
                  </a:lnTo>
                  <a:lnTo>
                    <a:pt x="138774" y="436606"/>
                  </a:lnTo>
                  <a:lnTo>
                    <a:pt x="100174" y="415656"/>
                  </a:lnTo>
                  <a:lnTo>
                    <a:pt x="66549" y="387906"/>
                  </a:lnTo>
                  <a:lnTo>
                    <a:pt x="38824" y="354281"/>
                  </a:lnTo>
                  <a:lnTo>
                    <a:pt x="17874" y="315681"/>
                  </a:lnTo>
                  <a:lnTo>
                    <a:pt x="4624" y="273009"/>
                  </a:lnTo>
                  <a:lnTo>
                    <a:pt x="304" y="238839"/>
                  </a:lnTo>
                  <a:lnTo>
                    <a:pt x="0" y="227232"/>
                  </a:lnTo>
                  <a:close/>
                </a:path>
                <a:path w="454660" h="454660">
                  <a:moveTo>
                    <a:pt x="33874" y="227232"/>
                  </a:moveTo>
                  <a:lnTo>
                    <a:pt x="34119" y="217195"/>
                  </a:lnTo>
                  <a:lnTo>
                    <a:pt x="34853" y="207449"/>
                  </a:lnTo>
                  <a:lnTo>
                    <a:pt x="42534" y="169722"/>
                  </a:lnTo>
                  <a:lnTo>
                    <a:pt x="61797" y="127038"/>
                  </a:lnTo>
                  <a:lnTo>
                    <a:pt x="90499" y="90502"/>
                  </a:lnTo>
                  <a:lnTo>
                    <a:pt x="127038" y="61799"/>
                  </a:lnTo>
                  <a:lnTo>
                    <a:pt x="169727" y="42535"/>
                  </a:lnTo>
                  <a:lnTo>
                    <a:pt x="207458" y="34841"/>
                  </a:lnTo>
                  <a:lnTo>
                    <a:pt x="227249" y="33864"/>
                  </a:lnTo>
                  <a:lnTo>
                    <a:pt x="274452" y="39704"/>
                  </a:lnTo>
                  <a:lnTo>
                    <a:pt x="318305" y="56628"/>
                  </a:lnTo>
                  <a:lnTo>
                    <a:pt x="356971" y="83829"/>
                  </a:lnTo>
                  <a:lnTo>
                    <a:pt x="382624" y="112118"/>
                  </a:lnTo>
                  <a:lnTo>
                    <a:pt x="405874" y="153234"/>
                  </a:lnTo>
                  <a:lnTo>
                    <a:pt x="418500" y="198755"/>
                  </a:lnTo>
                  <a:lnTo>
                    <a:pt x="420599" y="227232"/>
                  </a:lnTo>
                  <a:lnTo>
                    <a:pt x="416674" y="266219"/>
                  </a:lnTo>
                  <a:lnTo>
                    <a:pt x="401528" y="311128"/>
                  </a:lnTo>
                  <a:lnTo>
                    <a:pt x="376480" y="350234"/>
                  </a:lnTo>
                  <a:lnTo>
                    <a:pt x="342993" y="382153"/>
                  </a:lnTo>
                  <a:lnTo>
                    <a:pt x="302499" y="405406"/>
                  </a:lnTo>
                  <a:lnTo>
                    <a:pt x="256619" y="418402"/>
                  </a:lnTo>
                  <a:lnTo>
                    <a:pt x="227249" y="420606"/>
                  </a:lnTo>
                  <a:lnTo>
                    <a:pt x="188249" y="416681"/>
                  </a:lnTo>
                  <a:lnTo>
                    <a:pt x="143343" y="401510"/>
                  </a:lnTo>
                  <a:lnTo>
                    <a:pt x="104231" y="376462"/>
                  </a:lnTo>
                  <a:lnTo>
                    <a:pt x="72313" y="342986"/>
                  </a:lnTo>
                  <a:lnTo>
                    <a:pt x="49049" y="302494"/>
                  </a:lnTo>
                  <a:lnTo>
                    <a:pt x="36079" y="256615"/>
                  </a:lnTo>
                  <a:lnTo>
                    <a:pt x="34119" y="237269"/>
                  </a:lnTo>
                  <a:lnTo>
                    <a:pt x="33874" y="227232"/>
                  </a:lnTo>
                  <a:close/>
                </a:path>
              </a:pathLst>
            </a:custGeom>
            <a:ln w="16933">
              <a:solidFill>
                <a:srgbClr val="79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85873" y="2935811"/>
            <a:ext cx="6866890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133350" indent="-367030">
              <a:lnSpc>
                <a:spcPct val="100000"/>
              </a:lnSpc>
              <a:spcBef>
                <a:spcPts val="100"/>
              </a:spcBef>
              <a:buClr>
                <a:srgbClr val="D16249"/>
              </a:buClr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lang="en-IN" sz="1800" b="1" spc="-5" dirty="0">
                <a:solidFill>
                  <a:srgbClr val="646B85"/>
                </a:solidFill>
                <a:latin typeface="Georgia"/>
                <a:cs typeface="Georgia"/>
              </a:rPr>
              <a:t>Google.com</a:t>
            </a:r>
          </a:p>
          <a:p>
            <a:pPr marL="379095" marR="133350" indent="-367030">
              <a:lnSpc>
                <a:spcPct val="100000"/>
              </a:lnSpc>
              <a:spcBef>
                <a:spcPts val="100"/>
              </a:spcBef>
              <a:buClr>
                <a:srgbClr val="D16249"/>
              </a:buClr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lang="en-IN" b="1" spc="-5" dirty="0">
                <a:solidFill>
                  <a:srgbClr val="646B85"/>
                </a:solidFill>
                <a:latin typeface="Georgia"/>
                <a:cs typeface="Georgia"/>
              </a:rPr>
              <a:t>Studymafia.org</a:t>
            </a:r>
          </a:p>
          <a:p>
            <a:pPr marL="379095" marR="133350" indent="-367030">
              <a:lnSpc>
                <a:spcPct val="100000"/>
              </a:lnSpc>
              <a:spcBef>
                <a:spcPts val="100"/>
              </a:spcBef>
              <a:buClr>
                <a:srgbClr val="D16249"/>
              </a:buClr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lang="en-IN" sz="1800" b="1" spc="-5" dirty="0">
                <a:solidFill>
                  <a:srgbClr val="646B85"/>
                </a:solidFill>
                <a:latin typeface="Georgia"/>
                <a:cs typeface="Georgia"/>
              </a:rPr>
              <a:t>Wikipedia.org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REFERENCES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0940" y="415209"/>
            <a:ext cx="36925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2A363B"/>
                </a:solidFill>
                <a:latin typeface="Georgia"/>
                <a:cs typeface="Georgia"/>
              </a:rPr>
              <a:t>INTRODUCTION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8496" y="1850005"/>
            <a:ext cx="8132445" cy="368554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75920" indent="-361315">
              <a:lnSpc>
                <a:spcPct val="100000"/>
              </a:lnSpc>
              <a:spcBef>
                <a:spcPts val="625"/>
              </a:spcBef>
              <a:buClr>
                <a:srgbClr val="D16249"/>
              </a:buClr>
              <a:buSzPct val="85185"/>
              <a:buFont typeface="Noto Sans Symbols"/>
              <a:buChar char="⚫"/>
              <a:tabLst>
                <a:tab pos="375920" algn="l"/>
                <a:tab pos="376555" algn="l"/>
              </a:tabLst>
            </a:pPr>
            <a:r>
              <a:rPr sz="2700" spc="-5" dirty="0">
                <a:latin typeface="Georgia"/>
                <a:cs typeface="Georgia"/>
              </a:rPr>
              <a:t>Century of development and </a:t>
            </a:r>
            <a:r>
              <a:rPr sz="2700" spc="-10" dirty="0">
                <a:latin typeface="Georgia"/>
                <a:cs typeface="Georgia"/>
              </a:rPr>
              <a:t>immense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noise.</a:t>
            </a:r>
            <a:endParaRPr sz="2700">
              <a:latin typeface="Georgia"/>
              <a:cs typeface="Georgia"/>
            </a:endParaRPr>
          </a:p>
          <a:p>
            <a:pPr marL="458470" indent="-443865">
              <a:lnSpc>
                <a:spcPct val="100000"/>
              </a:lnSpc>
              <a:spcBef>
                <a:spcPts val="525"/>
              </a:spcBef>
              <a:buClr>
                <a:srgbClr val="D16249"/>
              </a:buClr>
              <a:buSzPct val="85185"/>
              <a:buFont typeface="Noto Sans Symbols"/>
              <a:buChar char="⚫"/>
              <a:tabLst>
                <a:tab pos="458470" algn="l"/>
                <a:tab pos="459105" algn="l"/>
              </a:tabLst>
            </a:pPr>
            <a:r>
              <a:rPr sz="2700" spc="-5" dirty="0">
                <a:latin typeface="Georgia"/>
                <a:cs typeface="Georgia"/>
              </a:rPr>
              <a:t>24/7 surrounded by noise and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sound.</a:t>
            </a:r>
            <a:endParaRPr sz="2700">
              <a:latin typeface="Georgia"/>
              <a:cs typeface="Georgia"/>
            </a:endParaRPr>
          </a:p>
          <a:p>
            <a:pPr marL="375920" marR="5080" indent="-360680">
              <a:lnSpc>
                <a:spcPts val="3210"/>
              </a:lnSpc>
              <a:spcBef>
                <a:spcPts val="640"/>
              </a:spcBef>
              <a:buClr>
                <a:srgbClr val="D16249"/>
              </a:buClr>
              <a:buSzPct val="85185"/>
              <a:buFont typeface="Noto Sans Symbols"/>
              <a:buChar char="⚫"/>
              <a:tabLst>
                <a:tab pos="375920" algn="l"/>
                <a:tab pos="376555" algn="l"/>
              </a:tabLst>
            </a:pPr>
            <a:r>
              <a:rPr sz="2700" spc="-5" dirty="0">
                <a:latin typeface="Georgia"/>
                <a:cs typeface="Georgia"/>
              </a:rPr>
              <a:t>Principle: conversion of disturbances </a:t>
            </a:r>
            <a:r>
              <a:rPr sz="2700" spc="-10" dirty="0">
                <a:latin typeface="Georgia"/>
                <a:cs typeface="Georgia"/>
              </a:rPr>
              <a:t>into </a:t>
            </a:r>
            <a:r>
              <a:rPr sz="2700" spc="-5" dirty="0">
                <a:latin typeface="Georgia"/>
                <a:cs typeface="Georgia"/>
              </a:rPr>
              <a:t>electrical  potentials which brain can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sense.</a:t>
            </a:r>
            <a:endParaRPr sz="2700">
              <a:latin typeface="Georgia"/>
              <a:cs typeface="Georgia"/>
            </a:endParaRPr>
          </a:p>
          <a:p>
            <a:pPr marL="375920" indent="-361315">
              <a:lnSpc>
                <a:spcPct val="100000"/>
              </a:lnSpc>
              <a:spcBef>
                <a:spcPts val="425"/>
              </a:spcBef>
              <a:buClr>
                <a:srgbClr val="D16249"/>
              </a:buClr>
              <a:buSzPct val="85185"/>
              <a:buFont typeface="Noto Sans Symbols"/>
              <a:buChar char="⚫"/>
              <a:tabLst>
                <a:tab pos="375920" algn="l"/>
                <a:tab pos="376555" algn="l"/>
              </a:tabLst>
            </a:pPr>
            <a:r>
              <a:rPr sz="2700" spc="-5" dirty="0">
                <a:latin typeface="Georgia"/>
                <a:cs typeface="Georgia"/>
              </a:rPr>
              <a:t>Noise from outdoor as well as within the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house.</a:t>
            </a:r>
            <a:endParaRPr sz="2700">
              <a:latin typeface="Georgia"/>
              <a:cs typeface="Georgia"/>
            </a:endParaRPr>
          </a:p>
          <a:p>
            <a:pPr marL="358775">
              <a:lnSpc>
                <a:spcPct val="100000"/>
              </a:lnSpc>
              <a:spcBef>
                <a:spcPts val="395"/>
              </a:spcBef>
            </a:pPr>
            <a:r>
              <a:rPr sz="2000" b="1" spc="-5" dirty="0">
                <a:latin typeface="Georgia"/>
                <a:cs typeface="Georgia"/>
              </a:rPr>
              <a:t>NOISE </a:t>
            </a:r>
            <a:r>
              <a:rPr sz="2000" b="1" dirty="0">
                <a:latin typeface="Georgia"/>
                <a:cs typeface="Georgia"/>
              </a:rPr>
              <a:t>: </a:t>
            </a:r>
            <a:r>
              <a:rPr sz="2000" b="1" spc="-5" dirty="0">
                <a:latin typeface="Georgia"/>
                <a:cs typeface="Georgia"/>
              </a:rPr>
              <a:t>UNWANTED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SOUND</a:t>
            </a:r>
            <a:endParaRPr sz="2000">
              <a:latin typeface="Georgia"/>
              <a:cs typeface="Georgia"/>
            </a:endParaRPr>
          </a:p>
          <a:p>
            <a:pPr marL="375920" indent="-363855">
              <a:lnSpc>
                <a:spcPct val="100000"/>
              </a:lnSpc>
              <a:spcBef>
                <a:spcPts val="505"/>
              </a:spcBef>
              <a:buClr>
                <a:srgbClr val="D16249"/>
              </a:buClr>
              <a:buSzPct val="83928"/>
              <a:buFont typeface="Noto Sans Symbols"/>
              <a:buChar char="⚫"/>
              <a:tabLst>
                <a:tab pos="376555" algn="l"/>
              </a:tabLst>
            </a:pPr>
            <a:r>
              <a:rPr sz="2800" spc="-5" dirty="0">
                <a:latin typeface="Georgia"/>
                <a:cs typeface="Georgia"/>
              </a:rPr>
              <a:t>Noise can </a:t>
            </a:r>
            <a:r>
              <a:rPr sz="2800" spc="-10" dirty="0">
                <a:latin typeface="Georgia"/>
                <a:cs typeface="Georgia"/>
              </a:rPr>
              <a:t>impede </a:t>
            </a:r>
            <a:r>
              <a:rPr sz="2800" spc="-5" dirty="0">
                <a:latin typeface="Georgia"/>
                <a:cs typeface="Georgia"/>
              </a:rPr>
              <a:t>speech</a:t>
            </a:r>
            <a:r>
              <a:rPr sz="2800" spc="-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communication.</a:t>
            </a:r>
            <a:endParaRPr sz="2800">
              <a:latin typeface="Georgia"/>
              <a:cs typeface="Georgia"/>
            </a:endParaRPr>
          </a:p>
          <a:p>
            <a:pPr marL="461645" indent="-449580">
              <a:lnSpc>
                <a:spcPct val="100000"/>
              </a:lnSpc>
              <a:spcBef>
                <a:spcPts val="540"/>
              </a:spcBef>
              <a:buClr>
                <a:srgbClr val="D16249"/>
              </a:buClr>
              <a:buSzPct val="83928"/>
              <a:buFont typeface="Noto Sans Symbols"/>
              <a:buChar char="⚫"/>
              <a:tabLst>
                <a:tab pos="461645" algn="l"/>
                <a:tab pos="462280" algn="l"/>
              </a:tabLst>
            </a:pPr>
            <a:r>
              <a:rPr sz="2800" spc="-5" dirty="0">
                <a:latin typeface="Georgia"/>
                <a:cs typeface="Georgia"/>
              </a:rPr>
              <a:t>Solution can be noise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control.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3065" y="1575706"/>
            <a:ext cx="9525" cy="4819650"/>
          </a:xfrm>
          <a:custGeom>
            <a:avLst/>
            <a:gdLst/>
            <a:ahLst/>
            <a:cxnLst/>
            <a:rect l="l" t="t" r="r" b="b"/>
            <a:pathLst>
              <a:path w="9525" h="4819650">
                <a:moveTo>
                  <a:pt x="0" y="4819480"/>
                </a:moveTo>
                <a:lnTo>
                  <a:pt x="8999" y="0"/>
                </a:lnTo>
              </a:path>
            </a:pathLst>
          </a:custGeom>
          <a:ln w="9524">
            <a:solidFill>
              <a:srgbClr val="646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2366" y="415209"/>
            <a:ext cx="46704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101417"/>
                </a:solidFill>
                <a:latin typeface="Georgia"/>
                <a:cs typeface="Georgia"/>
              </a:rPr>
              <a:t>NOISE AND</a:t>
            </a:r>
            <a:r>
              <a:rPr sz="3300" b="1" spc="-95" dirty="0">
                <a:solidFill>
                  <a:srgbClr val="101417"/>
                </a:solidFill>
                <a:latin typeface="Georgia"/>
                <a:cs typeface="Georgia"/>
              </a:rPr>
              <a:t> </a:t>
            </a:r>
            <a:r>
              <a:rPr sz="3300" b="1" spc="-5" dirty="0">
                <a:solidFill>
                  <a:srgbClr val="101417"/>
                </a:solidFill>
                <a:latin typeface="Georgia"/>
                <a:cs typeface="Georgia"/>
              </a:rPr>
              <a:t>HEALTH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776" y="1358825"/>
            <a:ext cx="4337050" cy="43675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90"/>
              </a:spcBef>
            </a:pPr>
            <a:r>
              <a:rPr sz="2200" b="1" i="1" dirty="0">
                <a:latin typeface="Georgia"/>
                <a:cs typeface="Georgia"/>
              </a:rPr>
              <a:t>Regular exposure to noise  may include various</a:t>
            </a:r>
            <a:r>
              <a:rPr sz="2200" b="1" i="1" spc="-80" dirty="0">
                <a:latin typeface="Georgia"/>
                <a:cs typeface="Georgia"/>
              </a:rPr>
              <a:t> </a:t>
            </a:r>
            <a:r>
              <a:rPr sz="2200" b="1" i="1" dirty="0">
                <a:latin typeface="Georgia"/>
                <a:cs typeface="Georgia"/>
              </a:rPr>
              <a:t>physical  and psychological heath  consequences</a:t>
            </a:r>
            <a:r>
              <a:rPr sz="2200" b="1" i="1" spc="-15" dirty="0">
                <a:latin typeface="Georgia"/>
                <a:cs typeface="Georgia"/>
              </a:rPr>
              <a:t> </a:t>
            </a:r>
            <a:r>
              <a:rPr sz="2200" b="1" i="1" spc="5" dirty="0">
                <a:latin typeface="Georgia"/>
                <a:cs typeface="Georgia"/>
              </a:rPr>
              <a:t>including</a:t>
            </a:r>
            <a:r>
              <a:rPr sz="2100" spc="5" dirty="0">
                <a:latin typeface="Georgia"/>
                <a:cs typeface="Georgia"/>
              </a:rPr>
              <a:t>:</a:t>
            </a:r>
            <a:endParaRPr sz="2100">
              <a:latin typeface="Georgia"/>
              <a:cs typeface="Georgia"/>
            </a:endParaRPr>
          </a:p>
          <a:p>
            <a:pPr marL="351790" indent="-306705">
              <a:lnSpc>
                <a:spcPct val="100000"/>
              </a:lnSpc>
              <a:spcBef>
                <a:spcPts val="170"/>
              </a:spcBef>
              <a:buClr>
                <a:srgbClr val="D16249"/>
              </a:buClr>
              <a:buSzPct val="85714"/>
              <a:buFont typeface="Noto Sans Symbols"/>
              <a:buChar char="▪"/>
              <a:tabLst>
                <a:tab pos="351790" algn="l"/>
                <a:tab pos="352425" algn="l"/>
              </a:tabLst>
            </a:pPr>
            <a:r>
              <a:rPr sz="2100" spc="5" dirty="0">
                <a:latin typeface="Georgia"/>
                <a:cs typeface="Georgia"/>
              </a:rPr>
              <a:t>Hearing</a:t>
            </a:r>
            <a:r>
              <a:rPr sz="2100" spc="-5" dirty="0">
                <a:latin typeface="Georgia"/>
                <a:cs typeface="Georgia"/>
              </a:rPr>
              <a:t> </a:t>
            </a:r>
            <a:r>
              <a:rPr sz="2100" spc="5" dirty="0">
                <a:latin typeface="Georgia"/>
                <a:cs typeface="Georgia"/>
              </a:rPr>
              <a:t>Impairment</a:t>
            </a:r>
            <a:endParaRPr sz="2100">
              <a:latin typeface="Georgia"/>
              <a:cs typeface="Georgia"/>
            </a:endParaRPr>
          </a:p>
          <a:p>
            <a:pPr marL="351790" indent="-306705">
              <a:lnSpc>
                <a:spcPct val="100000"/>
              </a:lnSpc>
              <a:spcBef>
                <a:spcPts val="180"/>
              </a:spcBef>
              <a:buClr>
                <a:srgbClr val="D16249"/>
              </a:buClr>
              <a:buSzPct val="85714"/>
              <a:buFont typeface="Noto Sans Symbols"/>
              <a:buChar char="▪"/>
              <a:tabLst>
                <a:tab pos="351790" algn="l"/>
                <a:tab pos="352425" algn="l"/>
              </a:tabLst>
            </a:pPr>
            <a:r>
              <a:rPr sz="2100" spc="5" dirty="0">
                <a:latin typeface="Georgia"/>
                <a:cs typeface="Georgia"/>
              </a:rPr>
              <a:t>Tinnitus</a:t>
            </a:r>
            <a:endParaRPr sz="2100">
              <a:latin typeface="Georgia"/>
              <a:cs typeface="Georgia"/>
            </a:endParaRPr>
          </a:p>
          <a:p>
            <a:pPr marL="351790" indent="-306705">
              <a:lnSpc>
                <a:spcPct val="100000"/>
              </a:lnSpc>
              <a:spcBef>
                <a:spcPts val="180"/>
              </a:spcBef>
              <a:buClr>
                <a:srgbClr val="D16249"/>
              </a:buClr>
              <a:buSzPct val="85714"/>
              <a:buFont typeface="Noto Sans Symbols"/>
              <a:buChar char="▪"/>
              <a:tabLst>
                <a:tab pos="351790" algn="l"/>
                <a:tab pos="352425" algn="l"/>
              </a:tabLst>
            </a:pPr>
            <a:r>
              <a:rPr sz="2100" spc="5" dirty="0">
                <a:latin typeface="Georgia"/>
                <a:cs typeface="Georgia"/>
              </a:rPr>
              <a:t>Hypertension</a:t>
            </a:r>
            <a:endParaRPr sz="2100">
              <a:latin typeface="Georgia"/>
              <a:cs typeface="Georgia"/>
            </a:endParaRPr>
          </a:p>
          <a:p>
            <a:pPr marL="351790" indent="-306705">
              <a:lnSpc>
                <a:spcPct val="100000"/>
              </a:lnSpc>
              <a:spcBef>
                <a:spcPts val="180"/>
              </a:spcBef>
              <a:buClr>
                <a:srgbClr val="D16249"/>
              </a:buClr>
              <a:buSzPct val="85714"/>
              <a:buFont typeface="Noto Sans Symbols"/>
              <a:buChar char="▪"/>
              <a:tabLst>
                <a:tab pos="351790" algn="l"/>
                <a:tab pos="352425" algn="l"/>
              </a:tabLst>
            </a:pPr>
            <a:r>
              <a:rPr sz="2100" spc="5" dirty="0">
                <a:latin typeface="Georgia"/>
                <a:cs typeface="Georgia"/>
              </a:rPr>
              <a:t>Ischemic heart</a:t>
            </a:r>
            <a:r>
              <a:rPr sz="2100" spc="-5" dirty="0">
                <a:latin typeface="Georgia"/>
                <a:cs typeface="Georgia"/>
              </a:rPr>
              <a:t> </a:t>
            </a:r>
            <a:r>
              <a:rPr sz="2100" spc="5" dirty="0">
                <a:latin typeface="Georgia"/>
                <a:cs typeface="Georgia"/>
              </a:rPr>
              <a:t>disease</a:t>
            </a:r>
            <a:endParaRPr sz="2100">
              <a:latin typeface="Georgia"/>
              <a:cs typeface="Georgia"/>
            </a:endParaRPr>
          </a:p>
          <a:p>
            <a:pPr marL="351790" indent="-306705">
              <a:lnSpc>
                <a:spcPct val="100000"/>
              </a:lnSpc>
              <a:spcBef>
                <a:spcPts val="180"/>
              </a:spcBef>
              <a:buClr>
                <a:srgbClr val="D16249"/>
              </a:buClr>
              <a:buSzPct val="85714"/>
              <a:buFont typeface="Noto Sans Symbols"/>
              <a:buChar char="▪"/>
              <a:tabLst>
                <a:tab pos="351790" algn="l"/>
                <a:tab pos="352425" algn="l"/>
              </a:tabLst>
            </a:pPr>
            <a:r>
              <a:rPr sz="2100" spc="5" dirty="0">
                <a:latin typeface="Georgia"/>
                <a:cs typeface="Georgia"/>
              </a:rPr>
              <a:t>Annoyance</a:t>
            </a:r>
            <a:endParaRPr sz="2100">
              <a:latin typeface="Georgia"/>
              <a:cs typeface="Georgia"/>
            </a:endParaRPr>
          </a:p>
          <a:p>
            <a:pPr marL="351790" indent="-306705">
              <a:lnSpc>
                <a:spcPct val="100000"/>
              </a:lnSpc>
              <a:spcBef>
                <a:spcPts val="180"/>
              </a:spcBef>
              <a:buClr>
                <a:srgbClr val="D16249"/>
              </a:buClr>
              <a:buSzPct val="85714"/>
              <a:buFont typeface="Noto Sans Symbols"/>
              <a:buChar char="▪"/>
              <a:tabLst>
                <a:tab pos="351790" algn="l"/>
                <a:tab pos="352425" algn="l"/>
              </a:tabLst>
            </a:pPr>
            <a:r>
              <a:rPr sz="2100" spc="5" dirty="0">
                <a:latin typeface="Georgia"/>
                <a:cs typeface="Georgia"/>
              </a:rPr>
              <a:t>Sleep</a:t>
            </a:r>
            <a:r>
              <a:rPr sz="2100" dirty="0">
                <a:latin typeface="Georgia"/>
                <a:cs typeface="Georgia"/>
              </a:rPr>
              <a:t> </a:t>
            </a:r>
            <a:r>
              <a:rPr sz="2100" spc="5" dirty="0">
                <a:latin typeface="Georgia"/>
                <a:cs typeface="Georgia"/>
              </a:rPr>
              <a:t>disturbances</a:t>
            </a:r>
            <a:endParaRPr sz="2100">
              <a:latin typeface="Georgia"/>
              <a:cs typeface="Georgia"/>
            </a:endParaRPr>
          </a:p>
          <a:p>
            <a:pPr marL="351790" indent="-306705">
              <a:lnSpc>
                <a:spcPct val="100000"/>
              </a:lnSpc>
              <a:spcBef>
                <a:spcPts val="180"/>
              </a:spcBef>
              <a:buClr>
                <a:srgbClr val="D16249"/>
              </a:buClr>
              <a:buSzPct val="85714"/>
              <a:buFont typeface="Noto Sans Symbols"/>
              <a:buChar char="▪"/>
              <a:tabLst>
                <a:tab pos="351790" algn="l"/>
                <a:tab pos="352425" algn="l"/>
              </a:tabLst>
            </a:pPr>
            <a:r>
              <a:rPr sz="2100" spc="10" dirty="0">
                <a:latin typeface="Georgia"/>
                <a:cs typeface="Georgia"/>
              </a:rPr>
              <a:t>Harm </a:t>
            </a:r>
            <a:r>
              <a:rPr sz="2100" spc="5" dirty="0">
                <a:latin typeface="Georgia"/>
                <a:cs typeface="Georgia"/>
              </a:rPr>
              <a:t>to </a:t>
            </a:r>
            <a:r>
              <a:rPr sz="2100" spc="10" dirty="0">
                <a:latin typeface="Georgia"/>
                <a:cs typeface="Georgia"/>
              </a:rPr>
              <a:t>Immune</a:t>
            </a:r>
            <a:r>
              <a:rPr sz="2100" spc="-25" dirty="0">
                <a:latin typeface="Georgia"/>
                <a:cs typeface="Georgia"/>
              </a:rPr>
              <a:t> </a:t>
            </a:r>
            <a:r>
              <a:rPr sz="2100" spc="5" dirty="0">
                <a:latin typeface="Georgia"/>
                <a:cs typeface="Georgia"/>
              </a:rPr>
              <a:t>System</a:t>
            </a:r>
            <a:endParaRPr sz="2100">
              <a:latin typeface="Georgia"/>
              <a:cs typeface="Georgia"/>
            </a:endParaRPr>
          </a:p>
          <a:p>
            <a:pPr marL="351790" indent="-306705">
              <a:lnSpc>
                <a:spcPct val="100000"/>
              </a:lnSpc>
              <a:spcBef>
                <a:spcPts val="180"/>
              </a:spcBef>
              <a:buClr>
                <a:srgbClr val="D16249"/>
              </a:buClr>
              <a:buSzPct val="85714"/>
              <a:buFont typeface="Noto Sans Symbols"/>
              <a:buChar char="▪"/>
              <a:tabLst>
                <a:tab pos="351790" algn="l"/>
                <a:tab pos="352425" algn="l"/>
              </a:tabLst>
            </a:pPr>
            <a:r>
              <a:rPr sz="2100" spc="5" dirty="0">
                <a:latin typeface="Georgia"/>
                <a:cs typeface="Georgia"/>
              </a:rPr>
              <a:t>Birth</a:t>
            </a:r>
            <a:r>
              <a:rPr sz="2100" spc="-5" dirty="0">
                <a:latin typeface="Georgia"/>
                <a:cs typeface="Georgia"/>
              </a:rPr>
              <a:t> </a:t>
            </a:r>
            <a:r>
              <a:rPr sz="2100" spc="5" dirty="0">
                <a:latin typeface="Georgia"/>
                <a:cs typeface="Georgia"/>
              </a:rPr>
              <a:t>defects</a:t>
            </a:r>
            <a:endParaRPr sz="2100">
              <a:latin typeface="Georgia"/>
              <a:cs typeface="Georgia"/>
            </a:endParaRPr>
          </a:p>
          <a:p>
            <a:pPr marL="351790" indent="-306705">
              <a:lnSpc>
                <a:spcPct val="100000"/>
              </a:lnSpc>
              <a:spcBef>
                <a:spcPts val="180"/>
              </a:spcBef>
              <a:buClr>
                <a:srgbClr val="D16249"/>
              </a:buClr>
              <a:buSzPct val="85714"/>
              <a:buFont typeface="Noto Sans Symbols"/>
              <a:buChar char="▪"/>
              <a:tabLst>
                <a:tab pos="351790" algn="l"/>
                <a:tab pos="352425" algn="l"/>
              </a:tabLst>
            </a:pPr>
            <a:r>
              <a:rPr sz="2100" spc="5" dirty="0">
                <a:latin typeface="Georgia"/>
                <a:cs typeface="Georgia"/>
              </a:rPr>
              <a:t>Icreased incidence of</a:t>
            </a:r>
            <a:r>
              <a:rPr sz="2100" spc="-20" dirty="0">
                <a:latin typeface="Georgia"/>
                <a:cs typeface="Georgia"/>
              </a:rPr>
              <a:t> </a:t>
            </a:r>
            <a:r>
              <a:rPr sz="2100" spc="5" dirty="0">
                <a:latin typeface="Georgia"/>
                <a:cs typeface="Georgia"/>
              </a:rPr>
              <a:t>diabetes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4390" y="2133595"/>
            <a:ext cx="4038591" cy="380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3368" y="415209"/>
            <a:ext cx="16903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000000"/>
                </a:solidFill>
                <a:latin typeface="Georgia"/>
                <a:cs typeface="Georgia"/>
              </a:rPr>
              <a:t>BASICS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41" y="4634982"/>
            <a:ext cx="8066405" cy="136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 marR="5080" indent="-451484">
              <a:lnSpc>
                <a:spcPct val="100000"/>
              </a:lnSpc>
              <a:spcBef>
                <a:spcPts val="100"/>
              </a:spcBef>
              <a:buClr>
                <a:srgbClr val="D16249"/>
              </a:buClr>
              <a:buFont typeface="Noto Sans Symbols"/>
              <a:buChar char="⚫"/>
              <a:tabLst>
                <a:tab pos="463550" algn="l"/>
                <a:tab pos="464184" algn="l"/>
              </a:tabLst>
            </a:pPr>
            <a:r>
              <a:rPr sz="2200" spc="-5" dirty="0">
                <a:latin typeface="Georgia"/>
                <a:cs typeface="Georgia"/>
              </a:rPr>
              <a:t>Principle of hearing: conversion of physical disturbances in to  electrical potentials which brain can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sense</a:t>
            </a:r>
            <a:endParaRPr sz="2200">
              <a:latin typeface="Georgia"/>
              <a:cs typeface="Georgia"/>
            </a:endParaRPr>
          </a:p>
          <a:p>
            <a:pPr marL="463550" marR="833755" indent="-451484">
              <a:lnSpc>
                <a:spcPts val="2620"/>
              </a:lnSpc>
              <a:spcBef>
                <a:spcPts val="85"/>
              </a:spcBef>
              <a:buClr>
                <a:srgbClr val="D16249"/>
              </a:buClr>
              <a:buFont typeface="Noto Sans Symbols"/>
              <a:buChar char="⚫"/>
              <a:tabLst>
                <a:tab pos="463550" algn="l"/>
                <a:tab pos="464184" algn="l"/>
              </a:tabLst>
            </a:pPr>
            <a:r>
              <a:rPr sz="2200" spc="-5" dirty="0">
                <a:latin typeface="Georgia"/>
                <a:cs typeface="Georgia"/>
              </a:rPr>
              <a:t>Listerner’s ear recieve sound directly and indirectly( i.e  reflection from several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surfaces).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6324" y="1589096"/>
            <a:ext cx="8334658" cy="3040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99" y="1393497"/>
            <a:ext cx="8839200" cy="4994910"/>
          </a:xfrm>
          <a:custGeom>
            <a:avLst/>
            <a:gdLst/>
            <a:ahLst/>
            <a:cxnLst/>
            <a:rect l="l" t="t" r="r" b="b"/>
            <a:pathLst>
              <a:path w="8839200" h="4994910">
                <a:moveTo>
                  <a:pt x="0" y="4994864"/>
                </a:moveTo>
                <a:lnTo>
                  <a:pt x="8839182" y="4994864"/>
                </a:lnTo>
                <a:lnTo>
                  <a:pt x="8839182" y="0"/>
                </a:lnTo>
                <a:lnTo>
                  <a:pt x="0" y="0"/>
                </a:lnTo>
                <a:lnTo>
                  <a:pt x="0" y="4994864"/>
                </a:lnTo>
                <a:close/>
              </a:path>
            </a:pathLst>
          </a:custGeom>
          <a:solidFill>
            <a:srgbClr val="C4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99" y="6697961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4"/>
                </a:moveTo>
                <a:lnTo>
                  <a:pt x="8839182" y="7624"/>
                </a:lnTo>
                <a:lnTo>
                  <a:pt x="8839182" y="0"/>
                </a:lnTo>
                <a:lnTo>
                  <a:pt x="0" y="0"/>
                </a:lnTo>
                <a:lnTo>
                  <a:pt x="0" y="7624"/>
                </a:lnTo>
                <a:close/>
              </a:path>
            </a:pathLst>
          </a:custGeom>
          <a:solidFill>
            <a:srgbClr val="C4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05586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3981" y="152399"/>
                </a:moveTo>
                <a:lnTo>
                  <a:pt x="0" y="152399"/>
                </a:lnTo>
                <a:lnTo>
                  <a:pt x="0" y="0"/>
                </a:lnTo>
                <a:lnTo>
                  <a:pt x="9143981" y="0"/>
                </a:lnTo>
                <a:lnTo>
                  <a:pt x="9143981" y="15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3975" y="0"/>
                  </a:moveTo>
                  <a:lnTo>
                    <a:pt x="8991575" y="0"/>
                  </a:lnTo>
                  <a:lnTo>
                    <a:pt x="152387" y="0"/>
                  </a:lnTo>
                  <a:lnTo>
                    <a:pt x="0" y="0"/>
                  </a:lnTo>
                  <a:lnTo>
                    <a:pt x="0" y="1393507"/>
                  </a:lnTo>
                  <a:lnTo>
                    <a:pt x="0" y="6857987"/>
                  </a:lnTo>
                  <a:lnTo>
                    <a:pt x="152387" y="6857987"/>
                  </a:lnTo>
                  <a:lnTo>
                    <a:pt x="152387" y="1393507"/>
                  </a:lnTo>
                  <a:lnTo>
                    <a:pt x="8991575" y="1393507"/>
                  </a:lnTo>
                  <a:lnTo>
                    <a:pt x="8991575" y="6857987"/>
                  </a:lnTo>
                  <a:lnTo>
                    <a:pt x="9143975" y="6857987"/>
                  </a:lnTo>
                  <a:lnTo>
                    <a:pt x="9143975" y="1393507"/>
                  </a:lnTo>
                  <a:lnTo>
                    <a:pt x="9143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351" y="6388361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80" y="309599"/>
                  </a:moveTo>
                  <a:lnTo>
                    <a:pt x="0" y="309599"/>
                  </a:lnTo>
                  <a:lnTo>
                    <a:pt x="0" y="0"/>
                  </a:lnTo>
                  <a:lnTo>
                    <a:pt x="8833180" y="0"/>
                  </a:lnTo>
                  <a:lnTo>
                    <a:pt x="8833180" y="309599"/>
                  </a:lnTo>
                  <a:close/>
                </a:path>
              </a:pathLst>
            </a:custGeom>
            <a:solidFill>
              <a:srgbClr val="8CA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399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0"/>
                  </a:moveTo>
                  <a:lnTo>
                    <a:pt x="8833182" y="0"/>
                  </a:lnTo>
                  <a:lnTo>
                    <a:pt x="8833182" y="6547188"/>
                  </a:lnTo>
                  <a:lnTo>
                    <a:pt x="0" y="654718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9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399" y="1276739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82" y="0"/>
                  </a:lnTo>
                </a:path>
              </a:pathLst>
            </a:custGeom>
            <a:ln w="9524">
              <a:solidFill>
                <a:srgbClr val="79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67187" y="956043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802" y="256832"/>
                  </a:lnTo>
                  <a:lnTo>
                    <a:pt x="594626" y="210477"/>
                  </a:lnTo>
                  <a:lnTo>
                    <a:pt x="576440" y="166547"/>
                  </a:lnTo>
                  <a:lnTo>
                    <a:pt x="551548" y="125869"/>
                  </a:lnTo>
                  <a:lnTo>
                    <a:pt x="520319" y="89268"/>
                  </a:lnTo>
                  <a:lnTo>
                    <a:pt x="483717" y="58039"/>
                  </a:lnTo>
                  <a:lnTo>
                    <a:pt x="443052" y="33147"/>
                  </a:lnTo>
                  <a:lnTo>
                    <a:pt x="399135" y="14960"/>
                  </a:lnTo>
                  <a:lnTo>
                    <a:pt x="352767" y="3797"/>
                  </a:lnTo>
                  <a:lnTo>
                    <a:pt x="304800" y="0"/>
                  </a:lnTo>
                  <a:lnTo>
                    <a:pt x="255358" y="3987"/>
                  </a:lnTo>
                  <a:lnTo>
                    <a:pt x="208457" y="15532"/>
                  </a:lnTo>
                  <a:lnTo>
                    <a:pt x="164731" y="34023"/>
                  </a:lnTo>
                  <a:lnTo>
                    <a:pt x="124790" y="58801"/>
                  </a:lnTo>
                  <a:lnTo>
                    <a:pt x="89281" y="89268"/>
                  </a:lnTo>
                  <a:lnTo>
                    <a:pt x="58813" y="124790"/>
                  </a:lnTo>
                  <a:lnTo>
                    <a:pt x="34023" y="164719"/>
                  </a:lnTo>
                  <a:lnTo>
                    <a:pt x="15532" y="208457"/>
                  </a:lnTo>
                  <a:lnTo>
                    <a:pt x="3987" y="255358"/>
                  </a:lnTo>
                  <a:lnTo>
                    <a:pt x="0" y="304800"/>
                  </a:lnTo>
                  <a:lnTo>
                    <a:pt x="3987" y="354241"/>
                  </a:lnTo>
                  <a:lnTo>
                    <a:pt x="15532" y="401142"/>
                  </a:lnTo>
                  <a:lnTo>
                    <a:pt x="34023" y="444868"/>
                  </a:lnTo>
                  <a:lnTo>
                    <a:pt x="58813" y="484809"/>
                  </a:lnTo>
                  <a:lnTo>
                    <a:pt x="89281" y="520319"/>
                  </a:lnTo>
                  <a:lnTo>
                    <a:pt x="124790" y="550786"/>
                  </a:lnTo>
                  <a:lnTo>
                    <a:pt x="164731" y="575576"/>
                  </a:lnTo>
                  <a:lnTo>
                    <a:pt x="208457" y="594055"/>
                  </a:lnTo>
                  <a:lnTo>
                    <a:pt x="255358" y="605599"/>
                  </a:lnTo>
                  <a:lnTo>
                    <a:pt x="304800" y="609600"/>
                  </a:lnTo>
                  <a:lnTo>
                    <a:pt x="354228" y="605599"/>
                  </a:lnTo>
                  <a:lnTo>
                    <a:pt x="401129" y="594055"/>
                  </a:lnTo>
                  <a:lnTo>
                    <a:pt x="444868" y="575576"/>
                  </a:lnTo>
                  <a:lnTo>
                    <a:pt x="484797" y="550786"/>
                  </a:lnTo>
                  <a:lnTo>
                    <a:pt x="520319" y="520319"/>
                  </a:lnTo>
                  <a:lnTo>
                    <a:pt x="550786" y="484809"/>
                  </a:lnTo>
                  <a:lnTo>
                    <a:pt x="575576" y="444868"/>
                  </a:lnTo>
                  <a:lnTo>
                    <a:pt x="594055" y="401142"/>
                  </a:lnTo>
                  <a:lnTo>
                    <a:pt x="605612" y="354241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4741" y="1033587"/>
              <a:ext cx="454659" cy="454659"/>
            </a:xfrm>
            <a:custGeom>
              <a:avLst/>
              <a:gdLst/>
              <a:ahLst/>
              <a:cxnLst/>
              <a:rect l="l" t="t" r="r" b="b"/>
              <a:pathLst>
                <a:path w="454660" h="454659">
                  <a:moveTo>
                    <a:pt x="0" y="227234"/>
                  </a:moveTo>
                  <a:lnTo>
                    <a:pt x="304" y="215626"/>
                  </a:lnTo>
                  <a:lnTo>
                    <a:pt x="1196" y="204012"/>
                  </a:lnTo>
                  <a:lnTo>
                    <a:pt x="10246" y="159669"/>
                  </a:lnTo>
                  <a:lnTo>
                    <a:pt x="27459" y="118917"/>
                  </a:lnTo>
                  <a:lnTo>
                    <a:pt x="51909" y="82697"/>
                  </a:lnTo>
                  <a:lnTo>
                    <a:pt x="82706" y="51910"/>
                  </a:lnTo>
                  <a:lnTo>
                    <a:pt x="118912" y="27454"/>
                  </a:lnTo>
                  <a:lnTo>
                    <a:pt x="159671" y="10240"/>
                  </a:lnTo>
                  <a:lnTo>
                    <a:pt x="204021" y="1194"/>
                  </a:lnTo>
                  <a:lnTo>
                    <a:pt x="227249" y="0"/>
                  </a:lnTo>
                  <a:lnTo>
                    <a:pt x="271774" y="4407"/>
                  </a:lnTo>
                  <a:lnTo>
                    <a:pt x="314199" y="17297"/>
                  </a:lnTo>
                  <a:lnTo>
                    <a:pt x="353299" y="38177"/>
                  </a:lnTo>
                  <a:lnTo>
                    <a:pt x="387924" y="66554"/>
                  </a:lnTo>
                  <a:lnTo>
                    <a:pt x="416299" y="101164"/>
                  </a:lnTo>
                  <a:lnTo>
                    <a:pt x="437174" y="140274"/>
                  </a:lnTo>
                  <a:lnTo>
                    <a:pt x="450074" y="182694"/>
                  </a:lnTo>
                  <a:lnTo>
                    <a:pt x="454474" y="227234"/>
                  </a:lnTo>
                  <a:lnTo>
                    <a:pt x="449849" y="273011"/>
                  </a:lnTo>
                  <a:lnTo>
                    <a:pt x="436599" y="315689"/>
                  </a:lnTo>
                  <a:lnTo>
                    <a:pt x="415649" y="354294"/>
                  </a:lnTo>
                  <a:lnTo>
                    <a:pt x="387924" y="387911"/>
                  </a:lnTo>
                  <a:lnTo>
                    <a:pt x="354299" y="415649"/>
                  </a:lnTo>
                  <a:lnTo>
                    <a:pt x="315699" y="436601"/>
                  </a:lnTo>
                  <a:lnTo>
                    <a:pt x="273024" y="449849"/>
                  </a:lnTo>
                  <a:lnTo>
                    <a:pt x="227249" y="454466"/>
                  </a:lnTo>
                  <a:lnTo>
                    <a:pt x="181449" y="449849"/>
                  </a:lnTo>
                  <a:lnTo>
                    <a:pt x="138774" y="436601"/>
                  </a:lnTo>
                  <a:lnTo>
                    <a:pt x="100174" y="415649"/>
                  </a:lnTo>
                  <a:lnTo>
                    <a:pt x="66549" y="387911"/>
                  </a:lnTo>
                  <a:lnTo>
                    <a:pt x="38824" y="354294"/>
                  </a:lnTo>
                  <a:lnTo>
                    <a:pt x="17874" y="315689"/>
                  </a:lnTo>
                  <a:lnTo>
                    <a:pt x="4624" y="273011"/>
                  </a:lnTo>
                  <a:lnTo>
                    <a:pt x="304" y="238840"/>
                  </a:lnTo>
                  <a:lnTo>
                    <a:pt x="0" y="227234"/>
                  </a:lnTo>
                  <a:close/>
                </a:path>
                <a:path w="454660" h="454659">
                  <a:moveTo>
                    <a:pt x="33874" y="227234"/>
                  </a:moveTo>
                  <a:lnTo>
                    <a:pt x="34119" y="217197"/>
                  </a:lnTo>
                  <a:lnTo>
                    <a:pt x="34853" y="207451"/>
                  </a:lnTo>
                  <a:lnTo>
                    <a:pt x="42534" y="169724"/>
                  </a:lnTo>
                  <a:lnTo>
                    <a:pt x="61797" y="127039"/>
                  </a:lnTo>
                  <a:lnTo>
                    <a:pt x="90499" y="90502"/>
                  </a:lnTo>
                  <a:lnTo>
                    <a:pt x="127038" y="61801"/>
                  </a:lnTo>
                  <a:lnTo>
                    <a:pt x="169727" y="42536"/>
                  </a:lnTo>
                  <a:lnTo>
                    <a:pt x="207458" y="34843"/>
                  </a:lnTo>
                  <a:lnTo>
                    <a:pt x="227249" y="33867"/>
                  </a:lnTo>
                  <a:lnTo>
                    <a:pt x="274452" y="39706"/>
                  </a:lnTo>
                  <a:lnTo>
                    <a:pt x="318296" y="56629"/>
                  </a:lnTo>
                  <a:lnTo>
                    <a:pt x="356971" y="83830"/>
                  </a:lnTo>
                  <a:lnTo>
                    <a:pt x="382624" y="112120"/>
                  </a:lnTo>
                  <a:lnTo>
                    <a:pt x="405874" y="153234"/>
                  </a:lnTo>
                  <a:lnTo>
                    <a:pt x="418500" y="198757"/>
                  </a:lnTo>
                  <a:lnTo>
                    <a:pt x="420599" y="227234"/>
                  </a:lnTo>
                  <a:lnTo>
                    <a:pt x="416674" y="266221"/>
                  </a:lnTo>
                  <a:lnTo>
                    <a:pt x="401528" y="311129"/>
                  </a:lnTo>
                  <a:lnTo>
                    <a:pt x="376480" y="350237"/>
                  </a:lnTo>
                  <a:lnTo>
                    <a:pt x="342993" y="382157"/>
                  </a:lnTo>
                  <a:lnTo>
                    <a:pt x="302499" y="405411"/>
                  </a:lnTo>
                  <a:lnTo>
                    <a:pt x="256619" y="418395"/>
                  </a:lnTo>
                  <a:lnTo>
                    <a:pt x="227249" y="420599"/>
                  </a:lnTo>
                  <a:lnTo>
                    <a:pt x="188249" y="416671"/>
                  </a:lnTo>
                  <a:lnTo>
                    <a:pt x="143343" y="401518"/>
                  </a:lnTo>
                  <a:lnTo>
                    <a:pt x="104231" y="376466"/>
                  </a:lnTo>
                  <a:lnTo>
                    <a:pt x="72313" y="342984"/>
                  </a:lnTo>
                  <a:lnTo>
                    <a:pt x="49049" y="302494"/>
                  </a:lnTo>
                  <a:lnTo>
                    <a:pt x="36079" y="256617"/>
                  </a:lnTo>
                  <a:lnTo>
                    <a:pt x="34119" y="237270"/>
                  </a:lnTo>
                  <a:lnTo>
                    <a:pt x="33874" y="227234"/>
                  </a:lnTo>
                  <a:close/>
                </a:path>
              </a:pathLst>
            </a:custGeom>
            <a:ln w="16933">
              <a:solidFill>
                <a:srgbClr val="7997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63065" y="1575706"/>
              <a:ext cx="9525" cy="4819650"/>
            </a:xfrm>
            <a:custGeom>
              <a:avLst/>
              <a:gdLst/>
              <a:ahLst/>
              <a:cxnLst/>
              <a:rect l="l" t="t" r="r" b="b"/>
              <a:pathLst>
                <a:path w="9525" h="4819650">
                  <a:moveTo>
                    <a:pt x="0" y="4819480"/>
                  </a:moveTo>
                  <a:lnTo>
                    <a:pt x="8999" y="0"/>
                  </a:lnTo>
                </a:path>
              </a:pathLst>
            </a:custGeom>
            <a:ln w="9524">
              <a:solidFill>
                <a:srgbClr val="646B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961294" y="415209"/>
            <a:ext cx="32150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000000"/>
                </a:solidFill>
                <a:latin typeface="Georgia"/>
                <a:cs typeface="Georgia"/>
              </a:rPr>
              <a:t>PARAMETERS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4776" y="1449829"/>
            <a:ext cx="3769995" cy="1045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2100" spc="-5" dirty="0">
                <a:latin typeface="Georgia"/>
                <a:cs typeface="Georgia"/>
              </a:rPr>
              <a:t>Building materials are</a:t>
            </a:r>
            <a:r>
              <a:rPr sz="2100" spc="-90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generally  rated by their noise reduction  coefficient</a:t>
            </a:r>
            <a:r>
              <a:rPr sz="2100" spc="90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(NRC).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73615" y="1450845"/>
            <a:ext cx="3745229" cy="11753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20"/>
              </a:spcBef>
            </a:pPr>
            <a:r>
              <a:rPr sz="1900" b="1" spc="-5" dirty="0">
                <a:latin typeface="Georgia"/>
                <a:cs typeface="Georgia"/>
              </a:rPr>
              <a:t>Sound Transmission Class (or  STC) </a:t>
            </a:r>
            <a:r>
              <a:rPr sz="1900" spc="-5" dirty="0">
                <a:latin typeface="Georgia"/>
                <a:cs typeface="Georgia"/>
              </a:rPr>
              <a:t>is an integer rating of how  well </a:t>
            </a:r>
            <a:r>
              <a:rPr sz="1900" dirty="0">
                <a:latin typeface="Georgia"/>
                <a:cs typeface="Georgia"/>
              </a:rPr>
              <a:t>a </a:t>
            </a:r>
            <a:r>
              <a:rPr sz="1900" spc="-5" dirty="0">
                <a:latin typeface="Georgia"/>
                <a:cs typeface="Georgia"/>
              </a:rPr>
              <a:t>building partition attenuates  airborne</a:t>
            </a:r>
            <a:r>
              <a:rPr sz="1900" spc="-10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sound.</a:t>
            </a:r>
            <a:endParaRPr sz="1900">
              <a:latin typeface="Georgia"/>
              <a:cs typeface="Georg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47024" y="2773194"/>
            <a:ext cx="8075295" cy="3280410"/>
            <a:chOff x="347024" y="2773194"/>
            <a:chExt cx="8075295" cy="3280410"/>
          </a:xfrm>
        </p:grpSpPr>
        <p:sp>
          <p:nvSpPr>
            <p:cNvPr id="17" name="object 17"/>
            <p:cNvSpPr/>
            <p:nvPr/>
          </p:nvSpPr>
          <p:spPr>
            <a:xfrm>
              <a:off x="347024" y="2773194"/>
              <a:ext cx="3948042" cy="32801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00590" y="3143068"/>
              <a:ext cx="3621142" cy="29103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6911" y="415209"/>
            <a:ext cx="448119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101417"/>
                </a:solidFill>
                <a:latin typeface="Georgia"/>
                <a:cs typeface="Georgia"/>
              </a:rPr>
              <a:t>WAYS TO</a:t>
            </a:r>
            <a:r>
              <a:rPr sz="3300" b="1" spc="-95" dirty="0">
                <a:solidFill>
                  <a:srgbClr val="101417"/>
                </a:solidFill>
                <a:latin typeface="Georgia"/>
                <a:cs typeface="Georgia"/>
              </a:rPr>
              <a:t> </a:t>
            </a:r>
            <a:r>
              <a:rPr sz="3300" b="1" spc="-5" dirty="0">
                <a:solidFill>
                  <a:srgbClr val="101417"/>
                </a:solidFill>
                <a:latin typeface="Georgia"/>
                <a:cs typeface="Georgia"/>
              </a:rPr>
              <a:t>CONTROL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125" y="1478873"/>
            <a:ext cx="8420735" cy="4092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6395" indent="-354330">
              <a:lnSpc>
                <a:spcPts val="2950"/>
              </a:lnSpc>
              <a:spcBef>
                <a:spcPts val="95"/>
              </a:spcBef>
              <a:buClr>
                <a:srgbClr val="D16249"/>
              </a:buClr>
              <a:buSzPct val="84000"/>
              <a:buFont typeface="Noto Sans Symbols"/>
              <a:buChar char="●"/>
              <a:tabLst>
                <a:tab pos="366395" algn="l"/>
                <a:tab pos="367030" algn="l"/>
              </a:tabLst>
            </a:pPr>
            <a:r>
              <a:rPr sz="2500" b="1" spc="-10" dirty="0">
                <a:latin typeface="Georgia"/>
                <a:cs typeface="Georgia"/>
              </a:rPr>
              <a:t>Three BASIC ways </a:t>
            </a:r>
            <a:r>
              <a:rPr sz="2500" b="1" spc="-5" dirty="0">
                <a:latin typeface="Georgia"/>
                <a:cs typeface="Georgia"/>
              </a:rPr>
              <a:t>to </a:t>
            </a:r>
            <a:r>
              <a:rPr sz="2500" b="1" spc="-10" dirty="0">
                <a:latin typeface="Georgia"/>
                <a:cs typeface="Georgia"/>
              </a:rPr>
              <a:t>control</a:t>
            </a:r>
            <a:r>
              <a:rPr sz="2500" b="1" spc="5" dirty="0">
                <a:latin typeface="Georgia"/>
                <a:cs typeface="Georgia"/>
              </a:rPr>
              <a:t> </a:t>
            </a:r>
            <a:r>
              <a:rPr sz="2500" b="1" spc="-10" dirty="0">
                <a:latin typeface="Georgia"/>
                <a:cs typeface="Georgia"/>
              </a:rPr>
              <a:t>noise</a:t>
            </a:r>
            <a:endParaRPr sz="2500">
              <a:latin typeface="Georgia"/>
              <a:cs typeface="Georgia"/>
            </a:endParaRPr>
          </a:p>
          <a:p>
            <a:pPr marL="389255" lvl="1" indent="-297815">
              <a:lnSpc>
                <a:spcPts val="2910"/>
              </a:lnSpc>
              <a:buAutoNum type="arabicPeriod"/>
              <a:tabLst>
                <a:tab pos="389890" algn="l"/>
              </a:tabLst>
            </a:pPr>
            <a:r>
              <a:rPr sz="2500" spc="-10" dirty="0">
                <a:latin typeface="Georgia"/>
                <a:cs typeface="Georgia"/>
              </a:rPr>
              <a:t>Replace </a:t>
            </a:r>
            <a:r>
              <a:rPr sz="2500" spc="-5" dirty="0">
                <a:latin typeface="Georgia"/>
                <a:cs typeface="Georgia"/>
              </a:rPr>
              <a:t>the </a:t>
            </a:r>
            <a:r>
              <a:rPr sz="2500" spc="-10" dirty="0">
                <a:latin typeface="Georgia"/>
                <a:cs typeface="Georgia"/>
              </a:rPr>
              <a:t>sound source with </a:t>
            </a:r>
            <a:r>
              <a:rPr sz="2500" spc="-5" dirty="0">
                <a:latin typeface="Georgia"/>
                <a:cs typeface="Georgia"/>
              </a:rPr>
              <a:t>a </a:t>
            </a:r>
            <a:r>
              <a:rPr sz="2500" spc="-10" dirty="0">
                <a:latin typeface="Georgia"/>
                <a:cs typeface="Georgia"/>
              </a:rPr>
              <a:t>quieter</a:t>
            </a:r>
            <a:r>
              <a:rPr sz="2500" spc="20" dirty="0">
                <a:latin typeface="Georgia"/>
                <a:cs typeface="Georgia"/>
              </a:rPr>
              <a:t> </a:t>
            </a:r>
            <a:r>
              <a:rPr sz="2500" spc="-10" dirty="0">
                <a:latin typeface="Georgia"/>
                <a:cs typeface="Georgia"/>
              </a:rPr>
              <a:t>one.</a:t>
            </a:r>
            <a:endParaRPr sz="2500">
              <a:latin typeface="Georgia"/>
              <a:cs typeface="Georgia"/>
            </a:endParaRPr>
          </a:p>
          <a:p>
            <a:pPr marL="92075" marR="230504" lvl="1">
              <a:lnSpc>
                <a:spcPts val="2430"/>
              </a:lnSpc>
              <a:spcBef>
                <a:spcPts val="520"/>
              </a:spcBef>
              <a:buAutoNum type="arabicPeriod"/>
              <a:tabLst>
                <a:tab pos="431165" algn="l"/>
              </a:tabLst>
            </a:pPr>
            <a:r>
              <a:rPr sz="2500" spc="-10" dirty="0">
                <a:latin typeface="Georgia"/>
                <a:cs typeface="Georgia"/>
              </a:rPr>
              <a:t>Block </a:t>
            </a:r>
            <a:r>
              <a:rPr sz="2500" spc="-5" dirty="0">
                <a:latin typeface="Georgia"/>
                <a:cs typeface="Georgia"/>
              </a:rPr>
              <a:t>the </a:t>
            </a:r>
            <a:r>
              <a:rPr sz="2500" spc="-10" dirty="0">
                <a:latin typeface="Georgia"/>
                <a:cs typeface="Georgia"/>
              </a:rPr>
              <a:t>sound with </a:t>
            </a:r>
            <a:r>
              <a:rPr sz="2500" spc="-5" dirty="0">
                <a:latin typeface="Georgia"/>
                <a:cs typeface="Georgia"/>
              </a:rPr>
              <a:t>a </a:t>
            </a:r>
            <a:r>
              <a:rPr sz="2500" spc="-10" dirty="0">
                <a:latin typeface="Georgia"/>
                <a:cs typeface="Georgia"/>
              </a:rPr>
              <a:t>solid, heavy material that resists  </a:t>
            </a:r>
            <a:r>
              <a:rPr sz="2500" spc="-5" dirty="0">
                <a:latin typeface="Georgia"/>
                <a:cs typeface="Georgia"/>
              </a:rPr>
              <a:t>the </a:t>
            </a:r>
            <a:r>
              <a:rPr sz="2500" spc="-10" dirty="0">
                <a:latin typeface="Georgia"/>
                <a:cs typeface="Georgia"/>
              </a:rPr>
              <a:t>transmission </a:t>
            </a:r>
            <a:r>
              <a:rPr sz="2500" spc="-5" dirty="0">
                <a:latin typeface="Georgia"/>
                <a:cs typeface="Georgia"/>
              </a:rPr>
              <a:t>of </a:t>
            </a:r>
            <a:r>
              <a:rPr sz="2500" spc="-10" dirty="0">
                <a:latin typeface="Georgia"/>
                <a:cs typeface="Georgia"/>
              </a:rPr>
              <a:t>sound</a:t>
            </a:r>
            <a:r>
              <a:rPr sz="2500" spc="-5" dirty="0">
                <a:latin typeface="Georgia"/>
                <a:cs typeface="Georgia"/>
              </a:rPr>
              <a:t> </a:t>
            </a:r>
            <a:r>
              <a:rPr sz="2500" spc="-10" dirty="0">
                <a:latin typeface="Georgia"/>
                <a:cs typeface="Georgia"/>
              </a:rPr>
              <a:t>waves.</a:t>
            </a:r>
            <a:endParaRPr sz="2500">
              <a:latin typeface="Georgia"/>
              <a:cs typeface="Georgia"/>
            </a:endParaRPr>
          </a:p>
          <a:p>
            <a:pPr marL="92075" marR="5080" lvl="1">
              <a:lnSpc>
                <a:spcPts val="2430"/>
              </a:lnSpc>
              <a:spcBef>
                <a:spcPts val="465"/>
              </a:spcBef>
              <a:buAutoNum type="arabicPeriod"/>
              <a:tabLst>
                <a:tab pos="428625" algn="l"/>
              </a:tabLst>
            </a:pPr>
            <a:r>
              <a:rPr sz="2500" spc="-10" dirty="0">
                <a:latin typeface="Georgia"/>
                <a:cs typeface="Georgia"/>
              </a:rPr>
              <a:t>Absorb </a:t>
            </a:r>
            <a:r>
              <a:rPr sz="2500" spc="-5" dirty="0">
                <a:latin typeface="Georgia"/>
                <a:cs typeface="Georgia"/>
              </a:rPr>
              <a:t>the </a:t>
            </a:r>
            <a:r>
              <a:rPr sz="2500" spc="-10" dirty="0">
                <a:latin typeface="Georgia"/>
                <a:cs typeface="Georgia"/>
              </a:rPr>
              <a:t>sound with </a:t>
            </a:r>
            <a:r>
              <a:rPr sz="2500" spc="-5" dirty="0">
                <a:latin typeface="Georgia"/>
                <a:cs typeface="Georgia"/>
              </a:rPr>
              <a:t>a </a:t>
            </a:r>
            <a:r>
              <a:rPr sz="2500" spc="-10" dirty="0">
                <a:latin typeface="Georgia"/>
                <a:cs typeface="Georgia"/>
              </a:rPr>
              <a:t>light, porous material that soaks  </a:t>
            </a:r>
            <a:r>
              <a:rPr sz="2500" spc="-5" dirty="0">
                <a:latin typeface="Georgia"/>
                <a:cs typeface="Georgia"/>
              </a:rPr>
              <a:t>up </a:t>
            </a:r>
            <a:r>
              <a:rPr sz="2500" spc="-10" dirty="0">
                <a:latin typeface="Georgia"/>
                <a:cs typeface="Georgia"/>
              </a:rPr>
              <a:t>sound waves.</a:t>
            </a:r>
            <a:endParaRPr sz="25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Georgia"/>
              <a:cs typeface="Georgia"/>
            </a:endParaRPr>
          </a:p>
          <a:p>
            <a:pPr marL="92075" marR="85725">
              <a:lnSpc>
                <a:spcPct val="80200"/>
              </a:lnSpc>
              <a:spcBef>
                <a:spcPts val="5"/>
              </a:spcBef>
            </a:pPr>
            <a:r>
              <a:rPr sz="2500" b="1" i="1" spc="-10" dirty="0">
                <a:latin typeface="Georgia"/>
                <a:cs typeface="Georgia"/>
              </a:rPr>
              <a:t>Acoustical design issues </a:t>
            </a:r>
            <a:r>
              <a:rPr sz="2500" b="1" i="1" spc="-5" dirty="0">
                <a:latin typeface="Georgia"/>
                <a:cs typeface="Georgia"/>
              </a:rPr>
              <a:t>for </a:t>
            </a:r>
            <a:r>
              <a:rPr sz="2500" b="1" i="1" spc="-10" dirty="0">
                <a:latin typeface="Georgia"/>
                <a:cs typeface="Georgia"/>
              </a:rPr>
              <a:t>buildings include site  noise considerations, control </a:t>
            </a:r>
            <a:r>
              <a:rPr sz="2500" b="1" i="1" spc="-5" dirty="0">
                <a:latin typeface="Georgia"/>
                <a:cs typeface="Georgia"/>
              </a:rPr>
              <a:t>of </a:t>
            </a:r>
            <a:r>
              <a:rPr sz="2500" b="1" i="1" spc="-10" dirty="0">
                <a:latin typeface="Georgia"/>
                <a:cs typeface="Georgia"/>
              </a:rPr>
              <a:t>noise transfer,  establishing noise standards, room acoustics  considerations, sound isolation, vibration control  and audio/visual</a:t>
            </a:r>
            <a:r>
              <a:rPr sz="2500" b="1" i="1" dirty="0">
                <a:latin typeface="Georgia"/>
                <a:cs typeface="Georgia"/>
              </a:rPr>
              <a:t> </a:t>
            </a:r>
            <a:r>
              <a:rPr sz="2500" b="1" i="1" spc="-10" dirty="0">
                <a:latin typeface="Georgia"/>
                <a:cs typeface="Georgia"/>
              </a:rPr>
              <a:t>considerations</a:t>
            </a:r>
            <a:endParaRPr sz="25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952" y="1498596"/>
            <a:ext cx="4141691" cy="834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4776" y="1699883"/>
            <a:ext cx="32353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SOUND</a:t>
            </a:r>
            <a:r>
              <a:rPr sz="2200" b="1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ABSORPTION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40515" y="1498596"/>
            <a:ext cx="4143491" cy="832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5125" y="2484095"/>
            <a:ext cx="3918585" cy="3203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6395" marR="215900" indent="-354330">
              <a:lnSpc>
                <a:spcPct val="100000"/>
              </a:lnSpc>
              <a:spcBef>
                <a:spcPts val="95"/>
              </a:spcBef>
              <a:buClr>
                <a:srgbClr val="D16249"/>
              </a:buClr>
              <a:buSzPct val="84000"/>
              <a:buFont typeface="Noto Sans Symbols"/>
              <a:buChar char="⚫"/>
              <a:tabLst>
                <a:tab pos="366395" algn="l"/>
                <a:tab pos="367030" algn="l"/>
              </a:tabLst>
            </a:pPr>
            <a:r>
              <a:rPr sz="2500" spc="-5" dirty="0">
                <a:latin typeface="Georgia"/>
                <a:cs typeface="Georgia"/>
              </a:rPr>
              <a:t>It is the </a:t>
            </a:r>
            <a:r>
              <a:rPr sz="2500" spc="-10" dirty="0">
                <a:latin typeface="Georgia"/>
                <a:cs typeface="Georgia"/>
              </a:rPr>
              <a:t>capability of  surface </a:t>
            </a:r>
            <a:r>
              <a:rPr sz="2500" spc="-5" dirty="0">
                <a:latin typeface="Georgia"/>
                <a:cs typeface="Georgia"/>
              </a:rPr>
              <a:t>to </a:t>
            </a:r>
            <a:r>
              <a:rPr sz="2500" spc="-10" dirty="0">
                <a:latin typeface="Georgia"/>
                <a:cs typeface="Georgia"/>
              </a:rPr>
              <a:t>absorb sound  instead </a:t>
            </a:r>
            <a:r>
              <a:rPr sz="2500" spc="-5" dirty="0">
                <a:latin typeface="Georgia"/>
                <a:cs typeface="Georgia"/>
              </a:rPr>
              <a:t>of </a:t>
            </a:r>
            <a:r>
              <a:rPr sz="2500" spc="-10" dirty="0">
                <a:latin typeface="Georgia"/>
                <a:cs typeface="Georgia"/>
              </a:rPr>
              <a:t>reflecting</a:t>
            </a:r>
            <a:r>
              <a:rPr sz="2500" spc="-15" dirty="0">
                <a:latin typeface="Georgia"/>
                <a:cs typeface="Georgia"/>
              </a:rPr>
              <a:t> </a:t>
            </a:r>
            <a:r>
              <a:rPr sz="2500" spc="-10" dirty="0">
                <a:latin typeface="Georgia"/>
                <a:cs typeface="Georgia"/>
              </a:rPr>
              <a:t>it.</a:t>
            </a:r>
            <a:endParaRPr sz="2500">
              <a:latin typeface="Georgia"/>
              <a:cs typeface="Georgia"/>
            </a:endParaRPr>
          </a:p>
          <a:p>
            <a:pPr marL="366395" marR="387985" indent="-354330">
              <a:lnSpc>
                <a:spcPct val="100299"/>
              </a:lnSpc>
              <a:spcBef>
                <a:spcPts val="490"/>
              </a:spcBef>
              <a:buClr>
                <a:srgbClr val="D16249"/>
              </a:buClr>
              <a:buSzPct val="84000"/>
              <a:buFont typeface="Noto Sans Symbols"/>
              <a:buChar char="⚫"/>
              <a:tabLst>
                <a:tab pos="366395" algn="l"/>
                <a:tab pos="367030" algn="l"/>
              </a:tabLst>
            </a:pPr>
            <a:r>
              <a:rPr sz="2500" spc="-10" dirty="0">
                <a:latin typeface="Georgia"/>
                <a:cs typeface="Georgia"/>
              </a:rPr>
              <a:t>Good sound absorbing  materials </a:t>
            </a:r>
            <a:r>
              <a:rPr sz="2500" spc="-5" dirty="0">
                <a:latin typeface="Georgia"/>
                <a:cs typeface="Georgia"/>
              </a:rPr>
              <a:t>are </a:t>
            </a:r>
            <a:r>
              <a:rPr sz="2500" spc="-10" dirty="0">
                <a:latin typeface="Georgia"/>
                <a:cs typeface="Georgia"/>
              </a:rPr>
              <a:t>carpet,  foam, padding and  fiberglass insulation.</a:t>
            </a:r>
            <a:endParaRPr sz="2500">
              <a:latin typeface="Georgia"/>
              <a:cs typeface="Georgia"/>
            </a:endParaRPr>
          </a:p>
          <a:p>
            <a:pPr marL="366395" indent="-354330">
              <a:lnSpc>
                <a:spcPct val="100000"/>
              </a:lnSpc>
              <a:spcBef>
                <a:spcPts val="500"/>
              </a:spcBef>
              <a:buClr>
                <a:srgbClr val="D16249"/>
              </a:buClr>
              <a:buSzPct val="84000"/>
              <a:buFont typeface="Noto Sans Symbols"/>
              <a:buChar char="⚫"/>
              <a:tabLst>
                <a:tab pos="366395" algn="l"/>
                <a:tab pos="367030" algn="l"/>
              </a:tabLst>
            </a:pPr>
            <a:r>
              <a:rPr sz="2500" spc="-10" dirty="0">
                <a:latin typeface="Georgia"/>
                <a:cs typeface="Georgia"/>
              </a:rPr>
              <a:t>Method </a:t>
            </a:r>
            <a:r>
              <a:rPr sz="2500" spc="-5" dirty="0">
                <a:latin typeface="Georgia"/>
                <a:cs typeface="Georgia"/>
              </a:rPr>
              <a:t>: </a:t>
            </a:r>
            <a:r>
              <a:rPr sz="2500" spc="-10" dirty="0">
                <a:latin typeface="Georgia"/>
                <a:cs typeface="Georgia"/>
              </a:rPr>
              <a:t>Room</a:t>
            </a:r>
            <a:r>
              <a:rPr sz="2500" spc="-20" dirty="0">
                <a:latin typeface="Georgia"/>
                <a:cs typeface="Georgia"/>
              </a:rPr>
              <a:t> </a:t>
            </a:r>
            <a:r>
              <a:rPr sz="2500" spc="-10" dirty="0">
                <a:latin typeface="Georgia"/>
                <a:cs typeface="Georgia"/>
              </a:rPr>
              <a:t>acoustics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3963" y="1699133"/>
            <a:ext cx="3946525" cy="400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SOUND</a:t>
            </a:r>
            <a:r>
              <a:rPr sz="2200" b="1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INSULATION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Georgia"/>
              <a:cs typeface="Georgia"/>
            </a:endParaRPr>
          </a:p>
          <a:p>
            <a:pPr marL="366395" marR="349885" indent="-354330" algn="just">
              <a:lnSpc>
                <a:spcPct val="80000"/>
              </a:lnSpc>
              <a:buClr>
                <a:srgbClr val="D16249"/>
              </a:buClr>
              <a:buSzPct val="84000"/>
              <a:buFont typeface="Noto Sans Symbols"/>
              <a:buChar char="⚫"/>
              <a:tabLst>
                <a:tab pos="367030" algn="l"/>
              </a:tabLst>
            </a:pPr>
            <a:r>
              <a:rPr sz="2500" spc="-10" dirty="0">
                <a:latin typeface="Georgia"/>
                <a:cs typeface="Georgia"/>
              </a:rPr>
              <a:t>Through sound barrier  transmission </a:t>
            </a:r>
            <a:r>
              <a:rPr sz="2500" spc="-5" dirty="0">
                <a:latin typeface="Georgia"/>
                <a:cs typeface="Georgia"/>
              </a:rPr>
              <a:t>, </a:t>
            </a:r>
            <a:r>
              <a:rPr sz="2500" spc="-10" dirty="0">
                <a:latin typeface="Georgia"/>
                <a:cs typeface="Georgia"/>
              </a:rPr>
              <a:t>sound is  reduced.</a:t>
            </a:r>
            <a:endParaRPr sz="2500">
              <a:latin typeface="Georgia"/>
              <a:cs typeface="Georgia"/>
            </a:endParaRPr>
          </a:p>
          <a:p>
            <a:pPr marL="366395" marR="227329" indent="-354330">
              <a:lnSpc>
                <a:spcPct val="80300"/>
              </a:lnSpc>
              <a:spcBef>
                <a:spcPts val="490"/>
              </a:spcBef>
              <a:buClr>
                <a:srgbClr val="D16249"/>
              </a:buClr>
              <a:buSzPct val="84000"/>
              <a:buFont typeface="Noto Sans Symbols"/>
              <a:buChar char="⚫"/>
              <a:tabLst>
                <a:tab pos="366395" algn="l"/>
                <a:tab pos="367030" algn="l"/>
              </a:tabLst>
            </a:pPr>
            <a:r>
              <a:rPr sz="2500" spc="-5" dirty="0">
                <a:latin typeface="Georgia"/>
                <a:cs typeface="Georgia"/>
              </a:rPr>
              <a:t>By </a:t>
            </a:r>
            <a:r>
              <a:rPr sz="2500" spc="-10" dirty="0">
                <a:latin typeface="Georgia"/>
                <a:cs typeface="Georgia"/>
              </a:rPr>
              <a:t>increasing wall  thickness </a:t>
            </a:r>
            <a:r>
              <a:rPr sz="2500" spc="-5" dirty="0">
                <a:latin typeface="Georgia"/>
                <a:cs typeface="Georgia"/>
              </a:rPr>
              <a:t>and </a:t>
            </a:r>
            <a:r>
              <a:rPr sz="2500" spc="-10" dirty="0">
                <a:latin typeface="Georgia"/>
                <a:cs typeface="Georgia"/>
              </a:rPr>
              <a:t>isolating  </a:t>
            </a:r>
            <a:r>
              <a:rPr sz="2500" spc="-5" dirty="0">
                <a:latin typeface="Georgia"/>
                <a:cs typeface="Georgia"/>
              </a:rPr>
              <a:t>one </a:t>
            </a:r>
            <a:r>
              <a:rPr sz="2500" spc="-10" dirty="0">
                <a:latin typeface="Georgia"/>
                <a:cs typeface="Georgia"/>
              </a:rPr>
              <a:t>side </a:t>
            </a:r>
            <a:r>
              <a:rPr sz="2500" spc="-5" dirty="0">
                <a:latin typeface="Georgia"/>
                <a:cs typeface="Georgia"/>
              </a:rPr>
              <a:t>of </a:t>
            </a:r>
            <a:r>
              <a:rPr sz="2500" spc="-10" dirty="0">
                <a:latin typeface="Georgia"/>
                <a:cs typeface="Georgia"/>
              </a:rPr>
              <a:t>construction  from other.</a:t>
            </a:r>
            <a:endParaRPr sz="2500">
              <a:latin typeface="Georgia"/>
              <a:cs typeface="Georgia"/>
            </a:endParaRPr>
          </a:p>
          <a:p>
            <a:pPr marL="366395" marR="5080" indent="-354330">
              <a:lnSpc>
                <a:spcPct val="80400"/>
              </a:lnSpc>
              <a:spcBef>
                <a:spcPts val="489"/>
              </a:spcBef>
              <a:buClr>
                <a:srgbClr val="D16249"/>
              </a:buClr>
              <a:buSzPct val="84000"/>
              <a:buFont typeface="Noto Sans Symbols"/>
              <a:buChar char="⚫"/>
              <a:tabLst>
                <a:tab pos="442595" algn="l"/>
                <a:tab pos="443230" algn="l"/>
              </a:tabLst>
            </a:pPr>
            <a:r>
              <a:rPr dirty="0"/>
              <a:t>	</a:t>
            </a:r>
            <a:r>
              <a:rPr sz="2500" spc="-10" dirty="0">
                <a:latin typeface="Georgia"/>
                <a:cs typeface="Georgia"/>
              </a:rPr>
              <a:t>Methods: Wall  construction,Floor  planning,Space</a:t>
            </a:r>
            <a:r>
              <a:rPr sz="2500" spc="-20" dirty="0">
                <a:latin typeface="Georgia"/>
                <a:cs typeface="Georgia"/>
              </a:rPr>
              <a:t> </a:t>
            </a:r>
            <a:r>
              <a:rPr sz="2500" spc="-10" dirty="0">
                <a:latin typeface="Georgia"/>
                <a:cs typeface="Georgia"/>
              </a:rPr>
              <a:t>Planning.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73430" y="415209"/>
            <a:ext cx="23901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101417"/>
                </a:solidFill>
                <a:latin typeface="Georgia"/>
                <a:cs typeface="Georgia"/>
              </a:rPr>
              <a:t>METHODS</a:t>
            </a:r>
            <a:endParaRPr sz="33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3065" y="1575706"/>
            <a:ext cx="9525" cy="4819650"/>
          </a:xfrm>
          <a:custGeom>
            <a:avLst/>
            <a:gdLst/>
            <a:ahLst/>
            <a:cxnLst/>
            <a:rect l="l" t="t" r="r" b="b"/>
            <a:pathLst>
              <a:path w="9525" h="4819650">
                <a:moveTo>
                  <a:pt x="0" y="4819480"/>
                </a:moveTo>
                <a:lnTo>
                  <a:pt x="8999" y="0"/>
                </a:lnTo>
              </a:path>
            </a:pathLst>
          </a:custGeom>
          <a:ln w="9524">
            <a:solidFill>
              <a:srgbClr val="646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4023" y="415209"/>
            <a:ext cx="420751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101417"/>
                </a:solidFill>
                <a:latin typeface="Georgia"/>
                <a:cs typeface="Georgia"/>
              </a:rPr>
              <a:t>ROOM</a:t>
            </a:r>
            <a:r>
              <a:rPr sz="3300" b="1" spc="-95" dirty="0">
                <a:solidFill>
                  <a:srgbClr val="101417"/>
                </a:solidFill>
                <a:latin typeface="Georgia"/>
                <a:cs typeface="Georgia"/>
              </a:rPr>
              <a:t> </a:t>
            </a:r>
            <a:r>
              <a:rPr sz="3300" b="1" spc="-5" dirty="0">
                <a:solidFill>
                  <a:srgbClr val="101417"/>
                </a:solidFill>
                <a:latin typeface="Georgia"/>
                <a:cs typeface="Georgia"/>
              </a:rPr>
              <a:t>ACOUSTICS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655" y="1345435"/>
            <a:ext cx="3817620" cy="400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ts val="2050"/>
              </a:lnSpc>
              <a:spcBef>
                <a:spcPts val="100"/>
              </a:spcBef>
            </a:pPr>
            <a:r>
              <a:rPr sz="1750" b="1" spc="-5" dirty="0">
                <a:latin typeface="Georgia"/>
                <a:cs typeface="Georgia"/>
              </a:rPr>
              <a:t>ROOM</a:t>
            </a:r>
            <a:r>
              <a:rPr sz="1750" b="1" spc="-10" dirty="0">
                <a:latin typeface="Georgia"/>
                <a:cs typeface="Georgia"/>
              </a:rPr>
              <a:t> </a:t>
            </a:r>
            <a:r>
              <a:rPr sz="1750" b="1" spc="-5" dirty="0">
                <a:latin typeface="Georgia"/>
                <a:cs typeface="Georgia"/>
              </a:rPr>
              <a:t>ACOUSTICS</a:t>
            </a:r>
            <a:endParaRPr sz="1750">
              <a:latin typeface="Georgia"/>
              <a:cs typeface="Georgia"/>
            </a:endParaRPr>
          </a:p>
          <a:p>
            <a:pPr marL="307975" marR="67310" indent="-293370">
              <a:lnSpc>
                <a:spcPct val="79400"/>
              </a:lnSpc>
              <a:spcBef>
                <a:spcPts val="430"/>
              </a:spcBef>
              <a:tabLst>
                <a:tab pos="364490" algn="l"/>
              </a:tabLst>
            </a:pPr>
            <a:r>
              <a:rPr sz="1450" b="1" spc="-200" dirty="0">
                <a:solidFill>
                  <a:srgbClr val="D16249"/>
                </a:solidFill>
                <a:latin typeface="Noto Sans Symbols"/>
                <a:cs typeface="Noto Sans Symbols"/>
              </a:rPr>
              <a:t>□		</a:t>
            </a:r>
            <a:r>
              <a:rPr sz="1950" dirty="0">
                <a:latin typeface="Georgia"/>
                <a:cs typeface="Georgia"/>
              </a:rPr>
              <a:t>We receive direct and </a:t>
            </a:r>
            <a:r>
              <a:rPr sz="1950" spc="-5" dirty="0">
                <a:latin typeface="Georgia"/>
                <a:cs typeface="Georgia"/>
              </a:rPr>
              <a:t>reflected  </a:t>
            </a:r>
            <a:r>
              <a:rPr sz="1950" dirty="0">
                <a:latin typeface="Georgia"/>
                <a:cs typeface="Georgia"/>
              </a:rPr>
              <a:t>sound in </a:t>
            </a:r>
            <a:r>
              <a:rPr sz="1950" spc="5" dirty="0">
                <a:latin typeface="Georgia"/>
                <a:cs typeface="Georgia"/>
              </a:rPr>
              <a:t>a</a:t>
            </a:r>
            <a:r>
              <a:rPr sz="1950" spc="-20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room.</a:t>
            </a:r>
            <a:endParaRPr sz="1950">
              <a:latin typeface="Georgia"/>
              <a:cs typeface="Georgia"/>
            </a:endParaRPr>
          </a:p>
          <a:p>
            <a:pPr marL="307975" marR="5080" indent="-295910">
              <a:lnSpc>
                <a:spcPct val="79800"/>
              </a:lnSpc>
              <a:spcBef>
                <a:spcPts val="400"/>
              </a:spcBef>
              <a:buClr>
                <a:srgbClr val="D16249"/>
              </a:buClr>
              <a:buSzPct val="84615"/>
              <a:buFont typeface="Noto Sans Symbols"/>
              <a:buChar char="□"/>
              <a:tabLst>
                <a:tab pos="367665" algn="l"/>
                <a:tab pos="368300" algn="l"/>
              </a:tabLst>
            </a:pPr>
            <a:r>
              <a:rPr dirty="0"/>
              <a:t>	</a:t>
            </a:r>
            <a:r>
              <a:rPr sz="1950" dirty="0">
                <a:latin typeface="Georgia"/>
                <a:cs typeface="Georgia"/>
              </a:rPr>
              <a:t>Unwanted background noise </a:t>
            </a:r>
            <a:r>
              <a:rPr sz="1950" spc="-5" dirty="0">
                <a:latin typeface="Georgia"/>
                <a:cs typeface="Georgia"/>
              </a:rPr>
              <a:t>is  </a:t>
            </a:r>
            <a:r>
              <a:rPr sz="1950" dirty="0">
                <a:latin typeface="Georgia"/>
                <a:cs typeface="Georgia"/>
              </a:rPr>
              <a:t>due to high level of </a:t>
            </a:r>
            <a:r>
              <a:rPr sz="1950" spc="-5" dirty="0">
                <a:latin typeface="Georgia"/>
                <a:cs typeface="Georgia"/>
              </a:rPr>
              <a:t>reflected  </a:t>
            </a:r>
            <a:r>
              <a:rPr sz="1950" dirty="0">
                <a:latin typeface="Georgia"/>
                <a:cs typeface="Georgia"/>
              </a:rPr>
              <a:t>sound in poor </a:t>
            </a:r>
            <a:r>
              <a:rPr sz="1950" spc="-5" dirty="0">
                <a:latin typeface="Georgia"/>
                <a:cs typeface="Georgia"/>
              </a:rPr>
              <a:t>acoustical</a:t>
            </a:r>
            <a:r>
              <a:rPr sz="1950" spc="-45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rooms.</a:t>
            </a:r>
            <a:endParaRPr sz="1950">
              <a:latin typeface="Georgia"/>
              <a:cs typeface="Georgia"/>
            </a:endParaRPr>
          </a:p>
          <a:p>
            <a:pPr marL="307975" marR="112395" indent="-295910">
              <a:lnSpc>
                <a:spcPct val="79900"/>
              </a:lnSpc>
              <a:spcBef>
                <a:spcPts val="400"/>
              </a:spcBef>
              <a:buClr>
                <a:srgbClr val="D16249"/>
              </a:buClr>
              <a:buSzPct val="84615"/>
              <a:buFont typeface="Noto Sans Symbols"/>
              <a:buChar char="□"/>
              <a:tabLst>
                <a:tab pos="367665" algn="l"/>
                <a:tab pos="368300" algn="l"/>
              </a:tabLst>
            </a:pPr>
            <a:r>
              <a:rPr dirty="0"/>
              <a:t>	</a:t>
            </a:r>
            <a:r>
              <a:rPr sz="1950" dirty="0">
                <a:latin typeface="Georgia"/>
                <a:cs typeface="Georgia"/>
              </a:rPr>
              <a:t>To achieve acceptable</a:t>
            </a:r>
            <a:r>
              <a:rPr sz="1950" spc="-70" dirty="0">
                <a:latin typeface="Georgia"/>
                <a:cs typeface="Georgia"/>
              </a:rPr>
              <a:t> </a:t>
            </a:r>
            <a:r>
              <a:rPr sz="1950" spc="-5" dirty="0">
                <a:latin typeface="Georgia"/>
                <a:cs typeface="Georgia"/>
              </a:rPr>
              <a:t>acoustic  characteristics </a:t>
            </a:r>
            <a:r>
              <a:rPr sz="1950" dirty="0">
                <a:latin typeface="Georgia"/>
                <a:cs typeface="Georgia"/>
              </a:rPr>
              <a:t>various </a:t>
            </a:r>
            <a:r>
              <a:rPr sz="1950" spc="-5" dirty="0">
                <a:latin typeface="Georgia"/>
                <a:cs typeface="Georgia"/>
              </a:rPr>
              <a:t>points  </a:t>
            </a:r>
            <a:r>
              <a:rPr sz="1950" dirty="0">
                <a:latin typeface="Georgia"/>
                <a:cs typeface="Georgia"/>
              </a:rPr>
              <a:t>are taken into </a:t>
            </a:r>
            <a:r>
              <a:rPr sz="1950" spc="-5" dirty="0">
                <a:latin typeface="Georgia"/>
                <a:cs typeface="Georgia"/>
              </a:rPr>
              <a:t>considerations  like:</a:t>
            </a:r>
            <a:endParaRPr sz="1950">
              <a:latin typeface="Georgia"/>
              <a:cs typeface="Georgia"/>
            </a:endParaRPr>
          </a:p>
          <a:p>
            <a:pPr marL="453390" marR="190500" lvl="1" indent="-180340">
              <a:lnSpc>
                <a:spcPts val="2250"/>
              </a:lnSpc>
              <a:spcBef>
                <a:spcPts val="75"/>
              </a:spcBef>
              <a:buAutoNum type="arabicPeriod"/>
              <a:tabLst>
                <a:tab pos="507365" algn="l"/>
              </a:tabLst>
            </a:pPr>
            <a:r>
              <a:rPr sz="1950" dirty="0">
                <a:latin typeface="Georgia"/>
                <a:cs typeface="Georgia"/>
              </a:rPr>
              <a:t>location and extent of sound  absorbing</a:t>
            </a:r>
            <a:r>
              <a:rPr sz="1950" spc="-10" dirty="0">
                <a:latin typeface="Georgia"/>
                <a:cs typeface="Georgia"/>
              </a:rPr>
              <a:t> </a:t>
            </a:r>
            <a:r>
              <a:rPr sz="1950" spc="-5" dirty="0">
                <a:latin typeface="Georgia"/>
                <a:cs typeface="Georgia"/>
              </a:rPr>
              <a:t>materials</a:t>
            </a:r>
            <a:endParaRPr sz="1950">
              <a:latin typeface="Georgia"/>
              <a:cs typeface="Georgia"/>
            </a:endParaRPr>
          </a:p>
          <a:p>
            <a:pPr marL="513715" marR="384810" lvl="1" indent="-240029">
              <a:lnSpc>
                <a:spcPts val="2250"/>
              </a:lnSpc>
              <a:buFont typeface="Georgia"/>
              <a:buAutoNum type="arabicPeriod"/>
              <a:tabLst>
                <a:tab pos="539750" algn="l"/>
              </a:tabLst>
            </a:pPr>
            <a:r>
              <a:rPr dirty="0"/>
              <a:t>	</a:t>
            </a:r>
            <a:r>
              <a:rPr sz="1950" dirty="0">
                <a:latin typeface="Georgia"/>
                <a:cs typeface="Georgia"/>
              </a:rPr>
              <a:t>reduction of </a:t>
            </a:r>
            <a:r>
              <a:rPr sz="1950" spc="-5" dirty="0">
                <a:latin typeface="Georgia"/>
                <a:cs typeface="Georgia"/>
              </a:rPr>
              <a:t>reverberation  </a:t>
            </a:r>
            <a:r>
              <a:rPr sz="1950" dirty="0">
                <a:latin typeface="Georgia"/>
                <a:cs typeface="Georgia"/>
              </a:rPr>
              <a:t>and speech</a:t>
            </a:r>
            <a:r>
              <a:rPr sz="1950" spc="-15" dirty="0">
                <a:latin typeface="Georgia"/>
                <a:cs typeface="Georgia"/>
              </a:rPr>
              <a:t> </a:t>
            </a:r>
            <a:r>
              <a:rPr sz="1950" spc="-5" dirty="0">
                <a:latin typeface="Georgia"/>
                <a:cs typeface="Georgia"/>
              </a:rPr>
              <a:t>interference</a:t>
            </a:r>
            <a:endParaRPr sz="1950">
              <a:latin typeface="Georgia"/>
              <a:cs typeface="Georgia"/>
            </a:endParaRPr>
          </a:p>
          <a:p>
            <a:pPr marL="537210" lvl="1" indent="-264160">
              <a:lnSpc>
                <a:spcPts val="2190"/>
              </a:lnSpc>
              <a:buAutoNum type="arabicPeriod"/>
              <a:tabLst>
                <a:tab pos="537845" algn="l"/>
              </a:tabLst>
            </a:pPr>
            <a:r>
              <a:rPr sz="1950" dirty="0">
                <a:latin typeface="Georgia"/>
                <a:cs typeface="Georgia"/>
              </a:rPr>
              <a:t>Shape of room(for</a:t>
            </a:r>
            <a:r>
              <a:rPr sz="1950" spc="-35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libraries</a:t>
            </a:r>
            <a:r>
              <a:rPr sz="1750" dirty="0">
                <a:latin typeface="Georgia"/>
                <a:cs typeface="Georgia"/>
              </a:rPr>
              <a:t>)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6790" y="1447797"/>
            <a:ext cx="4140191" cy="4681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838</Words>
  <Application>Microsoft Office PowerPoint</Application>
  <PresentationFormat>On-screen Show (4:3)</PresentationFormat>
  <Paragraphs>121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Georgia</vt:lpstr>
      <vt:lpstr>Noto Sans Symbols</vt:lpstr>
      <vt:lpstr>Times New Roman</vt:lpstr>
      <vt:lpstr>Verdana</vt:lpstr>
      <vt:lpstr>Office Theme</vt:lpstr>
      <vt:lpstr>SEMINAR ON  NOISE CONTROL OF  BUILDINGS </vt:lpstr>
      <vt:lpstr>CONTENTS</vt:lpstr>
      <vt:lpstr>INTRODUCTION</vt:lpstr>
      <vt:lpstr>NOISE AND HEALTH</vt:lpstr>
      <vt:lpstr>BASICS</vt:lpstr>
      <vt:lpstr>PARAMETERS</vt:lpstr>
      <vt:lpstr>WAYS TO CONTROL</vt:lpstr>
      <vt:lpstr>METHODS</vt:lpstr>
      <vt:lpstr>ROOM ACOUSTICS</vt:lpstr>
      <vt:lpstr>Best sound absorption materials</vt:lpstr>
      <vt:lpstr>SOUND ABSORPTION AT WORKPLACE</vt:lpstr>
      <vt:lpstr>CONT.</vt:lpstr>
      <vt:lpstr>WALL CONSTRUCTION</vt:lpstr>
      <vt:lpstr>SPACE PLANNING</vt:lpstr>
      <vt:lpstr>FLOOR CONSTRUCTION</vt:lpstr>
      <vt:lpstr>HVAC NOISE CONTROL</vt:lpstr>
      <vt:lpstr>Protecting Yourself from Elevator Noise</vt:lpstr>
      <vt:lpstr>Residential sound control PRACTICES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ON  NOISE CONTROL OF  BUILDINGS </dc:title>
  <dc:creator>Sumit Thakur</dc:creator>
  <cp:lastModifiedBy>Sumit Thakur</cp:lastModifiedBy>
  <cp:revision>1</cp:revision>
  <dcterms:created xsi:type="dcterms:W3CDTF">2021-09-15T04:46:49Z</dcterms:created>
  <dcterms:modified xsi:type="dcterms:W3CDTF">2021-09-15T04:51:58Z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2021-09-15T00:00:00Z</vt:filetime>
  </property>
</Properties>
</file>