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72" r:id="rId2"/>
    <p:sldId id="257" r:id="rId3"/>
    <p:sldId id="258" r:id="rId4"/>
    <p:sldId id="274" r:id="rId5"/>
    <p:sldId id="259" r:id="rId6"/>
    <p:sldId id="260" r:id="rId7"/>
    <p:sldId id="261" r:id="rId8"/>
    <p:sldId id="262" r:id="rId9"/>
    <p:sldId id="275" r:id="rId10"/>
    <p:sldId id="263" r:id="rId11"/>
    <p:sldId id="276" r:id="rId12"/>
    <p:sldId id="278" r:id="rId13"/>
    <p:sldId id="279" r:id="rId14"/>
    <p:sldId id="273" r:id="rId15"/>
    <p:sldId id="264" r:id="rId16"/>
    <p:sldId id="265" r:id="rId17"/>
    <p:sldId id="266" r:id="rId18"/>
    <p:sldId id="267"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E34DC-0B32-4C42-ADBB-92BF701C6648}" type="datetimeFigureOut">
              <a:rPr lang="en-US" smtClean="0"/>
              <a:pPr/>
              <a:t>9/27/2021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C78F3-BC3E-4B8E-A907-BA0B736FC2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E701121-B02A-494C-BE46-991C9F43A0DB}" type="slidenum">
              <a:rPr lang="en-US" smtClean="0"/>
              <a:pPr/>
              <a:t>1</a:t>
            </a:fld>
            <a:endParaRPr lang="en-US"/>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5FA00C-9466-4800-8CA9-5C53E54ECE7D}" type="slidenum">
              <a:rPr lang="en-US" sz="1200">
                <a:latin typeface="Calibri" pitchFamily="34" charset="0"/>
              </a:rPr>
              <a:pPr algn="r"/>
              <a:t>1</a:t>
            </a:fld>
            <a:endParaRPr lang="en-US" sz="1200">
              <a:latin typeface="Calibri" pitchFamily="34" charset="0"/>
            </a:endParaRPr>
          </a:p>
        </p:txBody>
      </p:sp>
      <p:sp>
        <p:nvSpPr>
          <p:cNvPr id="3379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09A05E3-7434-4564-9254-4BA091991A7D}" type="slidenum">
              <a:rPr lang="en-US" sz="1200">
                <a:latin typeface="Times New Roman" pitchFamily="18" charset="0"/>
              </a:rPr>
              <a:pPr algn="r"/>
              <a:t>1</a:t>
            </a:fld>
            <a:endParaRPr lang="en-US" sz="1200">
              <a:latin typeface="Times New Roman" pitchFamily="18"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5174D2FB-B1B2-4F3B-80C5-844E9967EF80}" type="datetimeFigureOut">
              <a:rPr lang="en-US" smtClean="0"/>
              <a:pPr/>
              <a:t>9/27/2021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46094B2-4DCE-4AAB-9B5C-A4A55A8BB1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74D2FB-B1B2-4F3B-80C5-844E9967EF80}"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74D2FB-B1B2-4F3B-80C5-844E9967EF80}"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74D2FB-B1B2-4F3B-80C5-844E9967EF80}"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174D2FB-B1B2-4F3B-80C5-844E9967EF80}"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174D2FB-B1B2-4F3B-80C5-844E9967EF80}"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174D2FB-B1B2-4F3B-80C5-844E9967EF80}" type="datetimeFigureOut">
              <a:rPr lang="en-US" smtClean="0"/>
              <a:pPr/>
              <a:t>9/27/2021</a:t>
            </a:fld>
            <a:endParaRPr lang="en-US"/>
          </a:p>
        </p:txBody>
      </p:sp>
      <p:sp>
        <p:nvSpPr>
          <p:cNvPr id="27" name="Slide Number Placeholder 26"/>
          <p:cNvSpPr>
            <a:spLocks noGrp="1"/>
          </p:cNvSpPr>
          <p:nvPr>
            <p:ph type="sldNum" sz="quarter" idx="11"/>
          </p:nvPr>
        </p:nvSpPr>
        <p:spPr/>
        <p:txBody>
          <a:bodyPr rtlCol="0"/>
          <a:lstStyle/>
          <a:p>
            <a:fld id="{746094B2-4DCE-4AAB-9B5C-A4A55A8BB12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5174D2FB-B1B2-4F3B-80C5-844E9967EF80}" type="datetimeFigureOut">
              <a:rPr lang="en-US" smtClean="0"/>
              <a:pPr/>
              <a:t>9/27/2021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46094B2-4DCE-4AAB-9B5C-A4A55A8BB1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4D2FB-B1B2-4F3B-80C5-844E9967EF80}" type="datetimeFigureOut">
              <a:rPr lang="en-US" smtClean="0"/>
              <a:pPr/>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174D2FB-B1B2-4F3B-80C5-844E9967EF80}"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174D2FB-B1B2-4F3B-80C5-844E9967EF80}"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094B2-4DCE-4AAB-9B5C-A4A55A8BB1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174D2FB-B1B2-4F3B-80C5-844E9967EF80}" type="datetimeFigureOut">
              <a:rPr lang="en-US" smtClean="0"/>
              <a:pPr/>
              <a:t>9/27/2021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46094B2-4DCE-4AAB-9B5C-A4A55A8BB1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11267"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1268"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dirty="0">
                <a:solidFill>
                  <a:srgbClr val="0070C0"/>
                </a:solidFill>
                <a:latin typeface="Verdana" pitchFamily="34" charset="0"/>
              </a:rPr>
              <a:t>www.studymafia.org</a:t>
            </a:r>
            <a:endParaRPr lang="en-US" sz="6000" dirty="0">
              <a:solidFill>
                <a:srgbClr val="0070C0"/>
              </a:solidFill>
            </a:endParaRPr>
          </a:p>
        </p:txBody>
      </p:sp>
      <p:sp>
        <p:nvSpPr>
          <p:cNvPr id="11269"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rPr>
              <a:t>www.studymafia.</a:t>
            </a:r>
            <a:r>
              <a:rPr lang="en-US" b="1" dirty="0"/>
              <a:t>org</a:t>
            </a:r>
            <a:r>
              <a:rPr lang="en-US" dirty="0"/>
              <a:t> </a:t>
            </a:r>
            <a:r>
              <a:rPr lang="en-US" b="1" dirty="0">
                <a:latin typeface="Times New Roman" pitchFamily="18" charset="0"/>
              </a:rPr>
              <a:t>                                                          www.studymafia.</a:t>
            </a:r>
            <a:r>
              <a:rPr lang="en-US" b="1" dirty="0"/>
              <a:t>org</a:t>
            </a:r>
            <a:r>
              <a:rPr lang="en-US" dirty="0"/>
              <a:t> </a:t>
            </a:r>
            <a:r>
              <a:rPr lang="en-US" b="1" dirty="0">
                <a:latin typeface="Times New Roman" pitchFamily="18" charset="0"/>
              </a:rPr>
              <a:t>               </a:t>
            </a:r>
          </a:p>
        </p:txBody>
      </p:sp>
      <p:sp>
        <p:nvSpPr>
          <p:cNvPr id="11270" name="Rectangle 8"/>
          <p:cNvSpPr>
            <a:spLocks noChangeArrowheads="1"/>
          </p:cNvSpPr>
          <p:nvPr/>
        </p:nvSpPr>
        <p:spPr bwMode="auto">
          <a:xfrm>
            <a:off x="-1295400" y="2394042"/>
            <a:ext cx="5867400" cy="1938992"/>
          </a:xfrm>
          <a:prstGeom prst="rect">
            <a:avLst/>
          </a:prstGeom>
          <a:noFill/>
          <a:ln w="9525">
            <a:noFill/>
            <a:miter lim="800000"/>
            <a:headEnd/>
            <a:tailEnd/>
          </a:ln>
        </p:spPr>
        <p:txBody>
          <a:bodyPr wrap="square">
            <a:spAutoFit/>
          </a:bodyPr>
          <a:lstStyle/>
          <a:p>
            <a:pPr algn="ctr"/>
            <a:r>
              <a:rPr lang="en-US" sz="4000" b="1" dirty="0">
                <a:solidFill>
                  <a:srgbClr val="0070C0"/>
                </a:solidFill>
                <a:latin typeface="Times New Roman" pitchFamily="18" charset="0"/>
              </a:rPr>
              <a:t>Seminar</a:t>
            </a:r>
          </a:p>
          <a:p>
            <a:pPr algn="ctr"/>
            <a:r>
              <a:rPr lang="en-US" sz="4000" b="1" dirty="0">
                <a:solidFill>
                  <a:srgbClr val="0070C0"/>
                </a:solidFill>
                <a:latin typeface="Times New Roman" pitchFamily="18" charset="0"/>
              </a:rPr>
              <a:t>On</a:t>
            </a:r>
          </a:p>
          <a:p>
            <a:pPr algn="ctr"/>
            <a:r>
              <a:rPr lang="en-US" sz="4000" b="1" dirty="0">
                <a:solidFill>
                  <a:srgbClr val="0070C0"/>
                </a:solidFill>
              </a:rPr>
              <a:t>HRM</a:t>
            </a:r>
            <a:endParaRPr lang="en-US" sz="3600" b="1" dirty="0">
              <a:solidFill>
                <a:srgbClr val="0070C0"/>
              </a:solidFill>
            </a:endParaRPr>
          </a:p>
        </p:txBody>
      </p:sp>
      <p:pic>
        <p:nvPicPr>
          <p:cNvPr id="5" name="Picture 4">
            <a:extLst>
              <a:ext uri="{FF2B5EF4-FFF2-40B4-BE49-F238E27FC236}">
                <a16:creationId xmlns:a16="http://schemas.microsoft.com/office/drawing/2014/main" id="{2100EF34-9A83-4CB8-8F9D-87EB8472B33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6476" y="1839284"/>
            <a:ext cx="5520324" cy="337714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b="1" dirty="0"/>
            </a:br>
            <a:r>
              <a:rPr lang="en-US" sz="3600" b="1" dirty="0"/>
              <a:t>Five Components of a Human Resource Management System</a:t>
            </a:r>
            <a:br>
              <a:rPr lang="en-US" b="1" dirty="0"/>
            </a:br>
            <a:endParaRPr lang="en-US" dirty="0"/>
          </a:p>
        </p:txBody>
      </p:sp>
      <p:sp>
        <p:nvSpPr>
          <p:cNvPr id="3" name="Content Placeholder 2"/>
          <p:cNvSpPr>
            <a:spLocks noGrp="1"/>
          </p:cNvSpPr>
          <p:nvPr>
            <p:ph idx="1"/>
          </p:nvPr>
        </p:nvSpPr>
        <p:spPr/>
        <p:txBody>
          <a:bodyPr>
            <a:normAutofit/>
          </a:bodyPr>
          <a:lstStyle/>
          <a:p>
            <a:pPr marL="109728" indent="0">
              <a:buNone/>
            </a:pPr>
            <a:r>
              <a:rPr lang="en-US" sz="2400" dirty="0">
                <a:latin typeface="Times New Roman" pitchFamily="18" charset="0"/>
                <a:cs typeface="Times New Roman" pitchFamily="18" charset="0"/>
              </a:rPr>
              <a:t>Five Components of a Human Resource Management System</a:t>
            </a:r>
          </a:p>
          <a:p>
            <a:r>
              <a:rPr lang="en-US" sz="2400" dirty="0">
                <a:latin typeface="Times New Roman" pitchFamily="18" charset="0"/>
                <a:cs typeface="Times New Roman" pitchFamily="18" charset="0"/>
              </a:rPr>
              <a:t>Organizational Culture</a:t>
            </a:r>
          </a:p>
          <a:p>
            <a:r>
              <a:rPr lang="en-US" sz="2400" dirty="0">
                <a:latin typeface="Times New Roman" pitchFamily="18" charset="0"/>
                <a:cs typeface="Times New Roman" pitchFamily="18" charset="0"/>
              </a:rPr>
              <a:t>Planning for Change</a:t>
            </a:r>
          </a:p>
          <a:p>
            <a:r>
              <a:rPr lang="en-US" sz="2400" dirty="0">
                <a:latin typeface="Times New Roman" pitchFamily="18" charset="0"/>
                <a:cs typeface="Times New Roman" pitchFamily="18" charset="0"/>
              </a:rPr>
              <a:t>Training and Development</a:t>
            </a:r>
          </a:p>
          <a:p>
            <a:r>
              <a:rPr lang="en-US" sz="2400" dirty="0">
                <a:latin typeface="Times New Roman" pitchFamily="18" charset="0"/>
                <a:cs typeface="Times New Roman" pitchFamily="18" charset="0"/>
              </a:rPr>
              <a:t>Health and Safety</a:t>
            </a:r>
          </a:p>
          <a:p>
            <a:r>
              <a:rPr lang="en-US" sz="2400" dirty="0">
                <a:latin typeface="Times New Roman" pitchFamily="18" charset="0"/>
                <a:cs typeface="Times New Roman" pitchFamily="18" charset="0"/>
              </a:rPr>
              <a:t>Recruitment and Retention</a:t>
            </a:r>
          </a:p>
          <a:p>
            <a:pPr>
              <a:buNone/>
            </a:pP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460A8-ED18-45F9-B53D-F222E50A7DB7}"/>
              </a:ext>
            </a:extLst>
          </p:cNvPr>
          <p:cNvSpPr>
            <a:spLocks noGrp="1"/>
          </p:cNvSpPr>
          <p:nvPr>
            <p:ph idx="1"/>
          </p:nvPr>
        </p:nvSpPr>
        <p:spPr>
          <a:xfrm>
            <a:off x="172720" y="938784"/>
            <a:ext cx="8229600" cy="4325112"/>
          </a:xfrm>
        </p:spPr>
        <p:txBody>
          <a:bodyPr>
            <a:noAutofit/>
          </a:bodyPr>
          <a:lstStyle/>
          <a:p>
            <a:pPr marL="109728" indent="0">
              <a:buNone/>
            </a:pPr>
            <a:r>
              <a:rPr lang="en-US" sz="2200" b="1" dirty="0"/>
              <a:t>1. Organizational Culture</a:t>
            </a:r>
          </a:p>
          <a:p>
            <a:r>
              <a:rPr lang="en-US" sz="2200" dirty="0"/>
              <a:t>Collection of values, working norms, company visions and habits</a:t>
            </a:r>
          </a:p>
          <a:p>
            <a:r>
              <a:rPr lang="en-US" sz="2200" dirty="0"/>
              <a:t>Setting policies, procedures and company standards dictates to employees the behaviors that are acceptable in the workplace</a:t>
            </a:r>
          </a:p>
          <a:p>
            <a:r>
              <a:rPr lang="en-US" sz="2200" dirty="0"/>
              <a:t>Affects the way people do their work and interact with one another and with customers</a:t>
            </a:r>
          </a:p>
          <a:p>
            <a:pPr marL="109728" indent="0">
              <a:buNone/>
            </a:pPr>
            <a:r>
              <a:rPr lang="en-US" sz="2200" b="1" dirty="0"/>
              <a:t>2. Planning for Change</a:t>
            </a:r>
          </a:p>
          <a:p>
            <a:r>
              <a:rPr lang="en-US" sz="2200" dirty="0"/>
              <a:t>Helping employees understand their roles in the larger picture of the company</a:t>
            </a:r>
          </a:p>
          <a:p>
            <a:r>
              <a:rPr lang="en-US" sz="2200" dirty="0"/>
              <a:t>Building bridges between departments and managers and getting people to talk about "what-if" situations</a:t>
            </a:r>
          </a:p>
          <a:p>
            <a:r>
              <a:rPr lang="en-US" sz="2200" dirty="0"/>
              <a:t>Develops a management plan for disasters, for changes in workflow and for reassuring employees in times of crises or frightening change</a:t>
            </a:r>
          </a:p>
          <a:p>
            <a:endParaRPr lang="en-US" sz="2200" dirty="0"/>
          </a:p>
          <a:p>
            <a:endParaRPr lang="en-IN" sz="2200" dirty="0"/>
          </a:p>
        </p:txBody>
      </p:sp>
    </p:spTree>
    <p:extLst>
      <p:ext uri="{BB962C8B-B14F-4D97-AF65-F5344CB8AC3E}">
        <p14:creationId xmlns:p14="http://schemas.microsoft.com/office/powerpoint/2010/main" val="298394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367718-9B0E-4E67-B496-9EEE3579B3BC}"/>
              </a:ext>
            </a:extLst>
          </p:cNvPr>
          <p:cNvSpPr>
            <a:spLocks noGrp="1"/>
          </p:cNvSpPr>
          <p:nvPr>
            <p:ph idx="1"/>
          </p:nvPr>
        </p:nvSpPr>
        <p:spPr>
          <a:xfrm>
            <a:off x="264160" y="1477264"/>
            <a:ext cx="8229600" cy="4325112"/>
          </a:xfrm>
        </p:spPr>
        <p:txBody>
          <a:bodyPr>
            <a:normAutofit fontScale="77500" lnSpcReduction="20000"/>
          </a:bodyPr>
          <a:lstStyle/>
          <a:p>
            <a:pPr marL="109728" indent="0">
              <a:buNone/>
            </a:pPr>
            <a:r>
              <a:rPr lang="en-US" b="1" dirty="0"/>
              <a:t>3. TRAINING AND DEVELOPMENT</a:t>
            </a:r>
          </a:p>
          <a:p>
            <a:r>
              <a:rPr lang="en-US" dirty="0"/>
              <a:t>Policies and procedures need to be firmly communicated to employees as part of their on-boarding process</a:t>
            </a:r>
          </a:p>
          <a:p>
            <a:r>
              <a:rPr lang="en-US" dirty="0"/>
              <a:t>HR management system is also responsible for ongoing employee development</a:t>
            </a:r>
          </a:p>
          <a:p>
            <a:r>
              <a:rPr lang="en-US" dirty="0"/>
              <a:t>Continuing education keeps employees' skills fresh so they bring new and innovative ideas to the workplace</a:t>
            </a:r>
          </a:p>
          <a:p>
            <a:pPr marL="109728" indent="0">
              <a:buNone/>
            </a:pPr>
            <a:r>
              <a:rPr lang="en-US" b="1" dirty="0"/>
              <a:t>4. HEALTH AND SAFETY</a:t>
            </a:r>
          </a:p>
          <a:p>
            <a:r>
              <a:rPr lang="en-US" dirty="0"/>
              <a:t>This can be achieved through policies and procedures, but the HR function may go a step further to make sure employees understand the risks of certain activities</a:t>
            </a:r>
          </a:p>
          <a:p>
            <a:r>
              <a:rPr lang="en-US" dirty="0"/>
              <a:t>Minimizes the possibility that an accident will occur and helps to eliminate any subsequent legal action that might be taken against the company</a:t>
            </a:r>
          </a:p>
          <a:p>
            <a:endParaRPr lang="en-US" dirty="0"/>
          </a:p>
          <a:p>
            <a:endParaRPr lang="en-IN" dirty="0"/>
          </a:p>
        </p:txBody>
      </p:sp>
    </p:spTree>
    <p:extLst>
      <p:ext uri="{BB962C8B-B14F-4D97-AF65-F5344CB8AC3E}">
        <p14:creationId xmlns:p14="http://schemas.microsoft.com/office/powerpoint/2010/main" val="881812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4E239-66D4-49ED-A484-9B9F5CD08055}"/>
              </a:ext>
            </a:extLst>
          </p:cNvPr>
          <p:cNvSpPr>
            <a:spLocks noGrp="1"/>
          </p:cNvSpPr>
          <p:nvPr>
            <p:ph idx="1"/>
          </p:nvPr>
        </p:nvSpPr>
        <p:spPr>
          <a:xfrm>
            <a:off x="294640" y="1680464"/>
            <a:ext cx="8229600" cy="4325112"/>
          </a:xfrm>
        </p:spPr>
        <p:txBody>
          <a:bodyPr>
            <a:normAutofit/>
          </a:bodyPr>
          <a:lstStyle/>
          <a:p>
            <a:pPr marL="109728" indent="0">
              <a:buNone/>
            </a:pPr>
            <a:r>
              <a:rPr lang="en-US" sz="2200" b="1" dirty="0"/>
              <a:t>5. RECRUITMENT AND RETENTION</a:t>
            </a:r>
          </a:p>
          <a:p>
            <a:r>
              <a:rPr lang="en-US" sz="2200" dirty="0"/>
              <a:t>It is the anchor of all HR's policies and systems</a:t>
            </a:r>
          </a:p>
          <a:p>
            <a:r>
              <a:rPr lang="en-US" sz="2200" dirty="0"/>
              <a:t>Finding qualified workers, keeping them engaged with the company, training them to effectively do their jobs and providing incentives for further education, benefits and compensation are all drivers to organizational success and should be constantly on the minds of HR managers.</a:t>
            </a:r>
          </a:p>
          <a:p>
            <a:endParaRPr lang="en-IN" sz="2200" dirty="0"/>
          </a:p>
        </p:txBody>
      </p:sp>
    </p:spTree>
    <p:extLst>
      <p:ext uri="{BB962C8B-B14F-4D97-AF65-F5344CB8AC3E}">
        <p14:creationId xmlns:p14="http://schemas.microsoft.com/office/powerpoint/2010/main" val="180867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81B5-D096-4630-9629-EDF1CFF5CBCB}"/>
              </a:ext>
            </a:extLst>
          </p:cNvPr>
          <p:cNvSpPr>
            <a:spLocks noGrp="1"/>
          </p:cNvSpPr>
          <p:nvPr>
            <p:ph type="title"/>
          </p:nvPr>
        </p:nvSpPr>
        <p:spPr/>
        <p:txBody>
          <a:bodyPr/>
          <a:lstStyle/>
          <a:p>
            <a:r>
              <a:rPr lang="en-US" dirty="0"/>
              <a:t>E-HRM</a:t>
            </a:r>
            <a:endParaRPr lang="en-IN" dirty="0"/>
          </a:p>
        </p:txBody>
      </p:sp>
      <p:sp>
        <p:nvSpPr>
          <p:cNvPr id="3" name="Content Placeholder 2">
            <a:extLst>
              <a:ext uri="{FF2B5EF4-FFF2-40B4-BE49-F238E27FC236}">
                <a16:creationId xmlns:a16="http://schemas.microsoft.com/office/drawing/2014/main" id="{525EFDD5-1E73-4E0B-984F-3896D6E59D4A}"/>
              </a:ext>
            </a:extLst>
          </p:cNvPr>
          <p:cNvSpPr>
            <a:spLocks noGrp="1"/>
          </p:cNvSpPr>
          <p:nvPr>
            <p:ph idx="1"/>
          </p:nvPr>
        </p:nvSpPr>
        <p:spPr>
          <a:xfrm>
            <a:off x="457200" y="2249424"/>
            <a:ext cx="8382000" cy="4325112"/>
          </a:xfrm>
        </p:spPr>
        <p:txBody>
          <a:bodyPr>
            <a:normAutofit lnSpcReduction="10000"/>
          </a:bodyPr>
          <a:lstStyle/>
          <a:p>
            <a:r>
              <a:rPr lang="en-US" dirty="0"/>
              <a:t>E-HRM has been defined as “a way of implementing HR strategies, policies and practices in organizations through a conscious and directed support of and/or with the full use of web-technology-based channels” or more recently, and more broadly, as “the planning, implementation, and application of information systems for both networking and supporting actors in their shared performing of HR activities”.</a:t>
            </a:r>
            <a:endParaRPr lang="en-IN" dirty="0"/>
          </a:p>
        </p:txBody>
      </p:sp>
    </p:spTree>
    <p:extLst>
      <p:ext uri="{BB962C8B-B14F-4D97-AF65-F5344CB8AC3E}">
        <p14:creationId xmlns:p14="http://schemas.microsoft.com/office/powerpoint/2010/main" val="1228976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sz="2800" b="1" dirty="0">
                <a:latin typeface="Times New Roman" pitchFamily="18" charset="0"/>
                <a:cs typeface="Times New Roman" pitchFamily="18" charset="0"/>
              </a:rPr>
              <a:t>Operational: </a:t>
            </a:r>
            <a:r>
              <a:rPr lang="en-US" sz="2800" dirty="0">
                <a:latin typeface="Times New Roman" pitchFamily="18" charset="0"/>
                <a:cs typeface="Times New Roman" pitchFamily="18" charset="0"/>
              </a:rPr>
              <a:t>Operational E-HRM is concerned with administrative functions - payroll and employee personal data for example.</a:t>
            </a:r>
          </a:p>
          <a:p>
            <a:pPr>
              <a:buNone/>
            </a:pPr>
            <a:r>
              <a:rPr lang="en-US" sz="2800" dirty="0">
                <a:latin typeface="Times New Roman" pitchFamily="18" charset="0"/>
                <a:cs typeface="Times New Roman" pitchFamily="18" charset="0"/>
              </a:rPr>
              <a:t> </a:t>
            </a:r>
          </a:p>
          <a:p>
            <a:r>
              <a:rPr lang="en-US" sz="2800" b="1" dirty="0">
                <a:latin typeface="Times New Roman" pitchFamily="18" charset="0"/>
                <a:cs typeface="Times New Roman" pitchFamily="18" charset="0"/>
              </a:rPr>
              <a:t>Relational: </a:t>
            </a:r>
            <a:r>
              <a:rPr lang="en-US" sz="2800" dirty="0">
                <a:latin typeface="Times New Roman" pitchFamily="18" charset="0"/>
                <a:cs typeface="Times New Roman" pitchFamily="18" charset="0"/>
              </a:rPr>
              <a:t>Relational E-HRM is concerned with supporting business processes by means of training, recruitment, performance management and so forth. </a:t>
            </a:r>
          </a:p>
          <a:p>
            <a:pPr>
              <a:buNone/>
            </a:pPr>
            <a:r>
              <a:rPr lang="en-US" sz="2800" dirty="0">
                <a:latin typeface="Times New Roman" pitchFamily="18" charset="0"/>
                <a:cs typeface="Times New Roman" pitchFamily="18" charset="0"/>
              </a:rPr>
              <a:t> </a:t>
            </a:r>
          </a:p>
          <a:p>
            <a:r>
              <a:rPr lang="en-US" sz="2800" b="1" dirty="0">
                <a:latin typeface="Times New Roman" pitchFamily="18" charset="0"/>
                <a:cs typeface="Times New Roman" pitchFamily="18" charset="0"/>
              </a:rPr>
              <a:t>Transformational: </a:t>
            </a:r>
            <a:r>
              <a:rPr lang="en-US" sz="2800" dirty="0">
                <a:latin typeface="Times New Roman" pitchFamily="18" charset="0"/>
                <a:cs typeface="Times New Roman" pitchFamily="18" charset="0"/>
              </a:rPr>
              <a:t>Transformational E-HRM is concerned with strategic HR activities such as knowledge management, strategic re-orientation. </a:t>
            </a:r>
          </a:p>
          <a:p>
            <a:pPr>
              <a:buNone/>
            </a:pPr>
            <a:r>
              <a:rPr lang="en-US" dirty="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066800"/>
            <a:ext cx="8229600" cy="1066800"/>
          </a:xfrm>
        </p:spPr>
        <p:txBody>
          <a:bodyPr>
            <a:normAutofit fontScale="90000"/>
          </a:bodyPr>
          <a:lstStyle/>
          <a:p>
            <a:r>
              <a:rPr lang="en-US" b="1" dirty="0"/>
              <a:t>Advantages of HRM Systems</a:t>
            </a:r>
            <a:br>
              <a:rPr lang="en-US" b="1" dirty="0"/>
            </a:br>
            <a:endParaRPr lang="en-US" dirty="0"/>
          </a:p>
        </p:txBody>
      </p:sp>
      <p:sp>
        <p:nvSpPr>
          <p:cNvPr id="3" name="Content Placeholder 2"/>
          <p:cNvSpPr>
            <a:spLocks noGrp="1"/>
          </p:cNvSpPr>
          <p:nvPr>
            <p:ph idx="1"/>
          </p:nvPr>
        </p:nvSpPr>
        <p:spPr>
          <a:xfrm>
            <a:off x="381000" y="1981200"/>
            <a:ext cx="8229600" cy="4144963"/>
          </a:xfrm>
        </p:spPr>
        <p:txBody>
          <a:bodyPr>
            <a:normAutofit/>
          </a:bodyPr>
          <a:lstStyle/>
          <a:p>
            <a:r>
              <a:rPr lang="en-US" sz="2400" dirty="0"/>
              <a:t>Human resource planning</a:t>
            </a:r>
          </a:p>
          <a:p>
            <a:r>
              <a:rPr lang="en-US" sz="2400" dirty="0"/>
              <a:t>Hiring workforce</a:t>
            </a:r>
          </a:p>
          <a:p>
            <a:r>
              <a:rPr lang="en-US" sz="2400" dirty="0"/>
              <a:t>Retaining employees</a:t>
            </a:r>
          </a:p>
          <a:p>
            <a:r>
              <a:rPr lang="en-US" sz="2400" dirty="0"/>
              <a:t>Enhance organization effectiveness</a:t>
            </a:r>
          </a:p>
          <a:p>
            <a:r>
              <a:rPr lang="en-US" sz="2400" dirty="0"/>
              <a:t>Handles disputes and queries</a:t>
            </a:r>
          </a:p>
          <a:p>
            <a:r>
              <a:rPr lang="en-US" sz="2400" dirty="0"/>
              <a:t>Motivating employees</a:t>
            </a:r>
          </a:p>
          <a:p>
            <a:r>
              <a:rPr lang="en-US" sz="2400" dirty="0"/>
              <a:t>Improves employee relations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Disadvantages of a Human Resource Management System?</a:t>
            </a:r>
            <a:br>
              <a:rPr lang="en-US" b="1" dirty="0"/>
            </a:br>
            <a:endParaRPr lang="en-US" dirty="0"/>
          </a:p>
        </p:txBody>
      </p:sp>
      <p:sp>
        <p:nvSpPr>
          <p:cNvPr id="3" name="Content Placeholder 2"/>
          <p:cNvSpPr>
            <a:spLocks noGrp="1"/>
          </p:cNvSpPr>
          <p:nvPr>
            <p:ph idx="1"/>
          </p:nvPr>
        </p:nvSpPr>
        <p:spPr/>
        <p:txBody>
          <a:bodyPr>
            <a:normAutofit/>
          </a:bodyPr>
          <a:lstStyle/>
          <a:p>
            <a:r>
              <a:rPr lang="en-IN" dirty="0"/>
              <a:t>Costly setup</a:t>
            </a:r>
          </a:p>
          <a:p>
            <a:r>
              <a:rPr lang="en-IN" dirty="0"/>
              <a:t>Recent origin</a:t>
            </a:r>
          </a:p>
          <a:p>
            <a:r>
              <a:rPr lang="en-IN" dirty="0"/>
              <a:t>Unpredictability</a:t>
            </a:r>
          </a:p>
          <a:p>
            <a:r>
              <a:rPr lang="en-IN" dirty="0"/>
              <a:t>Improper development programmes</a:t>
            </a:r>
          </a:p>
          <a:p>
            <a:r>
              <a:rPr lang="en-IN" dirty="0"/>
              <a:t>Insufficient information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endParaRPr lang="en-US" dirty="0"/>
          </a:p>
        </p:txBody>
      </p:sp>
      <p:sp>
        <p:nvSpPr>
          <p:cNvPr id="3" name="Content Placeholder 2"/>
          <p:cNvSpPr>
            <a:spLocks noGrp="1"/>
          </p:cNvSpPr>
          <p:nvPr>
            <p:ph idx="1"/>
          </p:nvPr>
        </p:nvSpPr>
        <p:spPr/>
        <p:txBody>
          <a:bodyPr>
            <a:normAutofit/>
          </a:bodyPr>
          <a:lstStyle/>
          <a:p>
            <a:r>
              <a:rPr lang="en-US" sz="2600" dirty="0">
                <a:latin typeface="Times New Roman" pitchFamily="18" charset="0"/>
                <a:cs typeface="Times New Roman" pitchFamily="18" charset="0"/>
              </a:rPr>
              <a:t>Developing and implementing the right HRMS for your company is important.</a:t>
            </a:r>
          </a:p>
          <a:p>
            <a:r>
              <a:rPr lang="en-US" sz="2600" dirty="0">
                <a:latin typeface="Times New Roman" pitchFamily="18" charset="0"/>
                <a:cs typeface="Times New Roman" pitchFamily="18" charset="0"/>
              </a:rPr>
              <a:t> While it is certainly possible to take care of these functions manually, an automated system ensures there is plenty of time available for the human resources staff to develop and maintain the data that goes into those systems. </a:t>
            </a:r>
          </a:p>
          <a:p>
            <a:endParaRPr lang="en-US" dirty="0"/>
          </a:p>
          <a:p>
            <a:pPr>
              <a:buNone/>
            </a:pPr>
            <a:r>
              <a:rPr lang="en-US"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 </a:t>
            </a:r>
            <a:endParaRPr lang="en-US" dirty="0"/>
          </a:p>
        </p:txBody>
      </p:sp>
      <p:sp>
        <p:nvSpPr>
          <p:cNvPr id="3" name="Content Placeholder 2"/>
          <p:cNvSpPr>
            <a:spLocks noGrp="1"/>
          </p:cNvSpPr>
          <p:nvPr>
            <p:ph idx="1"/>
          </p:nvPr>
        </p:nvSpPr>
        <p:spPr/>
        <p:txBody>
          <a:bodyPr/>
          <a:lstStyle/>
          <a:p>
            <a:pPr lvl="0"/>
            <a:r>
              <a:rPr lang="en-US" u="sng" dirty="0">
                <a:hlinkClick r:id="rId2"/>
              </a:rPr>
              <a:t>www.google.com</a:t>
            </a:r>
            <a:r>
              <a:rPr lang="en-US" b="1" dirty="0"/>
              <a:t> </a:t>
            </a:r>
            <a:endParaRPr lang="en-US" dirty="0"/>
          </a:p>
          <a:p>
            <a:pPr lvl="0"/>
            <a:r>
              <a:rPr lang="en-US" u="sng" dirty="0">
                <a:hlinkClick r:id="rId3"/>
              </a:rPr>
              <a:t>www.wikipedia.com</a:t>
            </a:r>
            <a:endParaRPr lang="en-US" dirty="0"/>
          </a:p>
          <a:p>
            <a:pPr lvl="0"/>
            <a:r>
              <a:rPr lang="en-US" u="sng" dirty="0">
                <a:hlinkClick r:id="rId4"/>
              </a:rPr>
              <a:t>www.studymafia.org</a:t>
            </a:r>
            <a:r>
              <a:rPr lang="en-US" b="1" dirty="0"/>
              <a:t>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latin typeface="Times New Roman" pitchFamily="18" charset="0"/>
                <a:cs typeface="Times New Roman" pitchFamily="18" charset="0"/>
              </a:rPr>
              <a:t>Introduction </a:t>
            </a:r>
          </a:p>
          <a:p>
            <a:pPr lvl="0"/>
            <a:r>
              <a:rPr lang="en-US" dirty="0">
                <a:latin typeface="Times New Roman" pitchFamily="18" charset="0"/>
                <a:cs typeface="Times New Roman" pitchFamily="18" charset="0"/>
              </a:rPr>
              <a:t>What is HRM</a:t>
            </a:r>
          </a:p>
          <a:p>
            <a:pPr lvl="0"/>
            <a:r>
              <a:rPr lang="en-US" dirty="0">
                <a:latin typeface="Times New Roman" pitchFamily="18" charset="0"/>
                <a:cs typeface="Times New Roman" pitchFamily="18" charset="0"/>
              </a:rPr>
              <a:t>Scope of HRM</a:t>
            </a:r>
          </a:p>
          <a:p>
            <a:pPr lvl="0"/>
            <a:r>
              <a:rPr lang="en-US" dirty="0">
                <a:latin typeface="Times New Roman" pitchFamily="18" charset="0"/>
                <a:cs typeface="Times New Roman" pitchFamily="18" charset="0"/>
              </a:rPr>
              <a:t>Importance of HRM </a:t>
            </a:r>
          </a:p>
          <a:p>
            <a:pPr lvl="0"/>
            <a:r>
              <a:rPr lang="en-US" dirty="0">
                <a:latin typeface="Times New Roman" pitchFamily="18" charset="0"/>
                <a:cs typeface="Times New Roman" pitchFamily="18" charset="0"/>
              </a:rPr>
              <a:t>Evolution of HRM</a:t>
            </a:r>
          </a:p>
          <a:p>
            <a:pPr lvl="0"/>
            <a:r>
              <a:rPr lang="en-US" dirty="0">
                <a:latin typeface="Times New Roman" pitchFamily="18" charset="0"/>
                <a:cs typeface="Times New Roman" pitchFamily="18" charset="0"/>
              </a:rPr>
              <a:t>Functions of HRMS Systems</a:t>
            </a:r>
          </a:p>
          <a:p>
            <a:pPr lvl="0"/>
            <a:r>
              <a:rPr lang="en-US" dirty="0">
                <a:latin typeface="Times New Roman" pitchFamily="18" charset="0"/>
                <a:cs typeface="Times New Roman" pitchFamily="18" charset="0"/>
              </a:rPr>
              <a:t>Process of HRM</a:t>
            </a:r>
          </a:p>
          <a:p>
            <a:pPr lvl="0"/>
            <a:r>
              <a:rPr lang="en-US" dirty="0">
                <a:latin typeface="Times New Roman" pitchFamily="18" charset="0"/>
                <a:cs typeface="Times New Roman" pitchFamily="18" charset="0"/>
              </a:rPr>
              <a:t>Five Components of a HRMS</a:t>
            </a:r>
          </a:p>
          <a:p>
            <a:pPr lvl="0"/>
            <a:r>
              <a:rPr lang="en-US" dirty="0">
                <a:latin typeface="Times New Roman" pitchFamily="18" charset="0"/>
                <a:cs typeface="Times New Roman" pitchFamily="18" charset="0"/>
              </a:rPr>
              <a:t>E-HRM</a:t>
            </a:r>
          </a:p>
          <a:p>
            <a:pPr lvl="0"/>
            <a:r>
              <a:rPr lang="en-US" dirty="0">
                <a:latin typeface="Times New Roman" pitchFamily="18" charset="0"/>
                <a:cs typeface="Times New Roman" pitchFamily="18" charset="0"/>
              </a:rPr>
              <a:t>Types of HRM </a:t>
            </a:r>
          </a:p>
          <a:p>
            <a:pPr lvl="0"/>
            <a:r>
              <a:rPr lang="en-US" dirty="0">
                <a:latin typeface="Times New Roman" pitchFamily="18" charset="0"/>
                <a:cs typeface="Times New Roman" pitchFamily="18" charset="0"/>
              </a:rPr>
              <a:t>Advantages </a:t>
            </a:r>
          </a:p>
          <a:p>
            <a:pPr lvl="0"/>
            <a:r>
              <a:rPr lang="en-US" dirty="0">
                <a:latin typeface="Times New Roman" pitchFamily="18" charset="0"/>
                <a:cs typeface="Times New Roman" pitchFamily="18" charset="0"/>
              </a:rPr>
              <a:t>Disadvantages </a:t>
            </a:r>
          </a:p>
          <a:p>
            <a:pPr lvl="0"/>
            <a:r>
              <a:rPr lang="en-US" dirty="0">
                <a:latin typeface="Times New Roman" pitchFamily="18" charset="0"/>
                <a:cs typeface="Times New Roman" pitchFamily="18" charset="0"/>
              </a:rPr>
              <a:t>Conclusion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560" y="2753360"/>
            <a:ext cx="8229600" cy="1143000"/>
          </a:xfrm>
        </p:spPr>
        <p:txBody>
          <a:bodyPr>
            <a:noAutofit/>
          </a:bodyPr>
          <a:lstStyle/>
          <a:p>
            <a:r>
              <a:rPr lang="en-US" sz="8000" b="1" dirty="0">
                <a:solidFill>
                  <a:srgbClr val="C00000"/>
                </a:solidFill>
                <a:latin typeface="Times New Roman" pitchFamily="18" charset="0"/>
                <a:cs typeface="Times New Roman" pitchFamily="18" charset="0"/>
              </a:rPr>
              <a:t>Thanks</a:t>
            </a:r>
            <a:r>
              <a:rPr lang="en-US" sz="8000" b="1" dirty="0">
                <a:solidFill>
                  <a:srgbClr val="C00000"/>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8845"/>
            <a:ext cx="8229600" cy="1066800"/>
          </a:xfrm>
        </p:spPr>
        <p:txBody>
          <a:bodyPr>
            <a:normAutofit fontScale="90000"/>
          </a:bodyPr>
          <a:lstStyle/>
          <a:p>
            <a:r>
              <a:rPr lang="en-US" b="1" dirty="0"/>
              <a:t>Introduction</a:t>
            </a:r>
            <a:br>
              <a:rPr lang="en-US" dirty="0"/>
            </a:br>
            <a:endParaRPr lang="en-US" dirty="0"/>
          </a:p>
        </p:txBody>
      </p:sp>
      <p:sp>
        <p:nvSpPr>
          <p:cNvPr id="3" name="Content Placeholder 2"/>
          <p:cNvSpPr>
            <a:spLocks noGrp="1"/>
          </p:cNvSpPr>
          <p:nvPr>
            <p:ph idx="1"/>
          </p:nvPr>
        </p:nvSpPr>
        <p:spPr>
          <a:xfrm>
            <a:off x="233680" y="2485645"/>
            <a:ext cx="8229600" cy="4325112"/>
          </a:xfrm>
        </p:spPr>
        <p:txBody>
          <a:bodyPr>
            <a:normAutofit/>
          </a:bodyPr>
          <a:lstStyle/>
          <a:p>
            <a:r>
              <a:rPr lang="en-US" sz="2400" dirty="0"/>
              <a:t>The human resource function of every defines their success as an organization. An </a:t>
            </a:r>
            <a:r>
              <a:rPr lang="en-US" sz="2400" dirty="0" err="1"/>
              <a:t>organisation’s</a:t>
            </a:r>
            <a:r>
              <a:rPr lang="en-US" sz="2400" dirty="0"/>
              <a:t> HR function plays a major role in the growth of its bottom line and the success of its business strategy. </a:t>
            </a:r>
          </a:p>
          <a:p>
            <a:r>
              <a:rPr lang="en-US" sz="2400" dirty="0"/>
              <a:t>The very nature of a company is in its people, and giving direction to people is what human resource management (HRM) is all about. HRM provides an organization with the best services and systems drive both profit and team synergy.</a:t>
            </a:r>
            <a:endParaRPr lang="en-US" sz="2600" dirty="0">
              <a:latin typeface="Times New Roman" pitchFamily="18" charset="0"/>
              <a:cs typeface="Times New Roman" pitchFamily="18" charset="0"/>
            </a:endParaRPr>
          </a:p>
          <a:p>
            <a:endParaRPr lang="en-US" dirty="0"/>
          </a:p>
        </p:txBody>
      </p:sp>
      <p:pic>
        <p:nvPicPr>
          <p:cNvPr id="4" name="Picture 3">
            <a:extLst>
              <a:ext uri="{FF2B5EF4-FFF2-40B4-BE49-F238E27FC236}">
                <a16:creationId xmlns:a16="http://schemas.microsoft.com/office/drawing/2014/main" id="{FA62B39E-E5C4-4C18-A918-FB8141761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4000" y="806198"/>
            <a:ext cx="2306320" cy="167944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88CBD-C569-4968-968D-36A8600A8924}"/>
              </a:ext>
            </a:extLst>
          </p:cNvPr>
          <p:cNvSpPr>
            <a:spLocks noGrp="1"/>
          </p:cNvSpPr>
          <p:nvPr>
            <p:ph type="title"/>
          </p:nvPr>
        </p:nvSpPr>
        <p:spPr/>
        <p:txBody>
          <a:bodyPr/>
          <a:lstStyle/>
          <a:p>
            <a:r>
              <a:rPr lang="en-IN" dirty="0"/>
              <a:t>What is HRM</a:t>
            </a:r>
          </a:p>
        </p:txBody>
      </p:sp>
      <p:sp>
        <p:nvSpPr>
          <p:cNvPr id="3" name="Content Placeholder 2">
            <a:extLst>
              <a:ext uri="{FF2B5EF4-FFF2-40B4-BE49-F238E27FC236}">
                <a16:creationId xmlns:a16="http://schemas.microsoft.com/office/drawing/2014/main" id="{CD19A100-DF85-461E-B6FD-EE7BCF34E05A}"/>
              </a:ext>
            </a:extLst>
          </p:cNvPr>
          <p:cNvSpPr>
            <a:spLocks noGrp="1"/>
          </p:cNvSpPr>
          <p:nvPr>
            <p:ph idx="1"/>
          </p:nvPr>
        </p:nvSpPr>
        <p:spPr/>
        <p:txBody>
          <a:bodyPr>
            <a:normAutofit lnSpcReduction="10000"/>
          </a:bodyPr>
          <a:lstStyle/>
          <a:p>
            <a:r>
              <a:rPr lang="en-US" dirty="0">
                <a:latin typeface="Times New Roman" pitchFamily="18" charset="0"/>
                <a:cs typeface="Times New Roman" pitchFamily="18" charset="0"/>
              </a:rPr>
              <a:t>Human Resource management (HRM) refers to the concept or methods needed to carry out responsibility of the personnel in aspects of managing organizational tasks.</a:t>
            </a:r>
          </a:p>
          <a:p>
            <a:r>
              <a:rPr lang="en-US" dirty="0">
                <a:latin typeface="Times New Roman" pitchFamily="18" charset="0"/>
                <a:cs typeface="Times New Roman" pitchFamily="18" charset="0"/>
              </a:rPr>
              <a:t> Such as recruiting, screening, training, rewarding and some other related tasks.</a:t>
            </a:r>
          </a:p>
          <a:p>
            <a:r>
              <a:rPr lang="en-US" dirty="0">
                <a:latin typeface="Times New Roman" pitchFamily="18" charset="0"/>
                <a:cs typeface="Times New Roman" pitchFamily="18" charset="0"/>
              </a:rPr>
              <a:t>Nowadays it would be difficult to imagine that organizations can achieve and sustain effectiveness at their work without efficient HRM programs and activities. </a:t>
            </a:r>
          </a:p>
          <a:p>
            <a:endParaRPr lang="en-IN" dirty="0"/>
          </a:p>
        </p:txBody>
      </p:sp>
    </p:spTree>
    <p:extLst>
      <p:ext uri="{BB962C8B-B14F-4D97-AF65-F5344CB8AC3E}">
        <p14:creationId xmlns:p14="http://schemas.microsoft.com/office/powerpoint/2010/main" val="2786705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Scope of HRM </a:t>
            </a:r>
            <a:br>
              <a:rPr lang="en-US" dirty="0"/>
            </a:br>
            <a:endParaRPr lang="en-US" dirty="0"/>
          </a:p>
        </p:txBody>
      </p:sp>
      <p:sp>
        <p:nvSpPr>
          <p:cNvPr id="3" name="Content Placeholder 2"/>
          <p:cNvSpPr>
            <a:spLocks noGrp="1"/>
          </p:cNvSpPr>
          <p:nvPr>
            <p:ph idx="1"/>
          </p:nvPr>
        </p:nvSpPr>
        <p:spPr/>
        <p:txBody>
          <a:bodyPr>
            <a:noAutofit/>
          </a:bodyPr>
          <a:lstStyle/>
          <a:p>
            <a:pPr marL="514350" indent="-514350"/>
            <a:r>
              <a:rPr lang="en-US" sz="2200" dirty="0">
                <a:latin typeface="Times New Roman" pitchFamily="18" charset="0"/>
                <a:cs typeface="Times New Roman" pitchFamily="18" charset="0"/>
              </a:rPr>
              <a:t>Human Resource Planning</a:t>
            </a:r>
          </a:p>
          <a:p>
            <a:pPr marL="514350" indent="-514350"/>
            <a:r>
              <a:rPr lang="en-US" sz="2200" dirty="0">
                <a:latin typeface="Times New Roman" pitchFamily="18" charset="0"/>
                <a:cs typeface="Times New Roman" pitchFamily="18" charset="0"/>
              </a:rPr>
              <a:t> Job Analysis</a:t>
            </a:r>
          </a:p>
          <a:p>
            <a:pPr marL="514350" indent="-514350"/>
            <a:r>
              <a:rPr lang="en-US" sz="2200" dirty="0">
                <a:latin typeface="Times New Roman" pitchFamily="18" charset="0"/>
                <a:cs typeface="Times New Roman" pitchFamily="18" charset="0"/>
              </a:rPr>
              <a:t>Job Design</a:t>
            </a:r>
          </a:p>
          <a:p>
            <a:pPr marL="514350" indent="-514350"/>
            <a:r>
              <a:rPr lang="en-US" sz="2200" dirty="0">
                <a:latin typeface="Times New Roman" pitchFamily="18" charset="0"/>
                <a:cs typeface="Times New Roman" pitchFamily="18" charset="0"/>
              </a:rPr>
              <a:t>Recruitment &amp; Selection</a:t>
            </a:r>
          </a:p>
          <a:p>
            <a:pPr marL="514350" indent="-514350"/>
            <a:r>
              <a:rPr lang="en-US" sz="2200" dirty="0">
                <a:latin typeface="Times New Roman" pitchFamily="18" charset="0"/>
                <a:cs typeface="Times New Roman" pitchFamily="18" charset="0"/>
              </a:rPr>
              <a:t>Orientation &amp; Placement</a:t>
            </a:r>
          </a:p>
          <a:p>
            <a:pPr marL="514350" indent="-514350"/>
            <a:r>
              <a:rPr lang="en-US" sz="2200" dirty="0">
                <a:latin typeface="Times New Roman" pitchFamily="18" charset="0"/>
                <a:cs typeface="Times New Roman" pitchFamily="18" charset="0"/>
              </a:rPr>
              <a:t>Training &amp; Development</a:t>
            </a:r>
          </a:p>
          <a:p>
            <a:pPr marL="514350" indent="-514350"/>
            <a:r>
              <a:rPr lang="en-US" sz="2200" dirty="0">
                <a:latin typeface="Times New Roman" pitchFamily="18" charset="0"/>
                <a:cs typeface="Times New Roman" pitchFamily="18" charset="0"/>
              </a:rPr>
              <a:t>Performance Appraisals</a:t>
            </a:r>
          </a:p>
          <a:p>
            <a:pPr marL="514350" indent="-514350"/>
            <a:r>
              <a:rPr lang="en-US" sz="2200" dirty="0">
                <a:latin typeface="Times New Roman" pitchFamily="18" charset="0"/>
                <a:cs typeface="Times New Roman" pitchFamily="18" charset="0"/>
              </a:rPr>
              <a:t>Job Evaluation</a:t>
            </a:r>
          </a:p>
          <a:p>
            <a:pPr marL="514350" indent="-514350"/>
            <a:r>
              <a:rPr lang="en-US" sz="2200" dirty="0">
                <a:latin typeface="Times New Roman" pitchFamily="18" charset="0"/>
                <a:cs typeface="Times New Roman" pitchFamily="18" charset="0"/>
              </a:rPr>
              <a:t>Employee and Executive Remuneration</a:t>
            </a:r>
          </a:p>
          <a:p>
            <a:pPr marL="514350" indent="-514350"/>
            <a:r>
              <a:rPr lang="en-US" sz="2200" dirty="0">
                <a:latin typeface="Times New Roman" pitchFamily="18" charset="0"/>
                <a:cs typeface="Times New Roman" pitchFamily="18" charset="0"/>
              </a:rPr>
              <a:t>Motivation </a:t>
            </a:r>
          </a:p>
          <a:p>
            <a:pPr marL="514350" indent="-514350"/>
            <a:r>
              <a:rPr lang="en-US" sz="2200" dirty="0">
                <a:latin typeface="Times New Roman" pitchFamily="18" charset="0"/>
                <a:cs typeface="Times New Roman" pitchFamily="18" charset="0"/>
              </a:rPr>
              <a:t>Communication</a:t>
            </a:r>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Importance of H.R.M</a:t>
            </a:r>
            <a:endParaRPr lang="en-US" sz="3600" dirty="0"/>
          </a:p>
        </p:txBody>
      </p:sp>
      <p:sp>
        <p:nvSpPr>
          <p:cNvPr id="3" name="Content Placeholder 2"/>
          <p:cNvSpPr>
            <a:spLocks noGrp="1"/>
          </p:cNvSpPr>
          <p:nvPr>
            <p:ph idx="1"/>
          </p:nvPr>
        </p:nvSpPr>
        <p:spPr/>
        <p:txBody>
          <a:bodyPr>
            <a:normAutofit/>
          </a:bodyPr>
          <a:lstStyle/>
          <a:p>
            <a:r>
              <a:rPr lang="en-US" sz="2600" dirty="0">
                <a:latin typeface="Times New Roman" pitchFamily="18" charset="0"/>
                <a:cs typeface="Times New Roman" pitchFamily="18" charset="0"/>
              </a:rPr>
              <a:t>To hire right person for the right job</a:t>
            </a:r>
          </a:p>
          <a:p>
            <a:r>
              <a:rPr lang="en-US" sz="2600" dirty="0">
                <a:latin typeface="Times New Roman" pitchFamily="18" charset="0"/>
                <a:cs typeface="Times New Roman" pitchFamily="18" charset="0"/>
              </a:rPr>
              <a:t>To avoid high manpower turnover</a:t>
            </a:r>
          </a:p>
          <a:p>
            <a:r>
              <a:rPr lang="en-US" sz="2600" dirty="0">
                <a:latin typeface="Times New Roman" pitchFamily="18" charset="0"/>
                <a:cs typeface="Times New Roman" pitchFamily="18" charset="0"/>
              </a:rPr>
              <a:t>To ensure people doing their best</a:t>
            </a:r>
          </a:p>
          <a:p>
            <a:r>
              <a:rPr lang="en-US" sz="2600" dirty="0">
                <a:latin typeface="Times New Roman" pitchFamily="18" charset="0"/>
                <a:cs typeface="Times New Roman" pitchFamily="18" charset="0"/>
              </a:rPr>
              <a:t>To conduct proper interview</a:t>
            </a:r>
          </a:p>
          <a:p>
            <a:r>
              <a:rPr lang="en-US" sz="2600" dirty="0">
                <a:latin typeface="Times New Roman" pitchFamily="18" charset="0"/>
                <a:cs typeface="Times New Roman" pitchFamily="18" charset="0"/>
              </a:rPr>
              <a:t>To avoid legal implications</a:t>
            </a:r>
          </a:p>
          <a:p>
            <a:r>
              <a:rPr lang="en-US" sz="2600" dirty="0">
                <a:latin typeface="Times New Roman" pitchFamily="18" charset="0"/>
                <a:cs typeface="Times New Roman" pitchFamily="18" charset="0"/>
              </a:rPr>
              <a:t>To ensure proper compensation management</a:t>
            </a:r>
          </a:p>
          <a:p>
            <a:r>
              <a:rPr lang="en-US" sz="2600" dirty="0">
                <a:latin typeface="Times New Roman" pitchFamily="18" charset="0"/>
                <a:cs typeface="Times New Roman" pitchFamily="18" charset="0"/>
              </a:rPr>
              <a:t>To ensure equity and justice and right pay for right person</a:t>
            </a:r>
          </a:p>
          <a:p>
            <a:r>
              <a:rPr lang="en-US" sz="2600" dirty="0">
                <a:latin typeface="Times New Roman" pitchFamily="18" charset="0"/>
                <a:cs typeface="Times New Roman" pitchFamily="18" charset="0"/>
              </a:rPr>
              <a:t>To avoid unfair labor practices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dirty="0"/>
              <a:t>Evolution of HRM</a:t>
            </a:r>
            <a:endParaRPr lang="en-US" dirty="0"/>
          </a:p>
        </p:txBody>
      </p:sp>
      <p:sp>
        <p:nvSpPr>
          <p:cNvPr id="3" name="Content Placeholder 2"/>
          <p:cNvSpPr>
            <a:spLocks noGrp="1"/>
          </p:cNvSpPr>
          <p:nvPr>
            <p:ph idx="1"/>
          </p:nvPr>
        </p:nvSpPr>
        <p:spPr>
          <a:xfrm>
            <a:off x="228600" y="1981200"/>
            <a:ext cx="8229600" cy="4325112"/>
          </a:xfrm>
        </p:spPr>
        <p:txBody>
          <a:bodyPr>
            <a:normAutofit lnSpcReduction="10000"/>
          </a:bodyPr>
          <a:lstStyle/>
          <a:p>
            <a:pPr marL="109728" indent="0">
              <a:buNone/>
            </a:pPr>
            <a:r>
              <a:rPr lang="en-US" sz="2400" dirty="0"/>
              <a:t>1. </a:t>
            </a:r>
            <a:r>
              <a:rPr lang="en-US" sz="2400" b="1" dirty="0"/>
              <a:t>Industrial revolution era</a:t>
            </a:r>
            <a:r>
              <a:rPr lang="en-US" sz="2400" dirty="0"/>
              <a:t>— 19th century </a:t>
            </a:r>
            <a:br>
              <a:rPr lang="en-US" sz="2400" dirty="0"/>
            </a:br>
            <a:r>
              <a:rPr lang="en-US" sz="2400" dirty="0"/>
              <a:t>2. </a:t>
            </a:r>
            <a:r>
              <a:rPr lang="en-US" sz="2400" b="1" dirty="0"/>
              <a:t>Trade union movement era </a:t>
            </a:r>
            <a:r>
              <a:rPr lang="en-US" sz="2400" dirty="0"/>
              <a:t>— close to the 19th century </a:t>
            </a:r>
            <a:br>
              <a:rPr lang="en-US" sz="2400" dirty="0"/>
            </a:br>
            <a:r>
              <a:rPr lang="en-US" sz="2400" dirty="0"/>
              <a:t>3. </a:t>
            </a:r>
            <a:r>
              <a:rPr lang="en-US" sz="2400" b="1" dirty="0"/>
              <a:t>Social responsibility era </a:t>
            </a:r>
            <a:r>
              <a:rPr lang="en-US" sz="2400" dirty="0"/>
              <a:t>— beginning of the 20th century </a:t>
            </a:r>
            <a:br>
              <a:rPr lang="en-US" sz="2400" dirty="0"/>
            </a:br>
            <a:r>
              <a:rPr lang="en-US" sz="2400" dirty="0"/>
              <a:t>4. </a:t>
            </a:r>
            <a:r>
              <a:rPr lang="en-US" sz="2400" b="1" dirty="0"/>
              <a:t>Scientific management era</a:t>
            </a:r>
            <a:r>
              <a:rPr lang="en-US" sz="2400" dirty="0"/>
              <a:t>— 1900-1920s </a:t>
            </a:r>
            <a:br>
              <a:rPr lang="en-US" sz="2400" dirty="0"/>
            </a:br>
            <a:r>
              <a:rPr lang="en-US" sz="2400" dirty="0"/>
              <a:t>5. </a:t>
            </a:r>
            <a:r>
              <a:rPr lang="en-US" sz="2400" b="1" dirty="0"/>
              <a:t>Human relations era</a:t>
            </a:r>
            <a:r>
              <a:rPr lang="en-US" sz="2400" dirty="0"/>
              <a:t>— 1930s-1950s </a:t>
            </a:r>
            <a:br>
              <a:rPr lang="en-US" sz="2400" dirty="0"/>
            </a:br>
            <a:r>
              <a:rPr lang="en-US" sz="2400" dirty="0"/>
              <a:t>6. </a:t>
            </a:r>
            <a:r>
              <a:rPr lang="en-US" sz="2400" b="1" dirty="0" err="1"/>
              <a:t>Behavioural</a:t>
            </a:r>
            <a:r>
              <a:rPr lang="en-US" sz="2400" b="1" dirty="0"/>
              <a:t> science era</a:t>
            </a:r>
            <a:r>
              <a:rPr lang="en-US" sz="2400" dirty="0"/>
              <a:t>— 1950s-1960s </a:t>
            </a:r>
            <a:br>
              <a:rPr lang="en-US" sz="2400" dirty="0"/>
            </a:br>
            <a:r>
              <a:rPr lang="en-US" sz="2400" dirty="0"/>
              <a:t>7. </a:t>
            </a:r>
            <a:r>
              <a:rPr lang="en-US" sz="2400" b="1" dirty="0"/>
              <a:t>Systems and contingency approach era </a:t>
            </a:r>
            <a:r>
              <a:rPr lang="en-US" sz="2400" dirty="0"/>
              <a:t>– 1960 onwards </a:t>
            </a:r>
            <a:br>
              <a:rPr lang="en-US" sz="2400" dirty="0"/>
            </a:br>
            <a:r>
              <a:rPr lang="en-US" sz="2400" dirty="0"/>
              <a:t>8. </a:t>
            </a:r>
            <a:r>
              <a:rPr lang="en-US" sz="2400" b="1" dirty="0"/>
              <a:t>Human resource management era </a:t>
            </a:r>
            <a:r>
              <a:rPr lang="en-US" sz="2400" dirty="0"/>
              <a:t>— 1980 onwards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of HRMS Systems</a:t>
            </a:r>
            <a:br>
              <a:rPr lang="en-US" b="1" dirty="0"/>
            </a:br>
            <a:endParaRPr lang="en-US" dirty="0"/>
          </a:p>
        </p:txBody>
      </p:sp>
      <p:sp>
        <p:nvSpPr>
          <p:cNvPr id="3" name="Content Placeholder 2"/>
          <p:cNvSpPr>
            <a:spLocks noGrp="1"/>
          </p:cNvSpPr>
          <p:nvPr>
            <p:ph idx="1"/>
          </p:nvPr>
        </p:nvSpPr>
        <p:spPr>
          <a:xfrm>
            <a:off x="441960" y="2057400"/>
            <a:ext cx="8229600" cy="4325112"/>
          </a:xfrm>
        </p:spPr>
        <p:txBody>
          <a:bodyPr>
            <a:normAutofit fontScale="92500" lnSpcReduction="10000"/>
          </a:bodyPr>
          <a:lstStyle/>
          <a:p>
            <a:pPr lvl="0"/>
            <a:r>
              <a:rPr lang="en-US" sz="2800" dirty="0">
                <a:latin typeface="Times New Roman" pitchFamily="18" charset="0"/>
                <a:cs typeface="Times New Roman" pitchFamily="18" charset="0"/>
              </a:rPr>
              <a:t>Payroll</a:t>
            </a:r>
          </a:p>
          <a:p>
            <a:pPr lvl="0"/>
            <a:r>
              <a:rPr lang="en-US" sz="2800" dirty="0">
                <a:latin typeface="Times New Roman" pitchFamily="18" charset="0"/>
                <a:cs typeface="Times New Roman" pitchFamily="18" charset="0"/>
              </a:rPr>
              <a:t>Database for employee information</a:t>
            </a:r>
          </a:p>
          <a:p>
            <a:pPr lvl="0"/>
            <a:r>
              <a:rPr lang="en-US" sz="2800" dirty="0">
                <a:latin typeface="Times New Roman" pitchFamily="18" charset="0"/>
                <a:cs typeface="Times New Roman" pitchFamily="18" charset="0"/>
              </a:rPr>
              <a:t>Attendance records</a:t>
            </a:r>
          </a:p>
          <a:p>
            <a:pPr lvl="0"/>
            <a:r>
              <a:rPr lang="en-US" sz="2800" dirty="0">
                <a:latin typeface="Times New Roman" pitchFamily="18" charset="0"/>
                <a:cs typeface="Times New Roman" pitchFamily="18" charset="0"/>
              </a:rPr>
              <a:t>Performance evaluation</a:t>
            </a:r>
          </a:p>
          <a:p>
            <a:pPr lvl="0"/>
            <a:r>
              <a:rPr lang="en-US" sz="2800" dirty="0">
                <a:latin typeface="Times New Roman" pitchFamily="18" charset="0"/>
                <a:cs typeface="Times New Roman" pitchFamily="18" charset="0"/>
              </a:rPr>
              <a:t>Benefits administration</a:t>
            </a:r>
          </a:p>
          <a:p>
            <a:pPr lvl="0"/>
            <a:r>
              <a:rPr lang="en-US" sz="2800" dirty="0">
                <a:latin typeface="Times New Roman" pitchFamily="18" charset="0"/>
                <a:cs typeface="Times New Roman" pitchFamily="18" charset="0"/>
              </a:rPr>
              <a:t>Learning and recruiting management</a:t>
            </a:r>
          </a:p>
          <a:p>
            <a:pPr lvl="0"/>
            <a:r>
              <a:rPr lang="en-US" sz="2800" dirty="0">
                <a:latin typeface="Times New Roman" pitchFamily="18" charset="0"/>
                <a:cs typeface="Times New Roman" pitchFamily="18" charset="0"/>
              </a:rPr>
              <a:t>Employee self-service</a:t>
            </a:r>
          </a:p>
          <a:p>
            <a:pPr lvl="0"/>
            <a:r>
              <a:rPr lang="en-US" sz="2800" dirty="0">
                <a:latin typeface="Times New Roman" pitchFamily="18" charset="0"/>
                <a:cs typeface="Times New Roman" pitchFamily="18" charset="0"/>
              </a:rPr>
              <a:t>Employee scheduling</a:t>
            </a:r>
          </a:p>
          <a:p>
            <a:pPr lvl="0"/>
            <a:r>
              <a:rPr lang="en-US" sz="2800" dirty="0">
                <a:latin typeface="Times New Roman" pitchFamily="18" charset="0"/>
                <a:cs typeface="Times New Roman" pitchFamily="18" charset="0"/>
              </a:rPr>
              <a:t>Tracking of employee absenteeism</a:t>
            </a:r>
          </a:p>
          <a:p>
            <a:pPr lvl="0"/>
            <a:r>
              <a:rPr lang="en-US" sz="2800" dirty="0">
                <a:latin typeface="Times New Roman" pitchFamily="18" charset="0"/>
                <a:cs typeface="Times New Roman" pitchFamily="18" charset="0"/>
              </a:rPr>
              <a:t>Analytics</a:t>
            </a:r>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B37BA-B4F1-47F2-80F5-AB55A4595D34}"/>
              </a:ext>
            </a:extLst>
          </p:cNvPr>
          <p:cNvSpPr>
            <a:spLocks noGrp="1"/>
          </p:cNvSpPr>
          <p:nvPr>
            <p:ph type="title"/>
          </p:nvPr>
        </p:nvSpPr>
        <p:spPr/>
        <p:txBody>
          <a:bodyPr/>
          <a:lstStyle/>
          <a:p>
            <a:r>
              <a:rPr lang="en-IN" dirty="0"/>
              <a:t>Process of HRM</a:t>
            </a:r>
          </a:p>
        </p:txBody>
      </p:sp>
      <p:pic>
        <p:nvPicPr>
          <p:cNvPr id="5" name="Content Placeholder 4">
            <a:extLst>
              <a:ext uri="{FF2B5EF4-FFF2-40B4-BE49-F238E27FC236}">
                <a16:creationId xmlns:a16="http://schemas.microsoft.com/office/drawing/2014/main" id="{978C59FC-DFFD-4C2B-AC6C-CE0F9F9F421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057400"/>
            <a:ext cx="8536930" cy="4724400"/>
          </a:xfrm>
        </p:spPr>
      </p:pic>
    </p:spTree>
    <p:extLst>
      <p:ext uri="{BB962C8B-B14F-4D97-AF65-F5344CB8AC3E}">
        <p14:creationId xmlns:p14="http://schemas.microsoft.com/office/powerpoint/2010/main" val="3961874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TotalTime>
  <Words>817</Words>
  <Application>Microsoft Office PowerPoint</Application>
  <PresentationFormat>On-screen Show (4:3)</PresentationFormat>
  <Paragraphs>124</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Georgia</vt:lpstr>
      <vt:lpstr>Times New Roman</vt:lpstr>
      <vt:lpstr>Trebuchet MS</vt:lpstr>
      <vt:lpstr>Verdana</vt:lpstr>
      <vt:lpstr>Wingdings 2</vt:lpstr>
      <vt:lpstr>Urban</vt:lpstr>
      <vt:lpstr>PowerPoint Presentation</vt:lpstr>
      <vt:lpstr>Content</vt:lpstr>
      <vt:lpstr>Introduction </vt:lpstr>
      <vt:lpstr>What is HRM</vt:lpstr>
      <vt:lpstr>Scope of HRM  </vt:lpstr>
      <vt:lpstr>Importance of H.R.M</vt:lpstr>
      <vt:lpstr>Evolution of HRM</vt:lpstr>
      <vt:lpstr>Functions of HRMS Systems </vt:lpstr>
      <vt:lpstr>Process of HRM</vt:lpstr>
      <vt:lpstr> Five Components of a Human Resource Management System </vt:lpstr>
      <vt:lpstr>PowerPoint Presentation</vt:lpstr>
      <vt:lpstr>PowerPoint Presentation</vt:lpstr>
      <vt:lpstr>PowerPoint Presentation</vt:lpstr>
      <vt:lpstr>E-HRM</vt:lpstr>
      <vt:lpstr>Types </vt:lpstr>
      <vt:lpstr>Advantages of HRM Systems </vt:lpstr>
      <vt:lpstr>Disadvantages of a Human Resource Management System? </vt:lpstr>
      <vt:lpstr>Conclusion</vt:lpstr>
      <vt:lpstr>References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Reetu</dc:creator>
  <cp:lastModifiedBy>Sumit Thakur</cp:lastModifiedBy>
  <cp:revision>21</cp:revision>
  <dcterms:created xsi:type="dcterms:W3CDTF">2015-03-13T13:31:12Z</dcterms:created>
  <dcterms:modified xsi:type="dcterms:W3CDTF">2021-09-27T05:24:04Z</dcterms:modified>
</cp:coreProperties>
</file>