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sldIdLst>
    <p:sldId id="261"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380"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21CABC-9EBC-4080-AF28-2FB304DF6671}" type="datetimeFigureOut">
              <a:rPr lang="en-US" smtClean="0"/>
              <a:pPr/>
              <a:t>9/29/2021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A44131-019F-4CCB-9E9F-F612617B8F0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EE701121-B02A-494C-BE46-991C9F43A0DB}" type="slidenum">
              <a:rPr lang="en-US" smtClean="0"/>
              <a:pPr/>
              <a:t>1</a:t>
            </a:fld>
            <a:endParaRPr lang="en-US"/>
          </a:p>
        </p:txBody>
      </p:sp>
      <p:sp>
        <p:nvSpPr>
          <p:cNvPr id="3379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D05FA00C-9466-4800-8CA9-5C53E54ECE7D}" type="slidenum">
              <a:rPr lang="en-US" sz="1200">
                <a:latin typeface="Calibri" pitchFamily="34" charset="0"/>
              </a:rPr>
              <a:pPr algn="r"/>
              <a:t>1</a:t>
            </a:fld>
            <a:endParaRPr lang="en-US" sz="1200">
              <a:latin typeface="Calibri" pitchFamily="34" charset="0"/>
            </a:endParaRPr>
          </a:p>
        </p:txBody>
      </p:sp>
      <p:sp>
        <p:nvSpPr>
          <p:cNvPr id="3379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A09A05E3-7434-4564-9254-4BA091991A7D}" type="slidenum">
              <a:rPr lang="en-US" sz="1200">
                <a:latin typeface="Times New Roman" pitchFamily="18" charset="0"/>
              </a:rPr>
              <a:pPr algn="r"/>
              <a:t>1</a:t>
            </a:fld>
            <a:endParaRPr lang="en-US" sz="1200">
              <a:latin typeface="Times New Roman" pitchFamily="18" charset="0"/>
            </a:endParaRPr>
          </a:p>
        </p:txBody>
      </p:sp>
      <p:sp>
        <p:nvSpPr>
          <p:cNvPr id="33797" name="Rectangle 2"/>
          <p:cNvSpPr>
            <a:spLocks noGrp="1" noRot="1" noChangeAspect="1" noChangeArrowheads="1" noTextEdit="1"/>
          </p:cNvSpPr>
          <p:nvPr>
            <p:ph type="sldImg"/>
          </p:nvPr>
        </p:nvSpPr>
        <p:spPr>
          <a:ln/>
        </p:spPr>
      </p:sp>
      <p:sp>
        <p:nvSpPr>
          <p:cNvPr id="33798" name="Rectangle 3"/>
          <p:cNvSpPr>
            <a:spLocks noGrp="1" noChangeArrowheads="1"/>
          </p:cNvSpPr>
          <p:nvPr>
            <p:ph type="body" idx="1"/>
          </p:nvPr>
        </p:nvSpPr>
        <p:spPr>
          <a:noFill/>
          <a:ln/>
        </p:spPr>
        <p:txBody>
          <a:bodyPr/>
          <a:lstStyle/>
          <a:p>
            <a:pPr>
              <a:spcBef>
                <a:spcPct val="0"/>
              </a:spcBef>
            </a:pP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A44131-019F-4CCB-9E9F-F612617B8F01}"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16" name="Date Placeholder 15"/>
          <p:cNvSpPr>
            <a:spLocks noGrp="1"/>
          </p:cNvSpPr>
          <p:nvPr>
            <p:ph type="dt" sz="half" idx="10"/>
          </p:nvPr>
        </p:nvSpPr>
        <p:spPr/>
        <p:txBody>
          <a:bodyPr/>
          <a:lstStyle/>
          <a:p>
            <a:fld id="{3DF9BFB0-F366-41B7-A2CE-E780BCE22C20}" type="datetimeFigureOut">
              <a:rPr lang="en-US" smtClean="0"/>
              <a:pPr/>
              <a:t>9/29/2021</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81E982E2-097A-401E-9C82-3B7D60A4BA1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DF9BFB0-F366-41B7-A2CE-E780BCE22C20}" type="datetimeFigureOut">
              <a:rPr lang="en-US" smtClean="0"/>
              <a:pPr/>
              <a:t>9/29/2021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E982E2-097A-401E-9C82-3B7D60A4BA1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DF9BFB0-F366-41B7-A2CE-E780BCE22C20}" type="datetimeFigureOut">
              <a:rPr lang="en-US" smtClean="0"/>
              <a:pPr/>
              <a:t>9/29/2021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E982E2-097A-401E-9C82-3B7D60A4BA1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a:t>Click to edit Master title style</a:t>
            </a:r>
          </a:p>
        </p:txBody>
      </p:sp>
      <p:sp>
        <p:nvSpPr>
          <p:cNvPr id="27" name="Content Placeholder 26"/>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Date Placeholder 24"/>
          <p:cNvSpPr>
            <a:spLocks noGrp="1"/>
          </p:cNvSpPr>
          <p:nvPr>
            <p:ph type="dt" sz="half" idx="10"/>
          </p:nvPr>
        </p:nvSpPr>
        <p:spPr/>
        <p:txBody>
          <a:bodyPr/>
          <a:lstStyle/>
          <a:p>
            <a:fld id="{3DF9BFB0-F366-41B7-A2CE-E780BCE22C20}" type="datetimeFigureOut">
              <a:rPr lang="en-US" smtClean="0"/>
              <a:pPr/>
              <a:t>9/29/2021</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81E982E2-097A-401E-9C82-3B7D60A4BA1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9" name="Date Placeholder 18"/>
          <p:cNvSpPr>
            <a:spLocks noGrp="1"/>
          </p:cNvSpPr>
          <p:nvPr>
            <p:ph type="dt" sz="half" idx="10"/>
          </p:nvPr>
        </p:nvSpPr>
        <p:spPr/>
        <p:txBody>
          <a:bodyPr/>
          <a:lstStyle/>
          <a:p>
            <a:fld id="{3DF9BFB0-F366-41B7-A2CE-E780BCE22C20}" type="datetimeFigureOut">
              <a:rPr lang="en-US" smtClean="0"/>
              <a:pPr/>
              <a:t>9/29/2021</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81E982E2-097A-401E-9C82-3B7D60A4BA16}"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0"/>
          </p:nvPr>
        </p:nvSpPr>
        <p:spPr/>
        <p:txBody>
          <a:bodyPr/>
          <a:lstStyle/>
          <a:p>
            <a:fld id="{3DF9BFB0-F366-41B7-A2CE-E780BCE22C20}" type="datetimeFigureOut">
              <a:rPr lang="en-US" smtClean="0"/>
              <a:pPr/>
              <a:t>9/29/2021</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81E982E2-097A-401E-9C82-3B7D60A4BA1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0"/>
          </p:nvPr>
        </p:nvSpPr>
        <p:spPr/>
        <p:txBody>
          <a:bodyPr/>
          <a:lstStyle/>
          <a:p>
            <a:fld id="{3DF9BFB0-F366-41B7-A2CE-E780BCE22C20}" type="datetimeFigureOut">
              <a:rPr lang="en-US" smtClean="0"/>
              <a:pPr/>
              <a:t>9/29/2021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81E982E2-097A-401E-9C82-3B7D60A4BA16}"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a:t>Click to edit Master title style</a:t>
            </a:r>
          </a:p>
        </p:txBody>
      </p:sp>
      <p:sp>
        <p:nvSpPr>
          <p:cNvPr id="12" name="Date Placeholder 11"/>
          <p:cNvSpPr>
            <a:spLocks noGrp="1"/>
          </p:cNvSpPr>
          <p:nvPr>
            <p:ph type="dt" sz="half" idx="10"/>
          </p:nvPr>
        </p:nvSpPr>
        <p:spPr/>
        <p:txBody>
          <a:bodyPr/>
          <a:lstStyle/>
          <a:p>
            <a:fld id="{3DF9BFB0-F366-41B7-A2CE-E780BCE22C20}" type="datetimeFigureOut">
              <a:rPr lang="en-US" smtClean="0"/>
              <a:pPr/>
              <a:t>9/29/2021</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E982E2-097A-401E-9C82-3B7D60A4BA1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DF9BFB0-F366-41B7-A2CE-E780BCE22C20}" type="datetimeFigureOut">
              <a:rPr lang="en-US" smtClean="0"/>
              <a:pPr/>
              <a:t>9/29/2021</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E982E2-097A-401E-9C82-3B7D60A4BA1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Date Placeholder 24"/>
          <p:cNvSpPr>
            <a:spLocks noGrp="1"/>
          </p:cNvSpPr>
          <p:nvPr>
            <p:ph type="dt" sz="half" idx="10"/>
          </p:nvPr>
        </p:nvSpPr>
        <p:spPr/>
        <p:txBody>
          <a:bodyPr/>
          <a:lstStyle/>
          <a:p>
            <a:fld id="{3DF9BFB0-F366-41B7-A2CE-E780BCE22C20}" type="datetimeFigureOut">
              <a:rPr lang="en-US" smtClean="0"/>
              <a:pPr/>
              <a:t>9/29/2021</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E982E2-097A-401E-9C82-3B7D60A4BA1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a:t>Click icon to add picture</a:t>
            </a:r>
            <a:endParaRPr kumimoji="0" lang="en-US" dirty="0"/>
          </a:p>
        </p:txBody>
      </p:sp>
      <p:sp>
        <p:nvSpPr>
          <p:cNvPr id="7" name="Date Placeholder 6"/>
          <p:cNvSpPr>
            <a:spLocks noGrp="1"/>
          </p:cNvSpPr>
          <p:nvPr>
            <p:ph type="dt" sz="half" idx="10"/>
          </p:nvPr>
        </p:nvSpPr>
        <p:spPr/>
        <p:txBody>
          <a:bodyPr/>
          <a:lstStyle/>
          <a:p>
            <a:fld id="{3DF9BFB0-F366-41B7-A2CE-E780BCE22C20}" type="datetimeFigureOut">
              <a:rPr lang="en-US" smtClean="0"/>
              <a:pPr/>
              <a:t>9/29/2021</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81E982E2-097A-401E-9C82-3B7D60A4BA16}"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3DF9BFB0-F366-41B7-A2CE-E780BCE22C20}" type="datetimeFigureOut">
              <a:rPr lang="en-US" smtClean="0"/>
              <a:pPr/>
              <a:t>9/29/2021</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1E982E2-097A-401E-9C82-3B7D60A4BA16}"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a:t>Click to edit Master title style</a:t>
            </a:r>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5.jp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wikipedia.com/" TargetMode="External"/><Relationship Id="rId2" Type="http://schemas.openxmlformats.org/officeDocument/2006/relationships/hyperlink" Target="http://www.google.com/" TargetMode="External"/><Relationship Id="rId1" Type="http://schemas.openxmlformats.org/officeDocument/2006/relationships/slideLayout" Target="../slideLayouts/slideLayout2.xml"/><Relationship Id="rId4" Type="http://schemas.openxmlformats.org/officeDocument/2006/relationships/hyperlink" Target="http://www.studymafia.org/"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logo1"/>
          <p:cNvPicPr>
            <a:picLocks noChangeAspect="1" noChangeArrowheads="1"/>
          </p:cNvPicPr>
          <p:nvPr/>
        </p:nvPicPr>
        <p:blipFill>
          <a:blip r:embed="rId3" cstate="print"/>
          <a:srcRect/>
          <a:stretch>
            <a:fillRect/>
          </a:stretch>
        </p:blipFill>
        <p:spPr bwMode="auto">
          <a:xfrm>
            <a:off x="304800" y="60325"/>
            <a:ext cx="1143000" cy="1143000"/>
          </a:xfrm>
          <a:prstGeom prst="rect">
            <a:avLst/>
          </a:prstGeom>
          <a:noFill/>
          <a:ln w="9525">
            <a:noFill/>
            <a:miter lim="800000"/>
            <a:headEnd/>
            <a:tailEnd/>
          </a:ln>
        </p:spPr>
      </p:pic>
      <p:pic>
        <p:nvPicPr>
          <p:cNvPr id="11267" name="Picture 3" descr="strip1"/>
          <p:cNvPicPr>
            <a:picLocks noChangeAspect="1" noChangeArrowheads="1"/>
          </p:cNvPicPr>
          <p:nvPr/>
        </p:nvPicPr>
        <p:blipFill>
          <a:blip r:embed="rId4" cstate="print"/>
          <a:srcRect/>
          <a:stretch>
            <a:fillRect/>
          </a:stretch>
        </p:blipFill>
        <p:spPr bwMode="auto">
          <a:xfrm>
            <a:off x="1371600" y="593725"/>
            <a:ext cx="7620000" cy="76200"/>
          </a:xfrm>
          <a:prstGeom prst="rect">
            <a:avLst/>
          </a:prstGeom>
          <a:noFill/>
          <a:ln w="9525">
            <a:noFill/>
            <a:miter lim="800000"/>
            <a:headEnd/>
            <a:tailEnd/>
          </a:ln>
        </p:spPr>
      </p:pic>
      <p:sp>
        <p:nvSpPr>
          <p:cNvPr id="11268" name="Rectangle 5"/>
          <p:cNvSpPr>
            <a:spLocks noChangeArrowheads="1"/>
          </p:cNvSpPr>
          <p:nvPr/>
        </p:nvSpPr>
        <p:spPr bwMode="auto">
          <a:xfrm>
            <a:off x="457200" y="762000"/>
            <a:ext cx="8686800" cy="1143000"/>
          </a:xfrm>
          <a:prstGeom prst="rect">
            <a:avLst/>
          </a:prstGeom>
          <a:noFill/>
          <a:ln w="9525">
            <a:noFill/>
            <a:miter lim="800000"/>
            <a:headEnd/>
            <a:tailEnd/>
          </a:ln>
        </p:spPr>
        <p:txBody>
          <a:bodyPr anchor="ctr"/>
          <a:lstStyle/>
          <a:p>
            <a:pPr algn="ctr"/>
            <a:r>
              <a:rPr lang="en-US" sz="6000">
                <a:solidFill>
                  <a:srgbClr val="FF0000"/>
                </a:solidFill>
                <a:latin typeface="Verdana" pitchFamily="34" charset="0"/>
              </a:rPr>
              <a:t>www.studymafia.org</a:t>
            </a:r>
            <a:endParaRPr lang="en-US" sz="6000">
              <a:solidFill>
                <a:srgbClr val="FF9900"/>
              </a:solidFill>
            </a:endParaRPr>
          </a:p>
        </p:txBody>
      </p:sp>
      <p:sp>
        <p:nvSpPr>
          <p:cNvPr id="11269" name="Text Box 9"/>
          <p:cNvSpPr txBox="1">
            <a:spLocks noChangeArrowheads="1"/>
          </p:cNvSpPr>
          <p:nvPr/>
        </p:nvSpPr>
        <p:spPr bwMode="auto">
          <a:xfrm>
            <a:off x="533400" y="5181600"/>
            <a:ext cx="8610600" cy="671513"/>
          </a:xfrm>
          <a:prstGeom prst="rect">
            <a:avLst/>
          </a:prstGeom>
          <a:noFill/>
          <a:ln w="9525">
            <a:noFill/>
            <a:miter lim="800000"/>
            <a:headEnd/>
            <a:tailEnd/>
          </a:ln>
        </p:spPr>
        <p:txBody>
          <a:bodyPr>
            <a:spAutoFit/>
          </a:bodyPr>
          <a:lstStyle/>
          <a:p>
            <a:pPr>
              <a:spcBef>
                <a:spcPct val="50000"/>
              </a:spcBef>
            </a:pPr>
            <a:r>
              <a:rPr lang="en-US" sz="2000" b="1" dirty="0">
                <a:latin typeface="Times New Roman" pitchFamily="18" charset="0"/>
              </a:rPr>
              <a:t>Submitted To:				              Submitted By:</a:t>
            </a:r>
          </a:p>
          <a:p>
            <a:r>
              <a:rPr lang="en-US" b="1" dirty="0">
                <a:latin typeface="Times New Roman" pitchFamily="18" charset="0"/>
              </a:rPr>
              <a:t>www.studymafia.</a:t>
            </a:r>
            <a:r>
              <a:rPr lang="en-US" b="1" dirty="0"/>
              <a:t>org</a:t>
            </a:r>
            <a:r>
              <a:rPr lang="en-US" dirty="0"/>
              <a:t> </a:t>
            </a:r>
            <a:r>
              <a:rPr lang="en-US" b="1" dirty="0">
                <a:latin typeface="Times New Roman" pitchFamily="18" charset="0"/>
              </a:rPr>
              <a:t>                                                          www.studymafia.</a:t>
            </a:r>
            <a:r>
              <a:rPr lang="en-US" b="1" dirty="0"/>
              <a:t>org</a:t>
            </a:r>
            <a:r>
              <a:rPr lang="en-US" dirty="0"/>
              <a:t> </a:t>
            </a:r>
            <a:r>
              <a:rPr lang="en-US" b="1" dirty="0">
                <a:latin typeface="Times New Roman" pitchFamily="18" charset="0"/>
              </a:rPr>
              <a:t>               </a:t>
            </a:r>
          </a:p>
        </p:txBody>
      </p:sp>
      <p:sp>
        <p:nvSpPr>
          <p:cNvPr id="11270" name="Rectangle 8"/>
          <p:cNvSpPr>
            <a:spLocks noChangeArrowheads="1"/>
          </p:cNvSpPr>
          <p:nvPr/>
        </p:nvSpPr>
        <p:spPr bwMode="auto">
          <a:xfrm>
            <a:off x="-1219200" y="2274838"/>
            <a:ext cx="7924800" cy="2308324"/>
          </a:xfrm>
          <a:prstGeom prst="rect">
            <a:avLst/>
          </a:prstGeom>
          <a:noFill/>
          <a:ln w="9525">
            <a:noFill/>
            <a:miter lim="800000"/>
            <a:headEnd/>
            <a:tailEnd/>
          </a:ln>
        </p:spPr>
        <p:txBody>
          <a:bodyPr wrap="square">
            <a:spAutoFit/>
          </a:bodyPr>
          <a:lstStyle/>
          <a:p>
            <a:pPr algn="ctr"/>
            <a:r>
              <a:rPr lang="en-US" sz="3200" b="1" dirty="0">
                <a:solidFill>
                  <a:srgbClr val="FF0000"/>
                </a:solidFill>
                <a:latin typeface="Times New Roman" pitchFamily="18" charset="0"/>
              </a:rPr>
              <a:t>   </a:t>
            </a:r>
            <a:r>
              <a:rPr lang="en-US" sz="3600" b="1" dirty="0">
                <a:solidFill>
                  <a:srgbClr val="FF0000"/>
                </a:solidFill>
                <a:latin typeface="Times New Roman" pitchFamily="18" charset="0"/>
                <a:cs typeface="Times New Roman" pitchFamily="18" charset="0"/>
              </a:rPr>
              <a:t>Seminar </a:t>
            </a:r>
          </a:p>
          <a:p>
            <a:pPr algn="ctr"/>
            <a:r>
              <a:rPr lang="en-US" sz="3600" b="1" dirty="0">
                <a:solidFill>
                  <a:srgbClr val="FF0000"/>
                </a:solidFill>
                <a:latin typeface="Times New Roman" pitchFamily="18" charset="0"/>
                <a:cs typeface="Times New Roman" pitchFamily="18" charset="0"/>
              </a:rPr>
              <a:t>On</a:t>
            </a:r>
          </a:p>
          <a:p>
            <a:pPr algn="ctr"/>
            <a:r>
              <a:rPr lang="en-US" sz="3600" b="1" dirty="0">
                <a:solidFill>
                  <a:srgbClr val="FF0000"/>
                </a:solidFill>
                <a:latin typeface="Times New Roman" pitchFamily="18" charset="0"/>
                <a:cs typeface="Times New Roman" pitchFamily="18" charset="0"/>
              </a:rPr>
              <a:t>Earthquake Resistant</a:t>
            </a:r>
          </a:p>
          <a:p>
            <a:pPr algn="ctr"/>
            <a:r>
              <a:rPr lang="en-US" sz="3600" b="1" dirty="0">
                <a:solidFill>
                  <a:srgbClr val="FF0000"/>
                </a:solidFill>
                <a:latin typeface="Times New Roman" pitchFamily="18" charset="0"/>
                <a:cs typeface="Times New Roman" pitchFamily="18" charset="0"/>
              </a:rPr>
              <a:t> Building Construction</a:t>
            </a:r>
            <a:endParaRPr lang="en-US" sz="3600" dirty="0">
              <a:solidFill>
                <a:srgbClr val="FF0000"/>
              </a:solidFill>
              <a:latin typeface="Times New Roman" pitchFamily="18" charset="0"/>
              <a:cs typeface="Times New Roman" pitchFamily="18" charset="0"/>
            </a:endParaRPr>
          </a:p>
        </p:txBody>
      </p:sp>
      <p:pic>
        <p:nvPicPr>
          <p:cNvPr id="3" name="Picture 2">
            <a:extLst>
              <a:ext uri="{FF2B5EF4-FFF2-40B4-BE49-F238E27FC236}">
                <a16:creationId xmlns:a16="http://schemas.microsoft.com/office/drawing/2014/main" id="{8B8763FB-6B07-4EF3-96B5-72CB93398F6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638800" y="2097040"/>
            <a:ext cx="2830561" cy="2830561"/>
          </a:xfrm>
          <a:prstGeom prst="rect">
            <a:avLst/>
          </a:prstGeom>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686800" cy="838200"/>
          </a:xfrm>
        </p:spPr>
        <p:txBody>
          <a:bodyPr>
            <a:normAutofit fontScale="90000"/>
          </a:bodyPr>
          <a:lstStyle/>
          <a:p>
            <a:r>
              <a:rPr lang="en-US" sz="2700" b="1" dirty="0">
                <a:latin typeface="Times New Roman" pitchFamily="18" charset="0"/>
                <a:cs typeface="Times New Roman" pitchFamily="18" charset="0"/>
              </a:rPr>
              <a:t>EARTHQUAKE RESISTANCE USING SLURRY INFILTRATED MAT CONCRETE (SIMCON)</a:t>
            </a:r>
            <a:endParaRPr lang="en-US" b="1" dirty="0"/>
          </a:p>
        </p:txBody>
      </p:sp>
      <p:sp>
        <p:nvSpPr>
          <p:cNvPr id="3" name="Content Placeholder 2"/>
          <p:cNvSpPr>
            <a:spLocks noGrp="1"/>
          </p:cNvSpPr>
          <p:nvPr>
            <p:ph idx="1"/>
          </p:nvPr>
        </p:nvSpPr>
        <p:spPr/>
        <p:txBody>
          <a:bodyPr>
            <a:normAutofit/>
          </a:bodyPr>
          <a:lstStyle/>
          <a:p>
            <a:r>
              <a:rPr lang="en-US" sz="2400" dirty="0">
                <a:latin typeface="Times New Roman" pitchFamily="18" charset="0"/>
                <a:cs typeface="Times New Roman" pitchFamily="18" charset="0"/>
              </a:rPr>
              <a:t>Following the devastating earthquakes in Turkey this summer that killed as many as 20,000 people and injured another 27,000, images of survivors trapped beneath the rubble of collapsed buildings appeared daily in news reports worldwide.</a:t>
            </a:r>
          </a:p>
          <a:p>
            <a:r>
              <a:rPr lang="en-US" sz="2400" dirty="0">
                <a:latin typeface="Times New Roman" pitchFamily="18" charset="0"/>
                <a:cs typeface="Times New Roman" pitchFamily="18" charset="0"/>
              </a:rPr>
              <a:t> Now a North Carolina State University engineer is developing a new type of concrete to help prevent such scenes from happening again.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dirty="0"/>
              <a:t>TRADITIONAL EARTHQUAKE REISTANT HOUSING</a:t>
            </a:r>
            <a:br>
              <a:rPr lang="en-US" dirty="0"/>
            </a:br>
            <a:endParaRPr lang="en-US" dirty="0"/>
          </a:p>
        </p:txBody>
      </p:sp>
      <p:sp>
        <p:nvSpPr>
          <p:cNvPr id="3" name="Content Placeholder 2"/>
          <p:cNvSpPr>
            <a:spLocks noGrp="1"/>
          </p:cNvSpPr>
          <p:nvPr>
            <p:ph idx="1"/>
          </p:nvPr>
        </p:nvSpPr>
        <p:spPr/>
        <p:txBody>
          <a:bodyPr>
            <a:normAutofit/>
          </a:bodyPr>
          <a:lstStyle/>
          <a:p>
            <a:r>
              <a:rPr lang="en-US" sz="2800" dirty="0">
                <a:latin typeface="Times New Roman" pitchFamily="18" charset="0"/>
                <a:cs typeface="Times New Roman" pitchFamily="18" charset="0"/>
              </a:rPr>
              <a:t>The </a:t>
            </a:r>
            <a:r>
              <a:rPr lang="en-US" sz="2800" dirty="0" err="1">
                <a:latin typeface="Times New Roman" pitchFamily="18" charset="0"/>
                <a:cs typeface="Times New Roman" pitchFamily="18" charset="0"/>
              </a:rPr>
              <a:t>Pherols</a:t>
            </a:r>
            <a:r>
              <a:rPr lang="en-US" sz="2800" dirty="0">
                <a:latin typeface="Times New Roman" pitchFamily="18" charset="0"/>
                <a:cs typeface="Times New Roman" pitchFamily="18" charset="0"/>
              </a:rPr>
              <a:t> of </a:t>
            </a:r>
            <a:r>
              <a:rPr lang="en-US" sz="2800" dirty="0" err="1">
                <a:latin typeface="Times New Roman" pitchFamily="18" charset="0"/>
                <a:cs typeface="Times New Roman" pitchFamily="18" charset="0"/>
              </a:rPr>
              <a:t>Uttarkashi</a:t>
            </a:r>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The </a:t>
            </a:r>
            <a:r>
              <a:rPr lang="en-US" sz="2800" dirty="0" err="1">
                <a:latin typeface="Times New Roman" pitchFamily="18" charset="0"/>
                <a:cs typeface="Times New Roman" pitchFamily="18" charset="0"/>
              </a:rPr>
              <a:t>Dhajji-Diwari</a:t>
            </a:r>
            <a:r>
              <a:rPr lang="en-US" sz="2800" dirty="0">
                <a:latin typeface="Times New Roman" pitchFamily="18" charset="0"/>
                <a:cs typeface="Times New Roman" pitchFamily="18" charset="0"/>
              </a:rPr>
              <a:t> buildings of Kashmir</a:t>
            </a:r>
          </a:p>
          <a:p>
            <a:r>
              <a:rPr lang="en-US" sz="2800" dirty="0">
                <a:latin typeface="Times New Roman" pitchFamily="18" charset="0"/>
                <a:cs typeface="Times New Roman" pitchFamily="18" charset="0"/>
              </a:rPr>
              <a:t>The Kat-</a:t>
            </a:r>
            <a:r>
              <a:rPr lang="en-US" sz="2800" dirty="0" err="1">
                <a:latin typeface="Times New Roman" pitchFamily="18" charset="0"/>
                <a:cs typeface="Times New Roman" pitchFamily="18" charset="0"/>
              </a:rPr>
              <a:t>Ki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Kunni</a:t>
            </a:r>
            <a:r>
              <a:rPr lang="en-US" sz="2800" dirty="0">
                <a:latin typeface="Times New Roman" pitchFamily="18" charset="0"/>
                <a:cs typeface="Times New Roman" pitchFamily="18" charset="0"/>
              </a:rPr>
              <a:t> Buildings of </a:t>
            </a:r>
            <a:r>
              <a:rPr lang="en-US" sz="2800" dirty="0" err="1">
                <a:latin typeface="Times New Roman" pitchFamily="18" charset="0"/>
                <a:cs typeface="Times New Roman" pitchFamily="18" charset="0"/>
              </a:rPr>
              <a:t>Kulu</a:t>
            </a:r>
            <a:r>
              <a:rPr lang="en-US" sz="2800" dirty="0">
                <a:latin typeface="Times New Roman" pitchFamily="18" charset="0"/>
                <a:cs typeface="Times New Roman" pitchFamily="18" charset="0"/>
              </a:rPr>
              <a:t> Valley</a:t>
            </a:r>
          </a:p>
          <a:p>
            <a:r>
              <a:rPr lang="en-US" sz="2800" dirty="0" err="1">
                <a:latin typeface="Times New Roman" pitchFamily="18" charset="0"/>
                <a:cs typeface="Times New Roman" pitchFamily="18" charset="0"/>
              </a:rPr>
              <a:t>Quincha</a:t>
            </a:r>
            <a:r>
              <a:rPr lang="en-US" sz="2800" dirty="0">
                <a:latin typeface="Times New Roman" pitchFamily="18" charset="0"/>
                <a:cs typeface="Times New Roman" pitchFamily="18" charset="0"/>
              </a:rPr>
              <a:t> earthquake resistant buildings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838200"/>
          </a:xfrm>
        </p:spPr>
        <p:txBody>
          <a:bodyPr>
            <a:normAutofit/>
          </a:bodyPr>
          <a:lstStyle/>
          <a:p>
            <a:r>
              <a:rPr lang="en-US" b="1" dirty="0"/>
              <a:t>CONCLUSIONS</a:t>
            </a:r>
            <a:endParaRPr lang="en-US" dirty="0"/>
          </a:p>
        </p:txBody>
      </p:sp>
      <p:sp>
        <p:nvSpPr>
          <p:cNvPr id="3" name="Content Placeholder 2"/>
          <p:cNvSpPr>
            <a:spLocks noGrp="1"/>
          </p:cNvSpPr>
          <p:nvPr>
            <p:ph idx="1"/>
          </p:nvPr>
        </p:nvSpPr>
        <p:spPr/>
        <p:txBody>
          <a:bodyPr>
            <a:normAutofit/>
          </a:bodyPr>
          <a:lstStyle/>
          <a:p>
            <a:r>
              <a:rPr lang="en-US" sz="2600" dirty="0">
                <a:latin typeface="Times New Roman" pitchFamily="18" charset="0"/>
                <a:cs typeface="Times New Roman" pitchFamily="18" charset="0"/>
              </a:rPr>
              <a:t>There is a lack of awareness in the earthquake disaster mitigations. Avoiding non-engineered structures with unskilled </a:t>
            </a:r>
            <a:r>
              <a:rPr lang="en-US" sz="2600" dirty="0" err="1">
                <a:latin typeface="Times New Roman" pitchFamily="18" charset="0"/>
                <a:cs typeface="Times New Roman" pitchFamily="18" charset="0"/>
              </a:rPr>
              <a:t>labour</a:t>
            </a:r>
            <a:r>
              <a:rPr lang="en-US" sz="2600" dirty="0">
                <a:latin typeface="Times New Roman" pitchFamily="18" charset="0"/>
                <a:cs typeface="Times New Roman" pitchFamily="18" charset="0"/>
              </a:rPr>
              <a:t> even in unimportant temporary constructions can help a great way.</a:t>
            </a:r>
          </a:p>
          <a:p>
            <a:r>
              <a:rPr lang="en-US" sz="2600" dirty="0">
                <a:latin typeface="Times New Roman" pitchFamily="18" charset="0"/>
                <a:cs typeface="Times New Roman" pitchFamily="18" charset="0"/>
              </a:rPr>
              <a:t>Statewide awareness </a:t>
            </a:r>
            <a:r>
              <a:rPr lang="en-US" sz="2600" dirty="0" err="1">
                <a:latin typeface="Times New Roman" pitchFamily="18" charset="0"/>
                <a:cs typeface="Times New Roman" pitchFamily="18" charset="0"/>
              </a:rPr>
              <a:t>programmes</a:t>
            </a:r>
            <a:r>
              <a:rPr lang="en-US" sz="2600" dirty="0">
                <a:latin typeface="Times New Roman" pitchFamily="18" charset="0"/>
                <a:cs typeface="Times New Roman" pitchFamily="18" charset="0"/>
              </a:rPr>
              <a:t> have to be conducted by fully exploiting the advancement in the information technology.</a:t>
            </a:r>
          </a:p>
          <a:p>
            <a:r>
              <a:rPr lang="en-US" sz="2600" dirty="0">
                <a:latin typeface="Times New Roman" pitchFamily="18" charset="0"/>
                <a:cs typeface="Times New Roman" pitchFamily="18" charset="0"/>
              </a:rPr>
              <a:t>Urgent steps are required to be taken to make the </a:t>
            </a:r>
            <a:r>
              <a:rPr lang="en-US" sz="2600" dirty="0" err="1">
                <a:latin typeface="Times New Roman" pitchFamily="18" charset="0"/>
                <a:cs typeface="Times New Roman" pitchFamily="18" charset="0"/>
              </a:rPr>
              <a:t>codal</a:t>
            </a:r>
            <a:r>
              <a:rPr lang="en-US" sz="2600" dirty="0">
                <a:latin typeface="Times New Roman" pitchFamily="18" charset="0"/>
                <a:cs typeface="Times New Roman" pitchFamily="18" charset="0"/>
              </a:rPr>
              <a:t> provisions regarding earthquake resistant construction </a:t>
            </a:r>
            <a:r>
              <a:rPr lang="en-US" sz="2600" dirty="0" err="1">
                <a:latin typeface="Times New Roman" pitchFamily="18" charset="0"/>
                <a:cs typeface="Times New Roman" pitchFamily="18" charset="0"/>
              </a:rPr>
              <a:t>undebatable</a:t>
            </a:r>
            <a:r>
              <a:rPr lang="en-US" sz="2600" dirty="0">
                <a:latin typeface="Times New Roman" pitchFamily="18" charset="0"/>
                <a:cs typeface="Times New Roman" pitchFamily="18" charset="0"/>
              </a:rPr>
              <a:t>.</a:t>
            </a:r>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REFERENCES</a:t>
            </a:r>
            <a:br>
              <a:rPr lang="en-US" dirty="0"/>
            </a:br>
            <a:endParaRPr lang="en-US" dirty="0"/>
          </a:p>
        </p:txBody>
      </p:sp>
      <p:sp>
        <p:nvSpPr>
          <p:cNvPr id="3" name="Content Placeholder 2"/>
          <p:cNvSpPr>
            <a:spLocks noGrp="1"/>
          </p:cNvSpPr>
          <p:nvPr>
            <p:ph idx="1"/>
          </p:nvPr>
        </p:nvSpPr>
        <p:spPr/>
        <p:txBody>
          <a:bodyPr/>
          <a:lstStyle/>
          <a:p>
            <a:pPr lvl="0"/>
            <a:r>
              <a:rPr lang="en-US" u="sng" dirty="0">
                <a:hlinkClick r:id="rId2"/>
              </a:rPr>
              <a:t>www.google.com</a:t>
            </a:r>
            <a:r>
              <a:rPr lang="en-US" b="1" dirty="0"/>
              <a:t> </a:t>
            </a:r>
            <a:endParaRPr lang="en-US" dirty="0"/>
          </a:p>
          <a:p>
            <a:pPr lvl="0"/>
            <a:r>
              <a:rPr lang="en-US" u="sng" dirty="0">
                <a:hlinkClick r:id="rId3"/>
              </a:rPr>
              <a:t>www.wikipedia.com</a:t>
            </a:r>
            <a:endParaRPr lang="en-US" dirty="0"/>
          </a:p>
          <a:p>
            <a:pPr lvl="0"/>
            <a:r>
              <a:rPr lang="en-US" u="sng" dirty="0">
                <a:hlinkClick r:id="rId4"/>
              </a:rPr>
              <a:t>www.studymafia.org</a:t>
            </a:r>
            <a:r>
              <a:rPr lang="en-US" b="1" dirty="0"/>
              <a:t> </a:t>
            </a:r>
            <a:r>
              <a:rPr lang="en-US" dirty="0"/>
              <a:t>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0"/>
            <a:ext cx="8229600" cy="1143000"/>
          </a:xfrm>
        </p:spPr>
        <p:txBody>
          <a:bodyPr>
            <a:normAutofit fontScale="90000"/>
          </a:bodyPr>
          <a:lstStyle/>
          <a:p>
            <a:r>
              <a:rPr lang="en-US" sz="8000" dirty="0">
                <a:latin typeface="Times New Roman" pitchFamily="18" charset="0"/>
                <a:cs typeface="Times New Roman" pitchFamily="18" charset="0"/>
              </a:rPr>
              <a:t>Thanks</a:t>
            </a:r>
            <a:r>
              <a:rPr lang="en-US" dirty="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686800" cy="838200"/>
          </a:xfrm>
        </p:spPr>
        <p:txBody>
          <a:bodyPr>
            <a:normAutofit/>
          </a:bodyPr>
          <a:lstStyle/>
          <a:p>
            <a:r>
              <a:rPr lang="en-US" b="1" dirty="0"/>
              <a:t>CONTENTS</a:t>
            </a:r>
            <a:endParaRPr lang="en-US" dirty="0"/>
          </a:p>
        </p:txBody>
      </p:sp>
      <p:sp>
        <p:nvSpPr>
          <p:cNvPr id="3" name="Content Placeholder 2"/>
          <p:cNvSpPr>
            <a:spLocks noGrp="1"/>
          </p:cNvSpPr>
          <p:nvPr>
            <p:ph idx="1"/>
          </p:nvPr>
        </p:nvSpPr>
        <p:spPr>
          <a:xfrm>
            <a:off x="457200" y="1600200"/>
            <a:ext cx="8229600" cy="5029200"/>
          </a:xfrm>
        </p:spPr>
        <p:txBody>
          <a:bodyPr>
            <a:normAutofit fontScale="62500" lnSpcReduction="20000"/>
          </a:bodyPr>
          <a:lstStyle/>
          <a:p>
            <a:pPr lvl="0"/>
            <a:r>
              <a:rPr lang="en-US" dirty="0">
                <a:latin typeface="Times New Roman" pitchFamily="18" charset="0"/>
                <a:cs typeface="Times New Roman" pitchFamily="18" charset="0"/>
              </a:rPr>
              <a:t>INTRODUCTION</a:t>
            </a:r>
          </a:p>
          <a:p>
            <a:pPr lvl="0"/>
            <a:r>
              <a:rPr lang="en-US" dirty="0">
                <a:latin typeface="Times New Roman" pitchFamily="18" charset="0"/>
                <a:cs typeface="Times New Roman" pitchFamily="18" charset="0"/>
              </a:rPr>
              <a:t>HOW EARTHQUAKE RESISTENT BUILDING IS DIFERENT?</a:t>
            </a:r>
          </a:p>
          <a:p>
            <a:pPr lvl="0"/>
            <a:r>
              <a:rPr lang="en-US" dirty="0">
                <a:latin typeface="Times New Roman" pitchFamily="18" charset="0"/>
                <a:cs typeface="Times New Roman" pitchFamily="18" charset="0"/>
              </a:rPr>
              <a:t>EFFECT OF EARTHQUAKE ON REINFORCED CONCRETE BUILDINGS</a:t>
            </a:r>
          </a:p>
          <a:p>
            <a:pPr lvl="0"/>
            <a:r>
              <a:rPr lang="en-US" dirty="0">
                <a:latin typeface="Times New Roman" pitchFamily="18" charset="0"/>
                <a:cs typeface="Times New Roman" pitchFamily="18" charset="0"/>
              </a:rPr>
              <a:t>SEISMIC DESIGN PHILOSOPHY</a:t>
            </a:r>
          </a:p>
          <a:p>
            <a:pPr lvl="0"/>
            <a:r>
              <a:rPr lang="en-US" dirty="0">
                <a:latin typeface="Times New Roman" pitchFamily="18" charset="0"/>
                <a:cs typeface="Times New Roman" pitchFamily="18" charset="0"/>
              </a:rPr>
              <a:t>REMEDIAL MEASURES TO MINIMISE THE LOSSES DUE TO</a:t>
            </a:r>
          </a:p>
          <a:p>
            <a:pPr lvl="0">
              <a:buNone/>
            </a:pPr>
            <a:r>
              <a:rPr lang="en-US" dirty="0">
                <a:latin typeface="Times New Roman" pitchFamily="18" charset="0"/>
                <a:cs typeface="Times New Roman" pitchFamily="18" charset="0"/>
              </a:rPr>
              <a:t>     EARTHQUAKES</a:t>
            </a:r>
          </a:p>
          <a:p>
            <a:pPr lvl="0"/>
            <a:r>
              <a:rPr lang="en-US" dirty="0">
                <a:latin typeface="Times New Roman" pitchFamily="18" charset="0"/>
                <a:cs typeface="Times New Roman" pitchFamily="18" charset="0"/>
              </a:rPr>
              <a:t>EARTHQUAKE RESISTANT BUILDING CONSTRUCTION WITH</a:t>
            </a:r>
          </a:p>
          <a:p>
            <a:pPr lvl="0"/>
            <a:r>
              <a:rPr lang="en-US" dirty="0">
                <a:latin typeface="Times New Roman" pitchFamily="18" charset="0"/>
                <a:cs typeface="Times New Roman" pitchFamily="18" charset="0"/>
              </a:rPr>
              <a:t>REINFORCED HOLLOW CONCRETE BLOCK (RHCBM)</a:t>
            </a:r>
          </a:p>
          <a:p>
            <a:pPr lvl="0"/>
            <a:r>
              <a:rPr lang="en-US" dirty="0">
                <a:latin typeface="Times New Roman" pitchFamily="18" charset="0"/>
                <a:cs typeface="Times New Roman" pitchFamily="18" charset="0"/>
              </a:rPr>
              <a:t>MID-LEVEL ISOLATION</a:t>
            </a:r>
          </a:p>
          <a:p>
            <a:pPr lvl="0"/>
            <a:r>
              <a:rPr lang="en-US" dirty="0">
                <a:latin typeface="Times New Roman" pitchFamily="18" charset="0"/>
                <a:cs typeface="Times New Roman" pitchFamily="18" charset="0"/>
              </a:rPr>
              <a:t>EARTHQUAKE RESISTANCE USING SLURRY INFILTRATED</a:t>
            </a:r>
          </a:p>
          <a:p>
            <a:pPr lvl="0">
              <a:buNone/>
            </a:pPr>
            <a:r>
              <a:rPr lang="en-US" dirty="0">
                <a:latin typeface="Times New Roman" pitchFamily="18" charset="0"/>
                <a:cs typeface="Times New Roman" pitchFamily="18" charset="0"/>
              </a:rPr>
              <a:t>    MAT CONCRETE (SIMCON)</a:t>
            </a:r>
          </a:p>
          <a:p>
            <a:pPr lvl="0"/>
            <a:r>
              <a:rPr lang="en-US" dirty="0">
                <a:latin typeface="Times New Roman" pitchFamily="18" charset="0"/>
                <a:cs typeface="Times New Roman" pitchFamily="18" charset="0"/>
              </a:rPr>
              <a:t>TRADITIONAL EARTHQUAKE RESISTANT HOUSING</a:t>
            </a:r>
          </a:p>
          <a:p>
            <a:pPr lvl="0"/>
            <a:r>
              <a:rPr lang="en-US" dirty="0">
                <a:latin typeface="Times New Roman" pitchFamily="18" charset="0"/>
                <a:cs typeface="Times New Roman" pitchFamily="18" charset="0"/>
              </a:rPr>
              <a:t>CONCLUSIONS</a:t>
            </a:r>
          </a:p>
          <a:p>
            <a:pPr lvl="0"/>
            <a:r>
              <a:rPr lang="en-US" dirty="0">
                <a:latin typeface="Times New Roman" pitchFamily="18" charset="0"/>
                <a:cs typeface="Times New Roman" pitchFamily="18" charset="0"/>
              </a:rPr>
              <a:t>REFERENCES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360" y="358775"/>
            <a:ext cx="8686800" cy="838200"/>
          </a:xfrm>
        </p:spPr>
        <p:txBody>
          <a:bodyPr>
            <a:normAutofit/>
          </a:bodyPr>
          <a:lstStyle/>
          <a:p>
            <a:r>
              <a:rPr lang="en-US" b="1" dirty="0"/>
              <a:t>INTRODUCTION</a:t>
            </a:r>
            <a:endParaRPr lang="en-US" dirty="0"/>
          </a:p>
        </p:txBody>
      </p:sp>
      <p:sp>
        <p:nvSpPr>
          <p:cNvPr id="3" name="Content Placeholder 2"/>
          <p:cNvSpPr>
            <a:spLocks noGrp="1"/>
          </p:cNvSpPr>
          <p:nvPr>
            <p:ph idx="1"/>
          </p:nvPr>
        </p:nvSpPr>
        <p:spPr>
          <a:xfrm>
            <a:off x="228600" y="1196975"/>
            <a:ext cx="8686800" cy="4525963"/>
          </a:xfrm>
        </p:spPr>
        <p:txBody>
          <a:bodyPr>
            <a:normAutofit/>
          </a:bodyPr>
          <a:lstStyle/>
          <a:p>
            <a:r>
              <a:rPr lang="en-US" sz="2400" dirty="0">
                <a:latin typeface="Times New Roman" pitchFamily="18" charset="0"/>
                <a:cs typeface="Times New Roman" pitchFamily="18" charset="0"/>
              </a:rPr>
              <a:t>An earthquake is the vibration, sometimes violent to the earth’s surface that follows a release of energy in the earth’s crust.</a:t>
            </a:r>
          </a:p>
          <a:p>
            <a:r>
              <a:rPr lang="en-US" sz="2400" dirty="0">
                <a:latin typeface="Times New Roman" pitchFamily="18" charset="0"/>
                <a:cs typeface="Times New Roman" pitchFamily="18" charset="0"/>
              </a:rPr>
              <a:t> This energy can be generated by a sudden dislocation of segments of the crust, by a volcanic eruption or even by a manmade explosion.</a:t>
            </a:r>
          </a:p>
          <a:p>
            <a:r>
              <a:rPr lang="en-US" sz="2400" dirty="0">
                <a:latin typeface="Times New Roman" pitchFamily="18" charset="0"/>
                <a:cs typeface="Times New Roman" pitchFamily="18" charset="0"/>
              </a:rPr>
              <a:t> The dislocation of the crust causes most destructive earthquakes.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0165"/>
            <a:ext cx="8686800" cy="838200"/>
          </a:xfrm>
        </p:spPr>
        <p:txBody>
          <a:bodyPr>
            <a:normAutofit fontScale="90000"/>
          </a:bodyPr>
          <a:lstStyle/>
          <a:p>
            <a:br>
              <a:rPr lang="en-US" sz="3100" b="1" dirty="0"/>
            </a:br>
            <a:r>
              <a:rPr lang="en-US" sz="3100" b="1" dirty="0"/>
              <a:t>HOW EARTHQUAKE RESISTANT CONSTRUCTION IS</a:t>
            </a:r>
            <a:br>
              <a:rPr lang="en-US" sz="3100" dirty="0"/>
            </a:br>
            <a:r>
              <a:rPr lang="en-US" sz="3100" b="1" dirty="0"/>
              <a:t>DIFFERENT?</a:t>
            </a:r>
            <a:endParaRPr lang="en-US" dirty="0"/>
          </a:p>
        </p:txBody>
      </p:sp>
      <p:sp>
        <p:nvSpPr>
          <p:cNvPr id="3" name="Content Placeholder 2"/>
          <p:cNvSpPr>
            <a:spLocks noGrp="1"/>
          </p:cNvSpPr>
          <p:nvPr>
            <p:ph idx="1"/>
          </p:nvPr>
        </p:nvSpPr>
        <p:spPr/>
        <p:txBody>
          <a:bodyPr>
            <a:normAutofit/>
          </a:bodyPr>
          <a:lstStyle/>
          <a:p>
            <a:r>
              <a:rPr lang="en-US" sz="2400" dirty="0">
                <a:latin typeface="Times New Roman" pitchFamily="18" charset="0"/>
                <a:cs typeface="Times New Roman" pitchFamily="18" charset="0"/>
              </a:rPr>
              <a:t>Since the magnitude of a future earthquake and shaking intensity expected at a particular site cannot be estimated with a reasonable accuracy, the seismic forces are difficult to quantify for the purposes of design. </a:t>
            </a:r>
          </a:p>
          <a:p>
            <a:r>
              <a:rPr lang="en-US" sz="2400" dirty="0">
                <a:latin typeface="Times New Roman" pitchFamily="18" charset="0"/>
                <a:cs typeface="Times New Roman" pitchFamily="18" charset="0"/>
              </a:rPr>
              <a:t>Further, the actual forces that can be generated in the structure during an earthquake are very large and designing the structure to respond elastically against these forces make it too expensive.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838200"/>
          </a:xfrm>
        </p:spPr>
        <p:txBody>
          <a:bodyPr>
            <a:normAutofit fontScale="90000"/>
          </a:bodyPr>
          <a:lstStyle/>
          <a:p>
            <a:r>
              <a:rPr lang="en-US" sz="3200" b="1" dirty="0">
                <a:latin typeface="Times New Roman" pitchFamily="18" charset="0"/>
                <a:cs typeface="Times New Roman" pitchFamily="18" charset="0"/>
              </a:rPr>
              <a:t>EFFECT OF EARTHQUAKE ON REINFORCED CONCRETE BUILDINGS</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000" dirty="0">
                <a:latin typeface="Times New Roman" pitchFamily="18" charset="0"/>
                <a:cs typeface="Times New Roman" pitchFamily="18" charset="0"/>
              </a:rPr>
              <a:t>In recent times, reinforced concrete buildings have become common in India. </a:t>
            </a:r>
          </a:p>
          <a:p>
            <a:r>
              <a:rPr lang="en-US" sz="2000" dirty="0">
                <a:latin typeface="Times New Roman" pitchFamily="18" charset="0"/>
                <a:cs typeface="Times New Roman" pitchFamily="18" charset="0"/>
              </a:rPr>
              <a:t>A typical RC building is made of horizontal members (beams and slabs) and vertical members (columns and walls) and supported by foundations that rest on the ground. </a:t>
            </a:r>
          </a:p>
          <a:p>
            <a:r>
              <a:rPr lang="en-US" sz="2000" dirty="0">
                <a:latin typeface="Times New Roman" pitchFamily="18" charset="0"/>
                <a:cs typeface="Times New Roman" pitchFamily="18" charset="0"/>
              </a:rPr>
              <a:t>The system consisting of RC columns and connecting beams is called a RC frame.</a:t>
            </a:r>
          </a:p>
        </p:txBody>
      </p:sp>
      <p:pic>
        <p:nvPicPr>
          <p:cNvPr id="4" name="Picture 3" descr="http://2.bp.blogspot.com/-O152jlQebrk/TnG4CnubPHI/AAAAAAAAARM/TQ_8wBr06mk/s320/95.jpg"/>
          <p:cNvPicPr/>
          <p:nvPr/>
        </p:nvPicPr>
        <p:blipFill>
          <a:blip r:embed="rId2" cstate="print"/>
          <a:srcRect/>
          <a:stretch>
            <a:fillRect/>
          </a:stretch>
        </p:blipFill>
        <p:spPr bwMode="auto">
          <a:xfrm>
            <a:off x="4343400" y="3810000"/>
            <a:ext cx="3578225" cy="23622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SEISMIC DESIGN PHILOSOPHY</a:t>
            </a:r>
            <a:br>
              <a:rPr lang="en-US" dirty="0"/>
            </a:br>
            <a:endParaRPr lang="en-US" dirty="0"/>
          </a:p>
        </p:txBody>
      </p:sp>
      <p:sp>
        <p:nvSpPr>
          <p:cNvPr id="3" name="Content Placeholder 2"/>
          <p:cNvSpPr>
            <a:spLocks noGrp="1"/>
          </p:cNvSpPr>
          <p:nvPr>
            <p:ph idx="1"/>
          </p:nvPr>
        </p:nvSpPr>
        <p:spPr/>
        <p:txBody>
          <a:bodyPr>
            <a:normAutofit/>
          </a:bodyPr>
          <a:lstStyle/>
          <a:p>
            <a:r>
              <a:rPr lang="en-US" sz="2400" dirty="0">
                <a:latin typeface="Times New Roman" pitchFamily="18" charset="0"/>
                <a:cs typeface="Times New Roman" pitchFamily="18" charset="0"/>
              </a:rPr>
              <a:t>Severity of ground shaking at a given location during earthquake can be minor, moderate and strong. </a:t>
            </a:r>
          </a:p>
          <a:p>
            <a:r>
              <a:rPr lang="en-US" sz="2400" dirty="0">
                <a:latin typeface="Times New Roman" pitchFamily="18" charset="0"/>
                <a:cs typeface="Times New Roman" pitchFamily="18" charset="0"/>
              </a:rPr>
              <a:t>Relatively speaking, minor shaking occurs frequently; moderate shaking occasionally and strong shaking rarely. </a:t>
            </a:r>
          </a:p>
          <a:p>
            <a:endParaRPr lang="en-US" sz="2400" dirty="0">
              <a:latin typeface="Times New Roman" pitchFamily="18" charset="0"/>
              <a:cs typeface="Times New Roman" pitchFamily="18" charset="0"/>
            </a:endParaRPr>
          </a:p>
          <a:p>
            <a:r>
              <a:rPr lang="en-US" sz="2400" b="1" dirty="0"/>
              <a:t>Earthquake resistant building:</a:t>
            </a:r>
            <a:r>
              <a:rPr lang="en-US" sz="2400" dirty="0"/>
              <a:t>  </a:t>
            </a:r>
          </a:p>
          <a:p>
            <a:r>
              <a:rPr lang="en-US" sz="2400" b="1" dirty="0"/>
              <a:t>Earthquake design philosophy:</a:t>
            </a:r>
            <a:endParaRPr lang="en-US" sz="2400" dirty="0"/>
          </a:p>
          <a:p>
            <a:endParaRPr lang="en-US" sz="24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838200"/>
          </a:xfrm>
        </p:spPr>
        <p:txBody>
          <a:bodyPr>
            <a:normAutofit fontScale="90000"/>
          </a:bodyPr>
          <a:lstStyle/>
          <a:p>
            <a:r>
              <a:rPr lang="en-US" sz="3100" b="1" dirty="0"/>
              <a:t> </a:t>
            </a:r>
            <a:br>
              <a:rPr lang="en-US" sz="3100" b="1" dirty="0"/>
            </a:br>
            <a:r>
              <a:rPr lang="en-US" sz="3100" b="1" dirty="0"/>
              <a:t>REMEDIAL MEASURES TO MINIMISE THE LOSSES DUE TO EARTHQUAKES</a:t>
            </a:r>
            <a:br>
              <a:rPr lang="en-US" dirty="0"/>
            </a:br>
            <a:endParaRPr lang="en-US" dirty="0"/>
          </a:p>
        </p:txBody>
      </p:sp>
      <p:sp>
        <p:nvSpPr>
          <p:cNvPr id="3" name="Content Placeholder 2"/>
          <p:cNvSpPr>
            <a:spLocks noGrp="1"/>
          </p:cNvSpPr>
          <p:nvPr>
            <p:ph idx="1"/>
          </p:nvPr>
        </p:nvSpPr>
        <p:spPr/>
        <p:txBody>
          <a:bodyPr>
            <a:normAutofit/>
          </a:bodyPr>
          <a:lstStyle/>
          <a:p>
            <a:r>
              <a:rPr lang="en-US" dirty="0">
                <a:latin typeface="Times New Roman" pitchFamily="18" charset="0"/>
                <a:cs typeface="Times New Roman" pitchFamily="18" charset="0"/>
              </a:rPr>
              <a:t>Building planning</a:t>
            </a:r>
          </a:p>
          <a:p>
            <a:r>
              <a:rPr lang="en-US" dirty="0">
                <a:latin typeface="Times New Roman" pitchFamily="18" charset="0"/>
                <a:cs typeface="Times New Roman" pitchFamily="18" charset="0"/>
              </a:rPr>
              <a:t>Foundation</a:t>
            </a:r>
          </a:p>
          <a:p>
            <a:r>
              <a:rPr lang="en-US" dirty="0">
                <a:latin typeface="Times New Roman" pitchFamily="18" charset="0"/>
                <a:cs typeface="Times New Roman" pitchFamily="18" charset="0"/>
              </a:rPr>
              <a:t>Provision of band</a:t>
            </a:r>
          </a:p>
          <a:p>
            <a:r>
              <a:rPr lang="en-US" dirty="0">
                <a:latin typeface="Times New Roman" pitchFamily="18" charset="0"/>
                <a:cs typeface="Times New Roman" pitchFamily="18" charset="0"/>
              </a:rPr>
              <a:t>Arches and domes</a:t>
            </a:r>
          </a:p>
          <a:p>
            <a:r>
              <a:rPr lang="en-US" dirty="0">
                <a:latin typeface="Times New Roman" pitchFamily="18" charset="0"/>
                <a:cs typeface="Times New Roman" pitchFamily="18" charset="0"/>
              </a:rPr>
              <a:t>Staircases</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sz="2700" b="1" dirty="0"/>
            </a:br>
            <a:r>
              <a:rPr lang="en-US" sz="2700" b="1" dirty="0"/>
              <a:t>EARTHQUAKE RESISTANT BUILDING CONSTRUCTION WITH REINFORCED HOLLOW CONCRETE BLOCK (RHCBM)</a:t>
            </a:r>
            <a:br>
              <a:rPr lang="en-US" dirty="0"/>
            </a:br>
            <a:endParaRPr lang="en-US" dirty="0"/>
          </a:p>
        </p:txBody>
      </p:sp>
      <p:sp>
        <p:nvSpPr>
          <p:cNvPr id="3" name="Content Placeholder 2"/>
          <p:cNvSpPr>
            <a:spLocks noGrp="1"/>
          </p:cNvSpPr>
          <p:nvPr>
            <p:ph idx="1"/>
          </p:nvPr>
        </p:nvSpPr>
        <p:spPr/>
        <p:txBody>
          <a:bodyPr>
            <a:normAutofit/>
          </a:bodyPr>
          <a:lstStyle/>
          <a:p>
            <a:r>
              <a:rPr lang="en-US" sz="2400" dirty="0">
                <a:latin typeface="Times New Roman" pitchFamily="18" charset="0"/>
                <a:cs typeface="Times New Roman" pitchFamily="18" charset="0"/>
              </a:rPr>
              <a:t>Reinforced hollow concrete blocks are designed both as load-bearing walls for gravity loads and also as shear walls for lateral seismic loads, to safely withstand the earthquakes. </a:t>
            </a:r>
          </a:p>
          <a:p>
            <a:r>
              <a:rPr lang="en-US" sz="2400" dirty="0">
                <a:latin typeface="Times New Roman" pitchFamily="18" charset="0"/>
                <a:cs typeface="Times New Roman" pitchFamily="18" charset="0"/>
              </a:rPr>
              <a:t>This structural system of construction is known as shear wall-diaphragm concept, which gives three-dimensional structural integrity for the buildings.</a:t>
            </a:r>
          </a:p>
        </p:txBody>
      </p:sp>
      <p:pic>
        <p:nvPicPr>
          <p:cNvPr id="4" name="Picture 3" descr="http://1.bp.blogspot.com/-QjBuC3ceOsg/TnG5KnYkG1I/AAAAAAAAARc/sjx1oyXsvzo/s320/99.jpg"/>
          <p:cNvPicPr/>
          <p:nvPr/>
        </p:nvPicPr>
        <p:blipFill>
          <a:blip r:embed="rId2" cstate="print"/>
          <a:srcRect/>
          <a:stretch>
            <a:fillRect/>
          </a:stretch>
        </p:blipFill>
        <p:spPr bwMode="auto">
          <a:xfrm>
            <a:off x="5105400" y="3733800"/>
            <a:ext cx="3044825" cy="2605405"/>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838200"/>
          </a:xfrm>
        </p:spPr>
        <p:txBody>
          <a:bodyPr/>
          <a:lstStyle/>
          <a:p>
            <a:r>
              <a:rPr lang="en-US" b="1" dirty="0"/>
              <a:t>MID-LEVEL ISOLATION</a:t>
            </a:r>
            <a:endParaRPr lang="en-US" dirty="0"/>
          </a:p>
        </p:txBody>
      </p:sp>
      <p:sp>
        <p:nvSpPr>
          <p:cNvPr id="3" name="Content Placeholder 2"/>
          <p:cNvSpPr>
            <a:spLocks noGrp="1"/>
          </p:cNvSpPr>
          <p:nvPr>
            <p:ph idx="1"/>
          </p:nvPr>
        </p:nvSpPr>
        <p:spPr/>
        <p:txBody>
          <a:bodyPr>
            <a:normAutofit/>
          </a:bodyPr>
          <a:lstStyle/>
          <a:p>
            <a:r>
              <a:rPr lang="en-US" sz="2400" dirty="0">
                <a:latin typeface="Times New Roman" pitchFamily="18" charset="0"/>
                <a:cs typeface="Times New Roman" pitchFamily="18" charset="0"/>
              </a:rPr>
              <a:t>This includes mid-level isolation system installed while the buildings are still being used. </a:t>
            </a:r>
          </a:p>
          <a:p>
            <a:r>
              <a:rPr lang="en-US" sz="2400" dirty="0">
                <a:latin typeface="Times New Roman" pitchFamily="18" charset="0"/>
                <a:cs typeface="Times New Roman" pitchFamily="18" charset="0"/>
              </a:rPr>
              <a:t>This new method entails improving and classifying the columns on intermediate floors of an existing building into flexible columns that incorporate rubber bearings (base isolation systems) and rigid columns which have been wrapped in steel plates to add to their toughness. </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75</TotalTime>
  <Words>616</Words>
  <Application>Microsoft Office PowerPoint</Application>
  <PresentationFormat>On-screen Show (4:3)</PresentationFormat>
  <Paragraphs>72</Paragraphs>
  <Slides>14</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Calibri</vt:lpstr>
      <vt:lpstr>Franklin Gothic Book</vt:lpstr>
      <vt:lpstr>Franklin Gothic Medium</vt:lpstr>
      <vt:lpstr>Times New Roman</vt:lpstr>
      <vt:lpstr>Verdana</vt:lpstr>
      <vt:lpstr>Wingdings 2</vt:lpstr>
      <vt:lpstr>Trek</vt:lpstr>
      <vt:lpstr>PowerPoint Presentation</vt:lpstr>
      <vt:lpstr>CONTENTS</vt:lpstr>
      <vt:lpstr>INTRODUCTION</vt:lpstr>
      <vt:lpstr> HOW EARTHQUAKE RESISTANT CONSTRUCTION IS DIFFERENT?</vt:lpstr>
      <vt:lpstr>EFFECT OF EARTHQUAKE ON REINFORCED CONCRETE BUILDINGS</vt:lpstr>
      <vt:lpstr>SEISMIC DESIGN PHILOSOPHY </vt:lpstr>
      <vt:lpstr>  REMEDIAL MEASURES TO MINIMISE THE LOSSES DUE TO EARTHQUAKES </vt:lpstr>
      <vt:lpstr> EARTHQUAKE RESISTANT BUILDING CONSTRUCTION WITH REINFORCED HOLLOW CONCRETE BLOCK (RHCBM) </vt:lpstr>
      <vt:lpstr>MID-LEVEL ISOLATION</vt:lpstr>
      <vt:lpstr>EARTHQUAKE RESISTANCE USING SLURRY INFILTRATED MAT CONCRETE (SIMCON)</vt:lpstr>
      <vt:lpstr>TRADITIONAL EARTHQUAKE REISTANT HOUSING </vt:lpstr>
      <vt:lpstr>CONCLUSIONS</vt:lpstr>
      <vt:lpstr>REFERENCES </vt:lpstr>
      <vt:lpstr>Thanks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Reetu</dc:creator>
  <cp:lastModifiedBy>Sumit Thakur</cp:lastModifiedBy>
  <cp:revision>25</cp:revision>
  <dcterms:created xsi:type="dcterms:W3CDTF">2015-03-11T02:11:39Z</dcterms:created>
  <dcterms:modified xsi:type="dcterms:W3CDTF">2021-09-29T06:15:30Z</dcterms:modified>
</cp:coreProperties>
</file>