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19"/>
  </p:notesMasterIdLst>
  <p:sldIdLst>
    <p:sldId id="266" r:id="rId2"/>
    <p:sldId id="283" r:id="rId3"/>
    <p:sldId id="267" r:id="rId4"/>
    <p:sldId id="268" r:id="rId5"/>
    <p:sldId id="270" r:id="rId6"/>
    <p:sldId id="271" r:id="rId7"/>
    <p:sldId id="281" r:id="rId8"/>
    <p:sldId id="272" r:id="rId9"/>
    <p:sldId id="273" r:id="rId10"/>
    <p:sldId id="274" r:id="rId11"/>
    <p:sldId id="275" r:id="rId12"/>
    <p:sldId id="276" r:id="rId13"/>
    <p:sldId id="277" r:id="rId14"/>
    <p:sldId id="278" r:id="rId15"/>
    <p:sldId id="279" r:id="rId16"/>
    <p:sldId id="280" r:id="rId17"/>
    <p:sldId id="282"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C4F76EB-9565-4560-99AB-F8A54326F141}" type="datetimeFigureOut">
              <a:rPr lang="en-US"/>
              <a:pPr>
                <a:defRPr/>
              </a:pPr>
              <a:t>3/4/2024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1DE4856-1AD7-4469-A21E-E3522B6D46AB}" type="slidenum">
              <a:rPr lang="en-US"/>
              <a:pPr>
                <a:defRPr/>
              </a:pPr>
              <a:t>‹#›</a:t>
            </a:fld>
            <a:endParaRPr lang="en-US"/>
          </a:p>
        </p:txBody>
      </p:sp>
    </p:spTree>
    <p:extLst>
      <p:ext uri="{BB962C8B-B14F-4D97-AF65-F5344CB8AC3E}">
        <p14:creationId xmlns:p14="http://schemas.microsoft.com/office/powerpoint/2010/main" val="36253298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FCE0C9-331D-442C-A956-D85DAA356650}" type="slidenum">
              <a:rPr lang="en-US" smtClean="0"/>
              <a:pPr fontAlgn="base">
                <a:spcBef>
                  <a:spcPct val="0"/>
                </a:spcBef>
                <a:spcAft>
                  <a:spcPct val="0"/>
                </a:spcAft>
                <a:defRPr/>
              </a:pPr>
              <a:t>1</a:t>
            </a:fld>
            <a:endParaRPr lang="en-US" smtClean="0"/>
          </a:p>
        </p:txBody>
      </p:sp>
      <p:sp>
        <p:nvSpPr>
          <p:cNvPr id="2662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0" hangingPunct="0"/>
            <a:fld id="{F40CC4B0-57FF-4225-9531-357FCBEC9925}" type="slidenum">
              <a:rPr lang="en-US" sz="1200">
                <a:latin typeface="Times New Roman" pitchFamily="18" charset="0"/>
              </a:rPr>
              <a:pPr algn="r" eaLnBrk="0" hangingPunct="0"/>
              <a:t>1</a:t>
            </a:fld>
            <a:endParaRPr lang="en-US" sz="1200">
              <a:latin typeface="Times New Roman" pitchFamily="18" charset="0"/>
            </a:endParaRPr>
          </a:p>
        </p:txBody>
      </p:sp>
      <p:sp>
        <p:nvSpPr>
          <p:cNvPr id="2662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CF176645-5066-4B3C-9DB0-0786A2308723}" type="datetimeFigureOut">
              <a:rPr lang="en-US"/>
              <a:pPr>
                <a:defRPr/>
              </a:pPr>
              <a:t>3/4/2024</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8426C1BB-2328-4DD5-A9DD-D0696408208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ED26DA8-C6BE-414E-B4F9-E495E3CBF99B}" type="datetimeFigureOut">
              <a:rPr lang="en-US"/>
              <a:pPr>
                <a:defRPr/>
              </a:pPr>
              <a:t>3/4/2024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FEB9EBB-0AB1-4D9A-98E0-33EB709D81F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3960C4A-37EC-4D51-8D95-4B1F37DF5985}" type="datetimeFigureOut">
              <a:rPr lang="en-US"/>
              <a:pPr>
                <a:defRPr/>
              </a:pPr>
              <a:t>3/4/2024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B5CF2A3-D7D1-4818-98B1-5E2E85E50AB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B2182BC4-1FAA-48DF-AC84-2154140AB052}" type="datetimeFigureOut">
              <a:rPr lang="en-US"/>
              <a:pPr>
                <a:defRPr/>
              </a:pPr>
              <a:t>3/4/2024</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356229A5-1C21-4777-B01A-3AAFD5871C6A}"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34F3711F-BF96-4C46-9E1E-7970464E42DE}" type="datetimeFigureOut">
              <a:rPr lang="en-US"/>
              <a:pPr>
                <a:defRPr/>
              </a:pPr>
              <a:t>3/4/2024</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FF2D4782-73A3-4D7D-8EA4-542035C12E4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E842D45-8E16-40D7-BE5D-48F9CA32A89C}" type="datetimeFigureOut">
              <a:rPr lang="en-US"/>
              <a:pPr>
                <a:defRPr/>
              </a:pPr>
              <a:t>3/4/2024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7A64AF1D-5DC0-456C-B714-88108BBF130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DA5E1CF1-A43E-4FD9-9419-E720B4DF5FB4}" type="datetimeFigureOut">
              <a:rPr lang="en-US"/>
              <a:pPr>
                <a:defRPr/>
              </a:pPr>
              <a:t>3/4/2024</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9FB14F6C-5842-494F-82DD-2380D22BB44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5D61D1EC-9EBD-4F52-8438-BDDF7DF7B485}" type="datetimeFigureOut">
              <a:rPr lang="en-US"/>
              <a:pPr>
                <a:defRPr/>
              </a:pPr>
              <a:t>3/4/2024</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5188B16F-13A5-43A1-88BB-6565D4A51A64}"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C932E278-A2EF-47EC-86A6-0A75E467D49C}" type="datetimeFigureOut">
              <a:rPr lang="en-US"/>
              <a:pPr>
                <a:defRPr/>
              </a:pPr>
              <a:t>3/4/2024</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3037742B-8557-4A8B-B705-E5C65858E70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3113774E-CBE9-4A9E-BCCB-2B73B468951C}" type="datetimeFigureOut">
              <a:rPr lang="en-US"/>
              <a:pPr>
                <a:defRPr/>
              </a:pPr>
              <a:t>3/4/2024</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0759C2AE-B43F-484D-A895-DD4DA9FE7A19}"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82D24748-7D5D-4789-971B-EAEA0058A515}" type="datetimeFigureOut">
              <a:rPr lang="en-US"/>
              <a:pPr>
                <a:defRPr/>
              </a:pPr>
              <a:t>3/4/2024</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C0E1C71E-0D7B-4CDE-A10A-7C2DDA7EB7FA}"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defRPr>
            </a:lvl1pPr>
          </a:lstStyle>
          <a:p>
            <a:pPr>
              <a:defRPr/>
            </a:pPr>
            <a:fld id="{E577DC6E-48BB-4C91-9DD7-2F19B094566B}" type="datetimeFigureOut">
              <a:rPr lang="en-US"/>
              <a:pPr>
                <a:defRPr/>
              </a:pPr>
              <a:t>3/4/2024</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defRPr>
            </a:lvl1pPr>
          </a:lstStyle>
          <a:p>
            <a:pPr>
              <a:defRPr/>
            </a:pPr>
            <a:fld id="{12DECDBA-5EAA-4BA8-A58B-12D597AE6AE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89" r:id="rId4"/>
    <p:sldLayoutId id="2147483790" r:id="rId5"/>
    <p:sldLayoutId id="2147483797" r:id="rId6"/>
    <p:sldLayoutId id="2147483791" r:id="rId7"/>
    <p:sldLayoutId id="2147483798" r:id="rId8"/>
    <p:sldLayoutId id="2147483799" r:id="rId9"/>
    <p:sldLayoutId id="2147483792" r:id="rId10"/>
    <p:sldLayoutId id="2147483793"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1307B"/>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FAEC5"/>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EFAAB5"/>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hyperlink" Target="http://www.studymafia.org/"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google.com/" TargetMode="External"/><Relationship Id="rId2" Type="http://schemas.openxmlformats.org/officeDocument/2006/relationships/hyperlink" Target="http://www.studymafia.org/" TargetMode="External"/><Relationship Id="rId1" Type="http://schemas.openxmlformats.org/officeDocument/2006/relationships/slideLayout" Target="../slideLayouts/slideLayout2.xml"/><Relationship Id="rId4" Type="http://schemas.openxmlformats.org/officeDocument/2006/relationships/hyperlink" Target="http://www.wikipedia.co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logo1"/>
          <p:cNvPicPr>
            <a:picLocks noChangeAspect="1" noChangeArrowheads="1"/>
          </p:cNvPicPr>
          <p:nvPr/>
        </p:nvPicPr>
        <p:blipFill>
          <a:blip r:embed="rId3" cstate="print"/>
          <a:srcRect/>
          <a:stretch>
            <a:fillRect/>
          </a:stretch>
        </p:blipFill>
        <p:spPr bwMode="auto">
          <a:xfrm>
            <a:off x="304800" y="60325"/>
            <a:ext cx="1143000" cy="1143000"/>
          </a:xfrm>
          <a:prstGeom prst="rect">
            <a:avLst/>
          </a:prstGeom>
          <a:noFill/>
          <a:ln w="9525">
            <a:noFill/>
            <a:miter lim="800000"/>
            <a:headEnd/>
            <a:tailEnd/>
          </a:ln>
        </p:spPr>
      </p:pic>
      <p:pic>
        <p:nvPicPr>
          <p:cNvPr id="8195" name="Picture 3" descr="strip1"/>
          <p:cNvPicPr>
            <a:picLocks noChangeAspect="1" noChangeArrowheads="1"/>
          </p:cNvPicPr>
          <p:nvPr/>
        </p:nvPicPr>
        <p:blipFill>
          <a:blip r:embed="rId4" cstate="print"/>
          <a:srcRect/>
          <a:stretch>
            <a:fillRect/>
          </a:stretch>
        </p:blipFill>
        <p:spPr bwMode="auto">
          <a:xfrm>
            <a:off x="1371600" y="593725"/>
            <a:ext cx="7620000" cy="76200"/>
          </a:xfrm>
          <a:prstGeom prst="rect">
            <a:avLst/>
          </a:prstGeom>
          <a:noFill/>
          <a:ln w="9525">
            <a:noFill/>
            <a:miter lim="800000"/>
            <a:headEnd/>
            <a:tailEnd/>
          </a:ln>
        </p:spPr>
      </p:pic>
      <p:sp>
        <p:nvSpPr>
          <p:cNvPr id="8196" name="Rectangle 5"/>
          <p:cNvSpPr>
            <a:spLocks noChangeArrowheads="1"/>
          </p:cNvSpPr>
          <p:nvPr/>
        </p:nvSpPr>
        <p:spPr bwMode="auto">
          <a:xfrm>
            <a:off x="457200" y="762000"/>
            <a:ext cx="8686800" cy="1219200"/>
          </a:xfrm>
          <a:prstGeom prst="rect">
            <a:avLst/>
          </a:prstGeom>
          <a:noFill/>
          <a:ln w="9525">
            <a:noFill/>
            <a:miter lim="800000"/>
            <a:headEnd/>
            <a:tailEnd/>
          </a:ln>
        </p:spPr>
        <p:txBody>
          <a:bodyPr anchor="ctr"/>
          <a:lstStyle/>
          <a:p>
            <a:pPr algn="ctr" eaLnBrk="0" hangingPunct="0"/>
            <a:endParaRPr lang="en-US" sz="4400">
              <a:latin typeface="Verdana" pitchFamily="34" charset="0"/>
            </a:endParaRPr>
          </a:p>
          <a:p>
            <a:pPr algn="ctr" eaLnBrk="0" hangingPunct="0"/>
            <a:r>
              <a:rPr lang="en-US" sz="4400">
                <a:latin typeface="Verdana" pitchFamily="34" charset="0"/>
                <a:hlinkClick r:id="rId5"/>
              </a:rPr>
              <a:t>www.studymafia.org</a:t>
            </a:r>
            <a:endParaRPr lang="en-US" sz="4400">
              <a:latin typeface="Verdana" pitchFamily="34" charset="0"/>
            </a:endParaRPr>
          </a:p>
          <a:p>
            <a:pPr algn="ctr" eaLnBrk="0" hangingPunct="0"/>
            <a:endParaRPr lang="en-US" sz="6000">
              <a:latin typeface="Tahoma" pitchFamily="34" charset="0"/>
            </a:endParaRPr>
          </a:p>
        </p:txBody>
      </p:sp>
      <p:sp>
        <p:nvSpPr>
          <p:cNvPr id="8197" name="Text Box 9"/>
          <p:cNvSpPr txBox="1">
            <a:spLocks noChangeArrowheads="1"/>
          </p:cNvSpPr>
          <p:nvPr/>
        </p:nvSpPr>
        <p:spPr bwMode="auto">
          <a:xfrm>
            <a:off x="533400" y="5181600"/>
            <a:ext cx="8610600" cy="671513"/>
          </a:xfrm>
          <a:prstGeom prst="rect">
            <a:avLst/>
          </a:prstGeom>
          <a:noFill/>
          <a:ln w="9525">
            <a:noFill/>
            <a:miter lim="800000"/>
            <a:headEnd/>
            <a:tailEnd/>
          </a:ln>
        </p:spPr>
        <p:txBody>
          <a:bodyPr>
            <a:spAutoFit/>
          </a:bodyPr>
          <a:lstStyle/>
          <a:p>
            <a:pPr eaLnBrk="0" hangingPunct="0">
              <a:spcBef>
                <a:spcPct val="50000"/>
              </a:spcBef>
            </a:pPr>
            <a:r>
              <a:rPr lang="en-US" sz="2000" b="1">
                <a:latin typeface="Times New Roman" pitchFamily="18" charset="0"/>
              </a:rPr>
              <a:t>Submitted To:				              Submitted By:</a:t>
            </a:r>
          </a:p>
          <a:p>
            <a:pPr eaLnBrk="0" hangingPunct="0"/>
            <a:r>
              <a:rPr lang="en-US" b="1">
                <a:latin typeface="Times New Roman" pitchFamily="18" charset="0"/>
              </a:rPr>
              <a:t>www.studymafia.org                                                           www.studymafia.org               </a:t>
            </a:r>
          </a:p>
        </p:txBody>
      </p:sp>
      <p:sp>
        <p:nvSpPr>
          <p:cNvPr id="8198" name="Rectangle 8"/>
          <p:cNvSpPr>
            <a:spLocks noChangeArrowheads="1"/>
          </p:cNvSpPr>
          <p:nvPr/>
        </p:nvSpPr>
        <p:spPr bwMode="auto">
          <a:xfrm>
            <a:off x="228600" y="2362200"/>
            <a:ext cx="4953000" cy="1739900"/>
          </a:xfrm>
          <a:prstGeom prst="rect">
            <a:avLst/>
          </a:prstGeom>
          <a:noFill/>
          <a:ln w="9525">
            <a:noFill/>
            <a:miter lim="800000"/>
            <a:headEnd/>
            <a:tailEnd/>
          </a:ln>
        </p:spPr>
        <p:txBody>
          <a:bodyPr>
            <a:spAutoFit/>
          </a:bodyPr>
          <a:lstStyle/>
          <a:p>
            <a:pPr algn="ctr" eaLnBrk="0" hangingPunct="0"/>
            <a:r>
              <a:rPr lang="en-US" sz="3600" b="1">
                <a:latin typeface="Times New Roman" pitchFamily="18" charset="0"/>
              </a:rPr>
              <a:t>Seminar</a:t>
            </a:r>
          </a:p>
          <a:p>
            <a:pPr algn="ctr" eaLnBrk="0" hangingPunct="0"/>
            <a:r>
              <a:rPr lang="en-US" sz="3600" b="1">
                <a:latin typeface="Times New Roman" pitchFamily="18" charset="0"/>
              </a:rPr>
              <a:t> On</a:t>
            </a:r>
          </a:p>
          <a:p>
            <a:pPr algn="ctr" eaLnBrk="0" hangingPunct="0"/>
            <a:r>
              <a:rPr lang="en-US" sz="3600" b="1">
                <a:latin typeface="Calibri" pitchFamily="34" charset="0"/>
              </a:rPr>
              <a:t>WEARABLE BIOSENSOR</a:t>
            </a:r>
            <a:endParaRPr lang="en-US" sz="3600" b="1">
              <a:solidFill>
                <a:srgbClr val="FF0000"/>
              </a:solidFill>
              <a:latin typeface="Times New Roman" pitchFamily="18" charset="0"/>
            </a:endParaRPr>
          </a:p>
        </p:txBody>
      </p:sp>
      <p:pic>
        <p:nvPicPr>
          <p:cNvPr id="8199" name="Picture 9" descr="ANd9GcR2oo7u4XJk-bpa-NtkNjg27sX2Bp7iec10BJtYmVgmzunYEH-u"/>
          <p:cNvPicPr>
            <a:picLocks noChangeAspect="1" noChangeArrowheads="1"/>
          </p:cNvPicPr>
          <p:nvPr/>
        </p:nvPicPr>
        <p:blipFill>
          <a:blip r:embed="rId6" cstate="print"/>
          <a:srcRect/>
          <a:stretch>
            <a:fillRect/>
          </a:stretch>
        </p:blipFill>
        <p:spPr bwMode="auto">
          <a:xfrm>
            <a:off x="5410200" y="2971800"/>
            <a:ext cx="3314700" cy="10541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pPr eaLnBrk="1" fontAlgn="auto" hangingPunct="1">
              <a:spcAft>
                <a:spcPts val="0"/>
              </a:spcAft>
              <a:defRPr/>
            </a:pPr>
            <a:r>
              <a:rPr lang="en-US" altLang="ko-KR" b="1" dirty="0">
                <a:ea typeface="굴림" charset="-127"/>
              </a:rPr>
              <a:t>Need for Biosensor</a:t>
            </a:r>
            <a:endParaRPr lang="en-US" b="1" dirty="0"/>
          </a:p>
        </p:txBody>
      </p:sp>
      <p:sp>
        <p:nvSpPr>
          <p:cNvPr id="32771" name="Rectangle 3"/>
          <p:cNvSpPr>
            <a:spLocks noGrp="1" noChangeArrowheads="1"/>
          </p:cNvSpPr>
          <p:nvPr>
            <p:ph sz="quarter" idx="1"/>
          </p:nvPr>
        </p:nvSpPr>
        <p:spPr>
          <a:xfrm>
            <a:off x="457200" y="1600200"/>
            <a:ext cx="7467600" cy="4873625"/>
          </a:xfrm>
        </p:spPr>
        <p:txBody>
          <a:bodyPr>
            <a:normAutofit lnSpcReduction="10000"/>
          </a:bodyPr>
          <a:lstStyle/>
          <a:p>
            <a:pPr marL="274320" indent="-274320" eaLnBrk="1" fontAlgn="auto" hangingPunct="1">
              <a:lnSpc>
                <a:spcPct val="80000"/>
              </a:lnSpc>
              <a:spcAft>
                <a:spcPts val="0"/>
              </a:spcAft>
              <a:buFont typeface="Wingdings"/>
              <a:buChar char=""/>
              <a:defRPr/>
            </a:pPr>
            <a:r>
              <a:rPr lang="en-US" altLang="ko-KR" sz="2800" b="1" dirty="0">
                <a:ea typeface="굴림" charset="-127"/>
              </a:rPr>
              <a:t>Diagnostic Market</a:t>
            </a:r>
            <a:r>
              <a:rPr lang="en-US" altLang="ko-KR" sz="2800" dirty="0">
                <a:ea typeface="굴림" charset="-127"/>
              </a:rPr>
              <a:t> </a:t>
            </a:r>
          </a:p>
          <a:p>
            <a:pPr marL="274320" indent="-274320" eaLnBrk="1" fontAlgn="auto" hangingPunct="1">
              <a:lnSpc>
                <a:spcPct val="80000"/>
              </a:lnSpc>
              <a:spcAft>
                <a:spcPts val="0"/>
              </a:spcAft>
              <a:buFont typeface="Wingdings"/>
              <a:buChar char=""/>
              <a:defRPr/>
            </a:pPr>
            <a:r>
              <a:rPr lang="en-US" altLang="ko-KR" sz="2800" dirty="0">
                <a:ea typeface="굴림" charset="-127"/>
              </a:rPr>
              <a:t>The current climate of prevention the need for detection at increasingly lower limits is increasing in many diverse areas</a:t>
            </a:r>
            <a:endParaRPr lang="en-US" altLang="ko-KR" sz="2800" b="1" dirty="0">
              <a:ea typeface="굴림" charset="-127"/>
            </a:endParaRPr>
          </a:p>
          <a:p>
            <a:pPr marL="274320" indent="-274320" eaLnBrk="1" fontAlgn="auto" hangingPunct="1">
              <a:lnSpc>
                <a:spcPct val="80000"/>
              </a:lnSpc>
              <a:spcAft>
                <a:spcPts val="0"/>
              </a:spcAft>
              <a:buFont typeface="Wingdings"/>
              <a:buChar char=""/>
              <a:defRPr/>
            </a:pPr>
            <a:r>
              <a:rPr lang="en-US" altLang="ko-KR" sz="2800" b="1" dirty="0">
                <a:ea typeface="굴림" charset="-127"/>
              </a:rPr>
              <a:t>Clinical Testing</a:t>
            </a:r>
            <a:r>
              <a:rPr lang="en-US" altLang="ko-KR" sz="2800" dirty="0">
                <a:ea typeface="굴림" charset="-127"/>
              </a:rPr>
              <a:t> </a:t>
            </a:r>
          </a:p>
          <a:p>
            <a:pPr marL="274320" indent="-274320" eaLnBrk="1" fontAlgn="auto" hangingPunct="1">
              <a:lnSpc>
                <a:spcPct val="80000"/>
              </a:lnSpc>
              <a:spcAft>
                <a:spcPts val="0"/>
              </a:spcAft>
              <a:buFont typeface="Wingdings"/>
              <a:buChar char=""/>
              <a:defRPr/>
            </a:pPr>
            <a:r>
              <a:rPr lang="en-US" altLang="ko-KR" sz="2800" dirty="0">
                <a:ea typeface="굴림" charset="-127"/>
              </a:rPr>
              <a:t>clinical testing</a:t>
            </a:r>
            <a:r>
              <a:rPr lang="en-US" altLang="ko-KR" sz="2800" i="1" dirty="0">
                <a:ea typeface="굴림" charset="-127"/>
              </a:rPr>
              <a:t> </a:t>
            </a:r>
            <a:r>
              <a:rPr lang="en-US" altLang="ko-KR" sz="2800" dirty="0">
                <a:ea typeface="굴림" charset="-127"/>
              </a:rPr>
              <a:t>is one of the biggest diagnostic markets</a:t>
            </a:r>
          </a:p>
          <a:p>
            <a:pPr marL="274320" indent="-274320" eaLnBrk="1" fontAlgn="auto" hangingPunct="1">
              <a:lnSpc>
                <a:spcPct val="80000"/>
              </a:lnSpc>
              <a:spcAft>
                <a:spcPts val="0"/>
              </a:spcAft>
              <a:buFont typeface="Wingdings"/>
              <a:buChar char=""/>
              <a:defRPr/>
            </a:pPr>
            <a:r>
              <a:rPr lang="en-US" altLang="ko-KR" sz="2800" dirty="0">
                <a:ea typeface="굴림" charset="-127"/>
              </a:rPr>
              <a:t>clinical testing products market in excess of 4000 million US$ in the 1990s </a:t>
            </a:r>
            <a:endParaRPr lang="en-US" altLang="ko-KR" sz="2800" b="1" dirty="0">
              <a:ea typeface="굴림" charset="-127"/>
            </a:endParaRPr>
          </a:p>
          <a:p>
            <a:pPr marL="274320" indent="-274320" eaLnBrk="1" fontAlgn="auto" hangingPunct="1">
              <a:lnSpc>
                <a:spcPct val="80000"/>
              </a:lnSpc>
              <a:spcAft>
                <a:spcPts val="0"/>
              </a:spcAft>
              <a:buFont typeface="Wingdings"/>
              <a:buChar char=""/>
              <a:defRPr/>
            </a:pPr>
            <a:r>
              <a:rPr lang="en-US" altLang="ko-KR" sz="2800" b="1" dirty="0">
                <a:ea typeface="굴림" charset="-127"/>
              </a:rPr>
              <a:t>Other Markets</a:t>
            </a:r>
            <a:r>
              <a:rPr lang="en-US" altLang="ko-KR" sz="2800" dirty="0">
                <a:ea typeface="굴림" charset="-127"/>
              </a:rPr>
              <a:t> </a:t>
            </a:r>
          </a:p>
          <a:p>
            <a:pPr marL="274320" indent="-274320" eaLnBrk="1" fontAlgn="auto" hangingPunct="1">
              <a:lnSpc>
                <a:spcPct val="80000"/>
              </a:lnSpc>
              <a:spcAft>
                <a:spcPts val="0"/>
              </a:spcAft>
              <a:buFont typeface="Wingdings"/>
              <a:buChar char=""/>
              <a:defRPr/>
            </a:pPr>
            <a:r>
              <a:rPr lang="en-US" altLang="ko-KR" sz="2800" dirty="0">
                <a:ea typeface="굴림" charset="-127"/>
              </a:rPr>
              <a:t>The medical arena (Technical Insights Inc.) with veterinary and agricultural applications </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pPr eaLnBrk="1" fontAlgn="auto" hangingPunct="1">
              <a:spcAft>
                <a:spcPts val="0"/>
              </a:spcAft>
              <a:defRPr/>
            </a:pPr>
            <a:r>
              <a:rPr lang="en-US" altLang="ko-KR" b="1" dirty="0">
                <a:ea typeface="굴림" charset="-127"/>
              </a:rPr>
              <a:t>Need for Biosensor…</a:t>
            </a:r>
            <a:endParaRPr lang="en-US" b="1" dirty="0"/>
          </a:p>
        </p:txBody>
      </p:sp>
      <p:sp>
        <p:nvSpPr>
          <p:cNvPr id="18435" name="Rectangle 3"/>
          <p:cNvSpPr>
            <a:spLocks noGrp="1" noChangeArrowheads="1"/>
          </p:cNvSpPr>
          <p:nvPr>
            <p:ph sz="quarter" idx="1"/>
          </p:nvPr>
        </p:nvSpPr>
        <p:spPr>
          <a:xfrm>
            <a:off x="457200" y="1600200"/>
            <a:ext cx="7467600" cy="4873625"/>
          </a:xfrm>
        </p:spPr>
        <p:txBody>
          <a:bodyPr/>
          <a:lstStyle/>
          <a:p>
            <a:pPr eaLnBrk="1" hangingPunct="1">
              <a:lnSpc>
                <a:spcPct val="80000"/>
              </a:lnSpc>
            </a:pPr>
            <a:r>
              <a:rPr lang="en-US" altLang="ko-KR" b="1" smtClean="0">
                <a:ea typeface="굴림" charset="-127"/>
              </a:rPr>
              <a:t>Specificity</a:t>
            </a:r>
            <a:endParaRPr lang="en-US" altLang="ko-KR" smtClean="0">
              <a:ea typeface="굴림" charset="-127"/>
            </a:endParaRPr>
          </a:p>
          <a:p>
            <a:pPr eaLnBrk="1" hangingPunct="1">
              <a:lnSpc>
                <a:spcPct val="80000"/>
              </a:lnSpc>
            </a:pPr>
            <a:r>
              <a:rPr lang="en-US" altLang="ko-KR" smtClean="0">
                <a:ea typeface="굴림" charset="-127"/>
              </a:rPr>
              <a:t>With biosensors, it is possible to measure specific analytes with great accuracy.  </a:t>
            </a:r>
            <a:endParaRPr lang="en-US" altLang="ko-KR" b="1" smtClean="0">
              <a:ea typeface="굴림" charset="-127"/>
            </a:endParaRPr>
          </a:p>
          <a:p>
            <a:pPr eaLnBrk="1" hangingPunct="1">
              <a:lnSpc>
                <a:spcPct val="80000"/>
              </a:lnSpc>
            </a:pPr>
            <a:r>
              <a:rPr lang="en-US" altLang="ko-KR" b="1" smtClean="0">
                <a:ea typeface="굴림" charset="-127"/>
              </a:rPr>
              <a:t> Speed</a:t>
            </a:r>
            <a:r>
              <a:rPr lang="en-US" altLang="ko-KR" smtClean="0">
                <a:ea typeface="굴림" charset="-127"/>
              </a:rPr>
              <a:t> </a:t>
            </a:r>
          </a:p>
          <a:p>
            <a:pPr eaLnBrk="1" hangingPunct="1">
              <a:lnSpc>
                <a:spcPct val="80000"/>
              </a:lnSpc>
            </a:pPr>
            <a:r>
              <a:rPr lang="en-US" altLang="ko-KR" smtClean="0">
                <a:ea typeface="굴림" charset="-127"/>
              </a:rPr>
              <a:t>analyte tracers or catalytic products can be directly and instantaneously measured </a:t>
            </a:r>
            <a:endParaRPr lang="en-US" altLang="ko-KR" b="1" smtClean="0">
              <a:ea typeface="굴림" charset="-127"/>
            </a:endParaRPr>
          </a:p>
          <a:p>
            <a:pPr eaLnBrk="1" hangingPunct="1">
              <a:lnSpc>
                <a:spcPct val="80000"/>
              </a:lnSpc>
            </a:pPr>
            <a:r>
              <a:rPr lang="en-US" altLang="ko-KR" b="1" smtClean="0">
                <a:ea typeface="굴림" charset="-127"/>
              </a:rPr>
              <a:t> Simplicity</a:t>
            </a:r>
            <a:r>
              <a:rPr lang="en-US" altLang="ko-KR" smtClean="0">
                <a:ea typeface="굴림" charset="-127"/>
              </a:rPr>
              <a:t> </a:t>
            </a:r>
          </a:p>
          <a:p>
            <a:pPr eaLnBrk="1" hangingPunct="1">
              <a:lnSpc>
                <a:spcPct val="80000"/>
              </a:lnSpc>
            </a:pPr>
            <a:r>
              <a:rPr lang="en-US" altLang="ko-KR" smtClean="0">
                <a:ea typeface="굴림" charset="-127"/>
              </a:rPr>
              <a:t>receptor and transducer are integrated into one single sensor&amp; the measurement of target analytes without using reagents is possible</a:t>
            </a:r>
            <a:endParaRPr lang="en-US" altLang="ko-KR" b="1" smtClean="0">
              <a:ea typeface="굴림" charset="-127"/>
            </a:endParaRPr>
          </a:p>
          <a:p>
            <a:pPr eaLnBrk="1" hangingPunct="1">
              <a:lnSpc>
                <a:spcPct val="80000"/>
              </a:lnSpc>
            </a:pPr>
            <a:r>
              <a:rPr lang="en-US" altLang="ko-KR" b="1" smtClean="0">
                <a:ea typeface="굴림" charset="-127"/>
              </a:rPr>
              <a:t> Continuous monitoring capability</a:t>
            </a:r>
            <a:r>
              <a:rPr lang="en-US" altLang="ko-KR" smtClean="0">
                <a:ea typeface="굴림" charset="-127"/>
              </a:rPr>
              <a:t> </a:t>
            </a:r>
          </a:p>
          <a:p>
            <a:pPr eaLnBrk="1" hangingPunct="1">
              <a:lnSpc>
                <a:spcPct val="80000"/>
              </a:lnSpc>
            </a:pPr>
            <a:r>
              <a:rPr lang="en-US" altLang="ko-KR" smtClean="0">
                <a:ea typeface="굴림" charset="-127"/>
              </a:rPr>
              <a:t>Biosensors regenerate and reuse the immobilized biological recognition element</a:t>
            </a: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sz="4000" b="1" dirty="0"/>
              <a:t>Scope</a:t>
            </a:r>
            <a:br>
              <a:rPr lang="en-US" sz="4000" b="1" dirty="0"/>
            </a:br>
            <a:endParaRPr lang="en-US" sz="4000" b="1" dirty="0"/>
          </a:p>
        </p:txBody>
      </p:sp>
      <p:sp>
        <p:nvSpPr>
          <p:cNvPr id="19459" name="Rectangle 3"/>
          <p:cNvSpPr>
            <a:spLocks noGrp="1" noChangeArrowheads="1"/>
          </p:cNvSpPr>
          <p:nvPr>
            <p:ph sz="quarter" idx="1"/>
          </p:nvPr>
        </p:nvSpPr>
        <p:spPr>
          <a:xfrm>
            <a:off x="457200" y="1600200"/>
            <a:ext cx="7467600" cy="4873625"/>
          </a:xfrm>
        </p:spPr>
        <p:txBody>
          <a:bodyPr/>
          <a:lstStyle/>
          <a:p>
            <a:pPr eaLnBrk="1" hangingPunct="1">
              <a:buFont typeface="Wingdings" pitchFamily="2" charset="2"/>
              <a:buNone/>
            </a:pPr>
            <a:r>
              <a:rPr lang="en-US" smtClean="0"/>
              <a:t>  Sensors incorporating:</a:t>
            </a:r>
          </a:p>
          <a:p>
            <a:pPr eaLnBrk="1" hangingPunct="1"/>
            <a:r>
              <a:rPr lang="en-US" altLang="ko-KR" smtClean="0">
                <a:ea typeface="굴림" charset="-127"/>
              </a:rPr>
              <a:t>enzymes</a:t>
            </a:r>
          </a:p>
          <a:p>
            <a:pPr eaLnBrk="1" hangingPunct="1"/>
            <a:r>
              <a:rPr lang="en-US" altLang="ko-KR" smtClean="0">
                <a:ea typeface="굴림" charset="-127"/>
              </a:rPr>
              <a:t>antibodies</a:t>
            </a:r>
          </a:p>
          <a:p>
            <a:pPr eaLnBrk="1" hangingPunct="1"/>
            <a:r>
              <a:rPr lang="en-US" altLang="ko-KR" smtClean="0">
                <a:ea typeface="굴림" charset="-127"/>
              </a:rPr>
              <a:t>nucleic acids </a:t>
            </a:r>
          </a:p>
          <a:p>
            <a:pPr eaLnBrk="1" hangingPunct="1"/>
            <a:r>
              <a:rPr lang="en-US" altLang="ko-KR" smtClean="0">
                <a:ea typeface="굴림" charset="-127"/>
              </a:rPr>
              <a:t>whole cells </a:t>
            </a:r>
          </a:p>
          <a:p>
            <a:pPr eaLnBrk="1" hangingPunct="1"/>
            <a:r>
              <a:rPr lang="en-US" altLang="ko-KR" smtClean="0">
                <a:ea typeface="굴림" charset="-127"/>
              </a:rPr>
              <a:t>tissues and organelles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pPr eaLnBrk="1" fontAlgn="auto" hangingPunct="1">
              <a:spcAft>
                <a:spcPts val="0"/>
              </a:spcAft>
              <a:defRPr/>
            </a:pPr>
            <a:r>
              <a:rPr lang="en-US" altLang="ko-KR" b="1" dirty="0">
                <a:ea typeface="굴림" charset="-127"/>
              </a:rPr>
              <a:t>Features of good biosensors </a:t>
            </a:r>
            <a:endParaRPr lang="en-US" b="1" dirty="0"/>
          </a:p>
        </p:txBody>
      </p:sp>
      <p:sp>
        <p:nvSpPr>
          <p:cNvPr id="35843" name="Rectangle 3"/>
          <p:cNvSpPr>
            <a:spLocks noGrp="1" noChangeArrowheads="1"/>
          </p:cNvSpPr>
          <p:nvPr>
            <p:ph sz="quarter" idx="1"/>
          </p:nvPr>
        </p:nvSpPr>
        <p:spPr>
          <a:xfrm>
            <a:off x="457200" y="1600200"/>
            <a:ext cx="7467600" cy="4873625"/>
          </a:xfrm>
        </p:spPr>
        <p:txBody>
          <a:bodyPr>
            <a:normAutofit lnSpcReduction="10000"/>
          </a:bodyPr>
          <a:lstStyle/>
          <a:p>
            <a:pPr marL="274320" indent="-274320" eaLnBrk="1" fontAlgn="auto" hangingPunct="1">
              <a:lnSpc>
                <a:spcPct val="90000"/>
              </a:lnSpc>
              <a:spcAft>
                <a:spcPts val="0"/>
              </a:spcAft>
              <a:buFont typeface="Wingdings"/>
              <a:buChar char=""/>
              <a:defRPr/>
            </a:pPr>
            <a:r>
              <a:rPr lang="en-US" altLang="ko-KR" dirty="0">
                <a:ea typeface="굴림" charset="-127"/>
              </a:rPr>
              <a:t> During the analysis, the biocatalyst must be highly definite and the temperature and other conditions should be normal. It should show good results over a large number of assays. </a:t>
            </a:r>
          </a:p>
          <a:p>
            <a:pPr marL="274320" indent="-274320" eaLnBrk="1" fontAlgn="auto" hangingPunct="1">
              <a:lnSpc>
                <a:spcPct val="90000"/>
              </a:lnSpc>
              <a:spcAft>
                <a:spcPts val="0"/>
              </a:spcAft>
              <a:buFont typeface="Wingdings"/>
              <a:buChar char=""/>
              <a:defRPr/>
            </a:pPr>
            <a:r>
              <a:rPr lang="en-US" altLang="ko-KR" dirty="0">
                <a:ea typeface="굴림" charset="-127"/>
              </a:rPr>
              <a:t>It should be taken care during the reaction that physical constraints should not effect the reaction like pH, stirring and other such constraints. </a:t>
            </a:r>
          </a:p>
          <a:p>
            <a:pPr marL="274320" indent="-274320" eaLnBrk="1" fontAlgn="auto" hangingPunct="1">
              <a:lnSpc>
                <a:spcPct val="90000"/>
              </a:lnSpc>
              <a:spcAft>
                <a:spcPts val="0"/>
              </a:spcAft>
              <a:buFont typeface="Wingdings"/>
              <a:buChar char=""/>
              <a:defRPr/>
            </a:pPr>
            <a:r>
              <a:rPr lang="en-US" altLang="ko-KR" dirty="0">
                <a:ea typeface="굴림" charset="-127"/>
              </a:rPr>
              <a:t>During the reaction, if the response of the reaction is accurate, precise and can be reproduced easily, that reaction is considered best and useful. </a:t>
            </a:r>
          </a:p>
          <a:p>
            <a:pPr marL="274320" indent="-274320" eaLnBrk="1" fontAlgn="auto" hangingPunct="1">
              <a:lnSpc>
                <a:spcPct val="90000"/>
              </a:lnSpc>
              <a:spcAft>
                <a:spcPts val="0"/>
              </a:spcAft>
              <a:buFont typeface="Wingdings"/>
              <a:buChar char=""/>
              <a:defRPr/>
            </a:pPr>
            <a:r>
              <a:rPr lang="en-US" altLang="ko-KR" dirty="0">
                <a:ea typeface="굴림" charset="-127"/>
              </a:rPr>
              <a:t> Antigenic effects or toxins should not be able to make any changes in the reaction during the clinical situations. If the probe is tiny, it is considered suitable for the reaction.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pPr eaLnBrk="1" fontAlgn="auto" hangingPunct="1">
              <a:spcAft>
                <a:spcPts val="0"/>
              </a:spcAft>
              <a:defRPr/>
            </a:pPr>
            <a:r>
              <a:rPr lang="en-US" altLang="ko-KR" b="1" dirty="0">
                <a:ea typeface="굴림" charset="-127"/>
              </a:rPr>
              <a:t>Future development </a:t>
            </a:r>
            <a:endParaRPr lang="en-US" b="1" dirty="0"/>
          </a:p>
        </p:txBody>
      </p:sp>
      <p:sp>
        <p:nvSpPr>
          <p:cNvPr id="21507" name="Rectangle 3"/>
          <p:cNvSpPr>
            <a:spLocks noGrp="1" noChangeArrowheads="1"/>
          </p:cNvSpPr>
          <p:nvPr>
            <p:ph sz="quarter" idx="1"/>
          </p:nvPr>
        </p:nvSpPr>
        <p:spPr>
          <a:xfrm>
            <a:off x="457200" y="1600200"/>
            <a:ext cx="8229600" cy="5029200"/>
          </a:xfrm>
        </p:spPr>
        <p:txBody>
          <a:bodyPr/>
          <a:lstStyle/>
          <a:p>
            <a:pPr eaLnBrk="1" hangingPunct="1"/>
            <a:r>
              <a:rPr lang="en-US" altLang="ko-KR" smtClean="0">
                <a:ea typeface="굴림" charset="-127"/>
              </a:rPr>
              <a:t>Since the development of the glucose sensor by Clark and Lyons in 1962, generally recognized as the first biosensor, many types of sensors have been developed in which a physical or chemical transducer is provided with a layer containing a biological sensing element. </a:t>
            </a:r>
          </a:p>
          <a:p>
            <a:pPr eaLnBrk="1" hangingPunct="1"/>
            <a:r>
              <a:rPr lang="en-US" altLang="ko-KR" smtClean="0">
                <a:ea typeface="굴림" charset="-127"/>
              </a:rPr>
              <a:t>The resulting device is called a biosensor, aimed to produce an electronic signal as a function of the concentration of a chemical or biochemical constituent of a liquid, not necessarily of biological origin. </a:t>
            </a: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pPr eaLnBrk="1" fontAlgn="auto" hangingPunct="1">
              <a:spcAft>
                <a:spcPts val="0"/>
              </a:spcAft>
              <a:defRPr/>
            </a:pPr>
            <a:r>
              <a:rPr lang="en-US" altLang="ko-KR" b="1" dirty="0">
                <a:ea typeface="굴림" charset="-127"/>
              </a:rPr>
              <a:t>CONCLUSION</a:t>
            </a:r>
            <a:endParaRPr lang="en-US" b="1" dirty="0"/>
          </a:p>
        </p:txBody>
      </p:sp>
      <p:sp>
        <p:nvSpPr>
          <p:cNvPr id="22531" name="Rectangle 3"/>
          <p:cNvSpPr>
            <a:spLocks noGrp="1" noChangeArrowheads="1"/>
          </p:cNvSpPr>
          <p:nvPr>
            <p:ph sz="quarter" idx="1"/>
          </p:nvPr>
        </p:nvSpPr>
        <p:spPr>
          <a:xfrm>
            <a:off x="457200" y="1600200"/>
            <a:ext cx="7467600" cy="4873625"/>
          </a:xfrm>
        </p:spPr>
        <p:txBody>
          <a:bodyPr/>
          <a:lstStyle/>
          <a:p>
            <a:pPr eaLnBrk="1" hangingPunct="1"/>
            <a:r>
              <a:rPr lang="en-US" altLang="ko-KR" smtClean="0">
                <a:ea typeface="굴림" charset="-127"/>
              </a:rPr>
              <a:t>Biosensors consist of bio-recognition systems, typically enzymes or binding proteins, such as antibodies, immobilized onto the surface of physico-chemical transducers</a:t>
            </a:r>
          </a:p>
          <a:p>
            <a:pPr eaLnBrk="1" hangingPunct="1"/>
            <a:r>
              <a:rPr lang="en-US" altLang="ko-KR" smtClean="0">
                <a:ea typeface="굴림" charset="-127"/>
              </a:rPr>
              <a:t>Disadvantages</a:t>
            </a:r>
          </a:p>
          <a:p>
            <a:pPr eaLnBrk="1" hangingPunct="1"/>
            <a:r>
              <a:rPr lang="en-US" altLang="ko-KR" smtClean="0">
                <a:ea typeface="굴림" charset="-127"/>
              </a:rPr>
              <a:t>They cannot be steam sterilized   </a:t>
            </a:r>
          </a:p>
          <a:p>
            <a:pPr eaLnBrk="1" hangingPunct="1"/>
            <a:r>
              <a:rPr lang="en-US" altLang="ko-KR" smtClean="0">
                <a:ea typeface="굴림" charset="-127"/>
              </a:rPr>
              <a:t>They react with the product  </a:t>
            </a:r>
          </a:p>
          <a:p>
            <a:pPr eaLnBrk="1" hangingPunct="1"/>
            <a:r>
              <a:rPr lang="en-US" altLang="ko-KR" smtClean="0">
                <a:ea typeface="굴림" charset="-127"/>
              </a:rPr>
              <a:t>And are oversensitive </a:t>
            </a:r>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pPr eaLnBrk="1" fontAlgn="auto" hangingPunct="1">
              <a:spcAft>
                <a:spcPts val="0"/>
              </a:spcAft>
              <a:defRPr/>
            </a:pPr>
            <a:r>
              <a:rPr lang="en-US" altLang="ko-KR" b="1" dirty="0">
                <a:ea typeface="굴림" charset="-127"/>
              </a:rPr>
              <a:t>References </a:t>
            </a:r>
            <a:endParaRPr lang="en-US" b="1" dirty="0"/>
          </a:p>
        </p:txBody>
      </p:sp>
      <p:sp>
        <p:nvSpPr>
          <p:cNvPr id="23555" name="Rectangle 3"/>
          <p:cNvSpPr>
            <a:spLocks noGrp="1" noChangeArrowheads="1"/>
          </p:cNvSpPr>
          <p:nvPr>
            <p:ph sz="quarter" idx="1"/>
          </p:nvPr>
        </p:nvSpPr>
        <p:spPr>
          <a:xfrm>
            <a:off x="457200" y="1600200"/>
            <a:ext cx="7467600" cy="4873625"/>
          </a:xfrm>
        </p:spPr>
        <p:txBody>
          <a:bodyPr/>
          <a:lstStyle/>
          <a:p>
            <a:pPr eaLnBrk="1" hangingPunct="1"/>
            <a:r>
              <a:rPr lang="en-US" altLang="ko-KR" b="1" smtClean="0">
                <a:ea typeface="굴림" charset="-127"/>
                <a:hlinkClick r:id="rId2"/>
              </a:rPr>
              <a:t>www.studymafia.org</a:t>
            </a:r>
            <a:endParaRPr lang="en-US" altLang="ko-KR" b="1" smtClean="0">
              <a:ea typeface="굴림" charset="-127"/>
            </a:endParaRPr>
          </a:p>
          <a:p>
            <a:pPr eaLnBrk="1" hangingPunct="1"/>
            <a:r>
              <a:rPr lang="en-US" altLang="ko-KR" b="1" smtClean="0">
                <a:ea typeface="굴림" charset="-127"/>
                <a:hlinkClick r:id="rId3"/>
              </a:rPr>
              <a:t>www.google.com</a:t>
            </a:r>
            <a:endParaRPr lang="en-US" altLang="ko-KR" b="1" smtClean="0">
              <a:ea typeface="굴림" charset="-127"/>
              <a:hlinkClick r:id="rId4"/>
            </a:endParaRPr>
          </a:p>
          <a:p>
            <a:pPr eaLnBrk="1" hangingPunct="1"/>
            <a:r>
              <a:rPr lang="en-US" altLang="ko-KR" b="1" smtClean="0">
                <a:ea typeface="굴림" charset="-127"/>
                <a:hlinkClick r:id="rId4"/>
              </a:rPr>
              <a:t>www.wikipedia.com</a:t>
            </a:r>
            <a:endParaRPr lang="en-US" b="1"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xfrm>
            <a:off x="457200" y="2819400"/>
            <a:ext cx="8229600" cy="1447800"/>
          </a:xfrm>
        </p:spPr>
        <p:txBody>
          <a:bodyPr>
            <a:normAutofit fontScale="90000"/>
          </a:bodyPr>
          <a:lstStyle/>
          <a:p>
            <a:pPr eaLnBrk="1" fontAlgn="auto" hangingPunct="1">
              <a:spcAft>
                <a:spcPts val="0"/>
              </a:spcAft>
              <a:defRPr/>
            </a:pPr>
            <a:r>
              <a:rPr lang="en-US" sz="9600"/>
              <a:t>THANKS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t>Content</a:t>
            </a:r>
            <a:endParaRPr lang="en-US" b="1" dirty="0"/>
          </a:p>
        </p:txBody>
      </p:sp>
      <p:sp>
        <p:nvSpPr>
          <p:cNvPr id="9219" name="Content Placeholder 2"/>
          <p:cNvSpPr>
            <a:spLocks noGrp="1"/>
          </p:cNvSpPr>
          <p:nvPr>
            <p:ph sz="quarter" idx="1"/>
          </p:nvPr>
        </p:nvSpPr>
        <p:spPr>
          <a:xfrm>
            <a:off x="457200" y="1600200"/>
            <a:ext cx="7467600" cy="4873625"/>
          </a:xfrm>
        </p:spPr>
        <p:txBody>
          <a:bodyPr/>
          <a:lstStyle/>
          <a:p>
            <a:pPr eaLnBrk="1" hangingPunct="1"/>
            <a:r>
              <a:rPr lang="en-US" smtClean="0"/>
              <a:t>Introduction</a:t>
            </a:r>
          </a:p>
          <a:p>
            <a:pPr eaLnBrk="1" hangingPunct="1"/>
            <a:r>
              <a:rPr lang="en-US" smtClean="0"/>
              <a:t>What are Biosensors?</a:t>
            </a:r>
          </a:p>
          <a:p>
            <a:pPr eaLnBrk="1" hangingPunct="1"/>
            <a:r>
              <a:rPr lang="en-US" smtClean="0"/>
              <a:t>History</a:t>
            </a:r>
          </a:p>
          <a:p>
            <a:pPr eaLnBrk="1" hangingPunct="1"/>
            <a:r>
              <a:rPr lang="en-US" smtClean="0"/>
              <a:t>Applications</a:t>
            </a:r>
          </a:p>
          <a:p>
            <a:pPr eaLnBrk="1" hangingPunct="1"/>
            <a:r>
              <a:rPr lang="en-US" smtClean="0"/>
              <a:t>Need</a:t>
            </a:r>
          </a:p>
          <a:p>
            <a:pPr eaLnBrk="1" hangingPunct="1"/>
            <a:r>
              <a:rPr lang="en-US" altLang="ko-KR" smtClean="0">
                <a:ea typeface="굴림" charset="-127"/>
              </a:rPr>
              <a:t>Scope</a:t>
            </a:r>
          </a:p>
          <a:p>
            <a:pPr eaLnBrk="1" hangingPunct="1"/>
            <a:r>
              <a:rPr lang="en-US" altLang="ko-KR" smtClean="0">
                <a:ea typeface="굴림" charset="-127"/>
              </a:rPr>
              <a:t>Features</a:t>
            </a:r>
          </a:p>
          <a:p>
            <a:pPr eaLnBrk="1" hangingPunct="1"/>
            <a:r>
              <a:rPr lang="en-US" altLang="ko-KR" smtClean="0">
                <a:ea typeface="굴림" charset="-127"/>
              </a:rPr>
              <a:t>Future Development</a:t>
            </a:r>
          </a:p>
          <a:p>
            <a:pPr eaLnBrk="1" hangingPunct="1"/>
            <a:r>
              <a:rPr lang="en-US" altLang="ko-KR" smtClean="0">
                <a:ea typeface="굴림" charset="-127"/>
              </a:rPr>
              <a:t>Conclusion</a:t>
            </a:r>
          </a:p>
          <a:p>
            <a:pPr eaLnBrk="1" hangingPunct="1"/>
            <a:r>
              <a:rPr lang="en-US" altLang="ko-KR" smtClean="0">
                <a:ea typeface="굴림" charset="-127"/>
              </a:rPr>
              <a:t>Reference </a:t>
            </a:r>
          </a:p>
          <a:p>
            <a:pPr eaLnBrk="1" hangingPunct="1"/>
            <a:endParaRPr lang="en-US" smtClean="0"/>
          </a:p>
          <a:p>
            <a:pPr eaLnBrk="1" hangingPunct="1"/>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sz="4000" b="1" dirty="0"/>
              <a:t> Introduction </a:t>
            </a:r>
            <a:br>
              <a:rPr lang="en-US" sz="4000" b="1" dirty="0"/>
            </a:br>
            <a:endParaRPr lang="en-US" sz="4000" b="1" dirty="0"/>
          </a:p>
        </p:txBody>
      </p:sp>
      <p:sp>
        <p:nvSpPr>
          <p:cNvPr id="10243" name="Rectangle 3"/>
          <p:cNvSpPr>
            <a:spLocks noGrp="1" noChangeArrowheads="1"/>
          </p:cNvSpPr>
          <p:nvPr>
            <p:ph sz="quarter" idx="1"/>
          </p:nvPr>
        </p:nvSpPr>
        <p:spPr>
          <a:xfrm>
            <a:off x="457200" y="1600200"/>
            <a:ext cx="8229600" cy="5029200"/>
          </a:xfrm>
        </p:spPr>
        <p:txBody>
          <a:bodyPr/>
          <a:lstStyle/>
          <a:p>
            <a:pPr eaLnBrk="1" hangingPunct="1"/>
            <a:r>
              <a:rPr lang="en-US" altLang="ko-KR" smtClean="0">
                <a:ea typeface="굴림" charset="-127"/>
              </a:rPr>
              <a:t>Biosensor is the term used for a whole class of sensors that utilize a biochemical reaction to determine a specific compound. </a:t>
            </a:r>
          </a:p>
          <a:p>
            <a:pPr eaLnBrk="1" hangingPunct="1"/>
            <a:r>
              <a:rPr lang="en-US" altLang="ko-KR" smtClean="0">
                <a:ea typeface="굴림" charset="-127"/>
              </a:rPr>
              <a:t>Continual measurements of raw materials and products are important for the control of Biochemical processes. </a:t>
            </a:r>
          </a:p>
          <a:p>
            <a:pPr eaLnBrk="1" hangingPunct="1">
              <a:buFont typeface="Wingdings" pitchFamily="2" charset="2"/>
              <a:buNone/>
            </a:pPr>
            <a:r>
              <a:rPr lang="en-US" altLang="ko-KR" smtClean="0">
                <a:ea typeface="굴림" charset="-127"/>
              </a:rPr>
              <a:t>     These include: </a:t>
            </a:r>
          </a:p>
          <a:p>
            <a:pPr lvl="4" eaLnBrk="1" hangingPunct="1"/>
            <a:r>
              <a:rPr lang="en-US" altLang="ko-KR" sz="2400" smtClean="0">
                <a:ea typeface="굴림" charset="-127"/>
              </a:rPr>
              <a:t>An inability to be steam sterilized </a:t>
            </a:r>
          </a:p>
          <a:p>
            <a:pPr lvl="4" eaLnBrk="1" hangingPunct="1"/>
            <a:r>
              <a:rPr lang="en-US" altLang="ko-KR" sz="2400" smtClean="0">
                <a:ea typeface="굴림" charset="-127"/>
              </a:rPr>
              <a:t>They react with the product </a:t>
            </a:r>
          </a:p>
          <a:p>
            <a:pPr lvl="4" eaLnBrk="1" hangingPunct="1"/>
            <a:r>
              <a:rPr lang="en-US" altLang="ko-KR" sz="2400" smtClean="0">
                <a:ea typeface="굴림" charset="-127"/>
              </a:rPr>
              <a:t>And are oversensitive </a:t>
            </a:r>
          </a:p>
          <a:p>
            <a:pPr eaLnBrk="1" hangingPunct="1"/>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ltLang="ko-KR" sz="4000" b="1" dirty="0">
                <a:ea typeface="굴림" charset="-127"/>
              </a:rPr>
              <a:t>What Are Biosensors?</a:t>
            </a:r>
            <a:br>
              <a:rPr lang="en-US" altLang="ko-KR" sz="4000" b="1" dirty="0">
                <a:ea typeface="굴림" charset="-127"/>
              </a:rPr>
            </a:br>
            <a:endParaRPr lang="en-US" sz="4000" b="1" dirty="0"/>
          </a:p>
        </p:txBody>
      </p:sp>
      <p:sp>
        <p:nvSpPr>
          <p:cNvPr id="11267" name="Rectangle 3"/>
          <p:cNvSpPr>
            <a:spLocks noGrp="1" noChangeArrowheads="1"/>
          </p:cNvSpPr>
          <p:nvPr>
            <p:ph sz="quarter" idx="1"/>
          </p:nvPr>
        </p:nvSpPr>
        <p:spPr>
          <a:xfrm>
            <a:off x="457200" y="1600200"/>
            <a:ext cx="7467600" cy="4873625"/>
          </a:xfrm>
        </p:spPr>
        <p:txBody>
          <a:bodyPr/>
          <a:lstStyle/>
          <a:p>
            <a:pPr eaLnBrk="1" hangingPunct="1"/>
            <a:r>
              <a:rPr lang="en-US" sz="2800" smtClean="0"/>
              <a:t>Detectors based on selective molecular components of plants or animals.</a:t>
            </a:r>
          </a:p>
          <a:p>
            <a:pPr eaLnBrk="1" hangingPunct="1"/>
            <a:r>
              <a:rPr lang="en-US" sz="2800" smtClean="0"/>
              <a:t>Modern Biosensors evolved from 2 different disciplines</a:t>
            </a:r>
          </a:p>
          <a:p>
            <a:pPr lvl="1" eaLnBrk="1" hangingPunct="1"/>
            <a:r>
              <a:rPr lang="en-US" sz="2400" smtClean="0"/>
              <a:t> Molecular Biology</a:t>
            </a:r>
          </a:p>
          <a:p>
            <a:pPr lvl="1" eaLnBrk="1" hangingPunct="1"/>
            <a:r>
              <a:rPr lang="en-US" sz="2400" smtClean="0"/>
              <a:t> Information Technology.</a:t>
            </a:r>
          </a:p>
          <a:p>
            <a:pPr eaLnBrk="1" hangingPunct="1"/>
            <a:r>
              <a:rPr lang="en-US" sz="2800" smtClean="0"/>
              <a:t>Offers a wide variety of applications.</a:t>
            </a:r>
          </a:p>
          <a:p>
            <a:pPr lvl="1" eaLnBrk="1" hangingPunct="1"/>
            <a:r>
              <a:rPr lang="en-US" sz="2400" smtClean="0"/>
              <a:t>Medical</a:t>
            </a:r>
          </a:p>
          <a:p>
            <a:pPr lvl="1" eaLnBrk="1" hangingPunct="1"/>
            <a:r>
              <a:rPr lang="en-US" sz="2400" smtClean="0"/>
              <a:t>Environmental</a:t>
            </a:r>
          </a:p>
          <a:p>
            <a:pPr lvl="1" eaLnBrk="1" hangingPunct="1"/>
            <a:r>
              <a:rPr lang="en-US" sz="2400" smtClean="0"/>
              <a:t>Military / Law Enforcement</a:t>
            </a:r>
          </a:p>
          <a:p>
            <a:pPr eaLnBrk="1" hangingPunct="1"/>
            <a:endParaRPr lang="en-US"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eaLnBrk="1" fontAlgn="auto" hangingPunct="1">
              <a:spcAft>
                <a:spcPts val="0"/>
              </a:spcAft>
              <a:defRPr/>
            </a:pPr>
            <a:r>
              <a:rPr lang="en-US" altLang="ko-KR" b="1" dirty="0">
                <a:ea typeface="굴림" charset="-127"/>
              </a:rPr>
              <a:t>History</a:t>
            </a:r>
            <a:endParaRPr lang="en-US" b="1" dirty="0"/>
          </a:p>
        </p:txBody>
      </p:sp>
      <p:sp>
        <p:nvSpPr>
          <p:cNvPr id="28675" name="Rectangle 3"/>
          <p:cNvSpPr>
            <a:spLocks noGrp="1" noChangeArrowheads="1"/>
          </p:cNvSpPr>
          <p:nvPr>
            <p:ph sz="quarter" idx="1"/>
          </p:nvPr>
        </p:nvSpPr>
        <p:spPr>
          <a:xfrm>
            <a:off x="457200" y="1600200"/>
            <a:ext cx="8229600" cy="4876800"/>
          </a:xfrm>
        </p:spPr>
        <p:txBody>
          <a:bodyPr>
            <a:normAutofit fontScale="92500" lnSpcReduction="20000"/>
          </a:bodyPr>
          <a:lstStyle/>
          <a:p>
            <a:pPr marL="274320" indent="-274320" eaLnBrk="1" fontAlgn="auto" hangingPunct="1">
              <a:lnSpc>
                <a:spcPct val="80000"/>
              </a:lnSpc>
              <a:spcAft>
                <a:spcPts val="0"/>
              </a:spcAft>
              <a:buFont typeface="Wingdings"/>
              <a:buChar char=""/>
              <a:defRPr/>
            </a:pPr>
            <a:r>
              <a:rPr lang="en-US" sz="2000"/>
              <a:t>In 1956, Professor Leland C Clack published a paper about oxygen electrode, which</a:t>
            </a:r>
          </a:p>
          <a:p>
            <a:pPr marL="274320" indent="-274320" eaLnBrk="1" fontAlgn="auto" hangingPunct="1">
              <a:lnSpc>
                <a:spcPct val="80000"/>
              </a:lnSpc>
              <a:spcAft>
                <a:spcPts val="0"/>
              </a:spcAft>
              <a:buFont typeface="Wingdings"/>
              <a:buChar char=""/>
              <a:defRPr/>
            </a:pPr>
            <a:r>
              <a:rPr lang="en-US" sz="2000"/>
              <a:t>In 1962, he came up with the idea of more intelligent electrochemical sensors by adding enzyme transducers as membrane enclosed sandwiches.</a:t>
            </a:r>
          </a:p>
          <a:p>
            <a:pPr marL="274320" indent="-274320" eaLnBrk="1" fontAlgn="auto" hangingPunct="1">
              <a:lnSpc>
                <a:spcPct val="80000"/>
              </a:lnSpc>
              <a:spcAft>
                <a:spcPts val="0"/>
              </a:spcAft>
              <a:buFont typeface="Wingdings"/>
              <a:buChar char=""/>
              <a:defRPr/>
            </a:pPr>
            <a:r>
              <a:rPr lang="en-US" sz="2000"/>
              <a:t>Later, Clark and Lyons coined the term enzyme electrode, which expanded on the experimental detail to build functional enzyme electrodes for glucose. Guibault and Montalvo first detail a potentionmetric enzyme electrode.</a:t>
            </a:r>
          </a:p>
          <a:p>
            <a:pPr marL="274320" indent="-274320" eaLnBrk="1" fontAlgn="auto" hangingPunct="1">
              <a:lnSpc>
                <a:spcPct val="80000"/>
              </a:lnSpc>
              <a:spcAft>
                <a:spcPts val="0"/>
              </a:spcAft>
              <a:buFont typeface="Wingdings"/>
              <a:buChar char=""/>
              <a:defRPr/>
            </a:pPr>
            <a:r>
              <a:rPr lang="en-US" sz="2000"/>
              <a:t>In 1974, thermal transducers such as thermal enzyme probes and enzyme thermistors were proposed.</a:t>
            </a:r>
          </a:p>
          <a:p>
            <a:pPr marL="274320" indent="-274320" eaLnBrk="1" fontAlgn="auto" hangingPunct="1">
              <a:lnSpc>
                <a:spcPct val="80000"/>
              </a:lnSpc>
              <a:spcAft>
                <a:spcPts val="0"/>
              </a:spcAft>
              <a:buFont typeface="Wingdings"/>
              <a:buChar char=""/>
              <a:defRPr/>
            </a:pPr>
            <a:r>
              <a:rPr lang="en-US" sz="2000"/>
              <a:t>In 1975, the idea of Clark came to reality. Glucose analyser that was lunch by Yeellow Springs Instrument company, it is based on the amperometric detection of hydrogen peroxide. First laboratory model to become commercial.</a:t>
            </a:r>
          </a:p>
          <a:p>
            <a:pPr marL="274320" indent="-274320" eaLnBrk="1" fontAlgn="auto" hangingPunct="1">
              <a:lnSpc>
                <a:spcPct val="80000"/>
              </a:lnSpc>
              <a:spcAft>
                <a:spcPts val="0"/>
              </a:spcAft>
              <a:buFont typeface="Wingdings"/>
              <a:buChar char=""/>
              <a:defRPr/>
            </a:pPr>
            <a:r>
              <a:rPr lang="en-US" sz="2000"/>
              <a:t>In 1975,Divis suggested that bacteria could be harnessed as the biological element in microbial electrodes for the measurement of alcohol.</a:t>
            </a:r>
          </a:p>
          <a:p>
            <a:pPr marL="274320" indent="-274320" eaLnBrk="1" fontAlgn="auto" hangingPunct="1">
              <a:lnSpc>
                <a:spcPct val="80000"/>
              </a:lnSpc>
              <a:spcAft>
                <a:spcPts val="0"/>
              </a:spcAft>
              <a:buFont typeface="Wingdings"/>
              <a:buChar char=""/>
              <a:defRPr/>
            </a:pPr>
            <a:r>
              <a:rPr lang="en-US" sz="2000"/>
              <a:t>In 1975, Lubbers and Opitz coined the term optode, which was a fibre-optic sensor with immobilized indicator to measure carbon dioxide or oxygen. , the concept of an optical biosensor for alcohol was mentioned.</a:t>
            </a:r>
          </a:p>
          <a:p>
            <a:pPr marL="274320" indent="-274320" eaLnBrk="1" fontAlgn="auto" hangingPunct="1">
              <a:lnSpc>
                <a:spcPct val="80000"/>
              </a:lnSpc>
              <a:spcAft>
                <a:spcPts val="0"/>
              </a:spcAft>
              <a:buFont typeface="Wingdings" pitchFamily="2" charset="2"/>
              <a:buNone/>
              <a:defRPr/>
            </a:pPr>
            <a:endParaRPr lang="en-US" sz="20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pPr eaLnBrk="1" fontAlgn="auto" hangingPunct="1">
              <a:spcAft>
                <a:spcPts val="0"/>
              </a:spcAft>
              <a:defRPr/>
            </a:pPr>
            <a:r>
              <a:rPr lang="en-US" altLang="ko-KR" b="1" dirty="0">
                <a:ea typeface="굴림" charset="-127"/>
              </a:rPr>
              <a:t>History…</a:t>
            </a:r>
            <a:endParaRPr lang="en-US" b="1" dirty="0"/>
          </a:p>
        </p:txBody>
      </p:sp>
      <p:sp>
        <p:nvSpPr>
          <p:cNvPr id="13315" name="Rectangle 3"/>
          <p:cNvSpPr>
            <a:spLocks noGrp="1" noChangeArrowheads="1"/>
          </p:cNvSpPr>
          <p:nvPr>
            <p:ph sz="quarter" idx="1"/>
          </p:nvPr>
        </p:nvSpPr>
        <p:spPr>
          <a:xfrm>
            <a:off x="457200" y="1600200"/>
            <a:ext cx="8229600" cy="5029200"/>
          </a:xfrm>
        </p:spPr>
        <p:txBody>
          <a:bodyPr/>
          <a:lstStyle/>
          <a:p>
            <a:pPr eaLnBrk="1" hangingPunct="1">
              <a:lnSpc>
                <a:spcPct val="80000"/>
              </a:lnSpc>
            </a:pPr>
            <a:r>
              <a:rPr lang="en-US" sz="2000" smtClean="0"/>
              <a:t>In 1976, Clemens incorporated an electrochemical glucose biosensor. In a bedside artificial pancreas , which was marketed with the name of Biostator.</a:t>
            </a:r>
          </a:p>
          <a:p>
            <a:pPr eaLnBrk="1" hangingPunct="1">
              <a:lnSpc>
                <a:spcPct val="80000"/>
              </a:lnSpc>
            </a:pPr>
            <a:r>
              <a:rPr lang="en-US" sz="2000" smtClean="0"/>
              <a:t>In 1976, the same year, La Roche introduced the Lactate Analyser LA 640 in which the soluble mediator, hexacyanoferrate. This was used to shuttle electrons from lactate dehydrogenase to an electrode.  This is an important forerunner for lactate analysers for sports and clinical application.</a:t>
            </a:r>
          </a:p>
          <a:p>
            <a:pPr eaLnBrk="1" hangingPunct="1">
              <a:lnSpc>
                <a:spcPct val="80000"/>
              </a:lnSpc>
            </a:pPr>
            <a:r>
              <a:rPr lang="en-US" sz="2000" smtClean="0"/>
              <a:t>In 1982, Shichiri et al. reported in vivo application of glucose biosensors, which is the first needle-type enzyme electrode for subcutaneous implantation.</a:t>
            </a:r>
          </a:p>
          <a:p>
            <a:pPr eaLnBrk="1" hangingPunct="1">
              <a:lnSpc>
                <a:spcPct val="80000"/>
              </a:lnSpc>
            </a:pPr>
            <a:r>
              <a:rPr lang="en-US" sz="2000" smtClean="0"/>
              <a:t>In 1984, A cited paper on the use of ferrocene and its derivatives as an immobilised mediator for use with oxidoreductases was published.</a:t>
            </a:r>
          </a:p>
          <a:p>
            <a:pPr eaLnBrk="1" hangingPunct="1">
              <a:lnSpc>
                <a:spcPct val="80000"/>
              </a:lnSpc>
            </a:pPr>
            <a:r>
              <a:rPr lang="en-US" sz="2000" smtClean="0"/>
              <a:t>In 1987, a pen-sized meter for home blood glucose monitoring  was launched by MediSense.</a:t>
            </a:r>
          </a:p>
          <a:p>
            <a:pPr eaLnBrk="1" hangingPunct="1">
              <a:lnSpc>
                <a:spcPct val="80000"/>
              </a:lnSpc>
            </a:pPr>
            <a:r>
              <a:rPr lang="en-US" sz="2000" smtClean="0"/>
              <a:t>In 1996,  the sale of this home blood glucose monitoring reached 175 million dollars.</a:t>
            </a:r>
          </a:p>
          <a:p>
            <a:pPr eaLnBrk="1" hangingPunct="1">
              <a:lnSpc>
                <a:spcPct val="80000"/>
              </a:lnSpc>
            </a:pPr>
            <a:endParaRPr lang="en-US" sz="2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pPr eaLnBrk="1" fontAlgn="auto" hangingPunct="1">
              <a:spcAft>
                <a:spcPts val="0"/>
              </a:spcAft>
              <a:defRPr/>
            </a:pPr>
            <a:r>
              <a:rPr lang="en-US" b="1" dirty="0"/>
              <a:t>Uses of Biosensors</a:t>
            </a:r>
          </a:p>
        </p:txBody>
      </p:sp>
      <p:sp>
        <p:nvSpPr>
          <p:cNvPr id="14339" name="Rectangle 3"/>
          <p:cNvSpPr>
            <a:spLocks noGrp="1" noChangeArrowheads="1"/>
          </p:cNvSpPr>
          <p:nvPr>
            <p:ph sz="quarter" idx="1"/>
          </p:nvPr>
        </p:nvSpPr>
        <p:spPr>
          <a:xfrm>
            <a:off x="457200" y="1600200"/>
            <a:ext cx="7467600" cy="4873625"/>
          </a:xfrm>
        </p:spPr>
        <p:txBody>
          <a:bodyPr/>
          <a:lstStyle/>
          <a:p>
            <a:pPr eaLnBrk="1" hangingPunct="1"/>
            <a:r>
              <a:rPr lang="en-US" smtClean="0"/>
              <a:t>Environmental Monitoring</a:t>
            </a:r>
          </a:p>
          <a:p>
            <a:pPr eaLnBrk="1" hangingPunct="1"/>
            <a:r>
              <a:rPr lang="en-US" smtClean="0"/>
              <a:t>Military </a:t>
            </a:r>
          </a:p>
          <a:p>
            <a:pPr eaLnBrk="1" hangingPunct="1"/>
            <a:r>
              <a:rPr lang="en-US" smtClean="0"/>
              <a:t>Law Enforcement</a:t>
            </a:r>
          </a:p>
          <a:p>
            <a:pPr eaLnBrk="1" hangingPunct="1"/>
            <a:r>
              <a:rPr lang="en-US" smtClean="0"/>
              <a:t>Medical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pPr eaLnBrk="1" fontAlgn="auto" hangingPunct="1">
              <a:spcAft>
                <a:spcPts val="0"/>
              </a:spcAft>
              <a:defRPr/>
            </a:pPr>
            <a:r>
              <a:rPr lang="en-US" altLang="ko-KR" b="1" dirty="0">
                <a:ea typeface="굴림" charset="-127"/>
              </a:rPr>
              <a:t>Present Applications of Biosensors</a:t>
            </a:r>
            <a:endParaRPr lang="en-US" b="1" dirty="0"/>
          </a:p>
        </p:txBody>
      </p:sp>
      <p:sp>
        <p:nvSpPr>
          <p:cNvPr id="15363" name="Rectangle 3"/>
          <p:cNvSpPr>
            <a:spLocks noGrp="1" noChangeArrowheads="1"/>
          </p:cNvSpPr>
          <p:nvPr>
            <p:ph sz="quarter" idx="1"/>
          </p:nvPr>
        </p:nvSpPr>
        <p:spPr>
          <a:xfrm>
            <a:off x="457200" y="1600200"/>
            <a:ext cx="7467600" cy="4873625"/>
          </a:xfrm>
        </p:spPr>
        <p:txBody>
          <a:bodyPr/>
          <a:lstStyle/>
          <a:p>
            <a:pPr eaLnBrk="1" hangingPunct="1"/>
            <a:r>
              <a:rPr lang="en-US" altLang="ko-KR" smtClean="0">
                <a:ea typeface="굴림" charset="-127"/>
              </a:rPr>
              <a:t>Medical Care (both clinical and laboratory use)</a:t>
            </a:r>
          </a:p>
          <a:p>
            <a:pPr eaLnBrk="1" hangingPunct="1"/>
            <a:r>
              <a:rPr lang="en-US" altLang="ko-KR" smtClean="0">
                <a:ea typeface="굴림" charset="-127"/>
              </a:rPr>
              <a:t>The determination of food quality</a:t>
            </a:r>
          </a:p>
          <a:p>
            <a:pPr eaLnBrk="1" hangingPunct="1"/>
            <a:r>
              <a:rPr lang="en-US" altLang="ko-KR" smtClean="0">
                <a:ea typeface="굴림" charset="-127"/>
              </a:rPr>
              <a:t>The detection of environmental pollutants</a:t>
            </a:r>
          </a:p>
          <a:p>
            <a:pPr eaLnBrk="1" hangingPunct="1"/>
            <a:r>
              <a:rPr lang="en-US" altLang="ko-KR" smtClean="0">
                <a:ea typeface="굴림" charset="-127"/>
              </a:rPr>
              <a:t>Industrial Process Control</a:t>
            </a:r>
          </a:p>
          <a:p>
            <a:pPr eaLnBrk="1" hangingPunct="1"/>
            <a:r>
              <a:rPr lang="en-US" altLang="ko-KR" smtClean="0">
                <a:ea typeface="굴림" charset="-127"/>
              </a:rPr>
              <a:t>Biosensors in process control will be able to measure materials in the process flow of temperature, pressure and the acidity readings.</a:t>
            </a:r>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ltLang="ko-KR" sz="4000" b="1" dirty="0">
                <a:ea typeface="굴림" charset="-127"/>
              </a:rPr>
              <a:t>Present Applications of Biosensors…</a:t>
            </a:r>
            <a:endParaRPr lang="en-US" sz="4000" b="1" dirty="0"/>
          </a:p>
        </p:txBody>
      </p:sp>
      <p:sp>
        <p:nvSpPr>
          <p:cNvPr id="16387" name="Rectangle 3"/>
          <p:cNvSpPr>
            <a:spLocks noGrp="1" noChangeArrowheads="1"/>
          </p:cNvSpPr>
          <p:nvPr>
            <p:ph sz="quarter" idx="1"/>
          </p:nvPr>
        </p:nvSpPr>
        <p:spPr>
          <a:xfrm>
            <a:off x="457200" y="1600200"/>
            <a:ext cx="7467600" cy="4873625"/>
          </a:xfrm>
        </p:spPr>
        <p:txBody>
          <a:bodyPr/>
          <a:lstStyle/>
          <a:p>
            <a:pPr eaLnBrk="1" hangingPunct="1">
              <a:lnSpc>
                <a:spcPct val="90000"/>
              </a:lnSpc>
            </a:pPr>
            <a:r>
              <a:rPr lang="en-US" altLang="ko-KR" sz="2800" smtClean="0">
                <a:ea typeface="굴림" charset="-127"/>
              </a:rPr>
              <a:t>The development of biosensors in industry can improve manufacturing techniques, which would allow for a wider range of sensing molecules to be produced at a cheaper rate.</a:t>
            </a:r>
          </a:p>
          <a:p>
            <a:pPr eaLnBrk="1" hangingPunct="1">
              <a:lnSpc>
                <a:spcPct val="90000"/>
              </a:lnSpc>
            </a:pPr>
            <a:r>
              <a:rPr lang="en-US" altLang="ko-KR" sz="2800" smtClean="0">
                <a:ea typeface="굴림" charset="-127"/>
              </a:rPr>
              <a:t>In the field of medicine, tumor cells are used as a biosensor to monitor chemotherapeutic drug susceptibilities.</a:t>
            </a:r>
          </a:p>
          <a:p>
            <a:pPr eaLnBrk="1" hangingPunct="1">
              <a:lnSpc>
                <a:spcPct val="90000"/>
              </a:lnSpc>
            </a:pPr>
            <a:r>
              <a:rPr lang="en-US" altLang="ko-KR" sz="2800" smtClean="0">
                <a:ea typeface="굴림" charset="-127"/>
              </a:rPr>
              <a:t>Biosensors also play a role in the manufacturing of pharmaceuticals and replacement organs such as an artificial pancreas for diabetics.</a:t>
            </a:r>
            <a:endParaRPr lang="en-US" sz="28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docProps/app.xml><?xml version="1.0" encoding="utf-8"?>
<Properties xmlns="http://schemas.openxmlformats.org/officeDocument/2006/extended-properties" xmlns:vt="http://schemas.openxmlformats.org/officeDocument/2006/docPropsVTypes">
  <Template>Origin</Template>
  <TotalTime>43</TotalTime>
  <Words>899</Words>
  <Application>Microsoft Office PowerPoint</Application>
  <PresentationFormat>On-screen Show (4:3)</PresentationFormat>
  <Paragraphs>109</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Oriel</vt:lpstr>
      <vt:lpstr>PowerPoint Presentation</vt:lpstr>
      <vt:lpstr>Content</vt:lpstr>
      <vt:lpstr> Introduction  </vt:lpstr>
      <vt:lpstr>What Are Biosensors? </vt:lpstr>
      <vt:lpstr>History</vt:lpstr>
      <vt:lpstr>History…</vt:lpstr>
      <vt:lpstr>Uses of Biosensors</vt:lpstr>
      <vt:lpstr>Present Applications of Biosensors</vt:lpstr>
      <vt:lpstr>Present Applications of Biosensors…</vt:lpstr>
      <vt:lpstr>Need for Biosensor</vt:lpstr>
      <vt:lpstr>Need for Biosensor…</vt:lpstr>
      <vt:lpstr>Scope </vt:lpstr>
      <vt:lpstr>Features of good biosensors </vt:lpstr>
      <vt:lpstr>Future development </vt:lpstr>
      <vt:lpstr>CONCLUSION</vt:lpstr>
      <vt:lpstr>References </vt:lpstr>
      <vt:lpstr>THANKS </vt:lpstr>
    </vt:vector>
  </TitlesOfParts>
  <Company>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dc:title>
  <dc:creator>Sumit Thakur</dc:creator>
  <cp:lastModifiedBy>CRP</cp:lastModifiedBy>
  <cp:revision>10</cp:revision>
  <dcterms:created xsi:type="dcterms:W3CDTF">2006-01-01T09:29:34Z</dcterms:created>
  <dcterms:modified xsi:type="dcterms:W3CDTF">2024-03-04T15:22:40Z</dcterms:modified>
</cp:coreProperties>
</file>