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8" r:id="rId2"/>
    <p:sldId id="269" r:id="rId3"/>
    <p:sldId id="271" r:id="rId4"/>
    <p:sldId id="280" r:id="rId5"/>
    <p:sldId id="272" r:id="rId6"/>
    <p:sldId id="273" r:id="rId7"/>
    <p:sldId id="274" r:id="rId8"/>
    <p:sldId id="275" r:id="rId9"/>
    <p:sldId id="276" r:id="rId10"/>
    <p:sldId id="277" r:id="rId11"/>
    <p:sldId id="278" r:id="rId12"/>
    <p:sldId id="266" r:id="rId13"/>
    <p:sldId id="267" r:id="rId14"/>
    <p:sldId id="27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2743639-5D6F-4BDE-AA98-84A4DEDB55D7}" type="slidenum">
              <a:rPr lang="en-US"/>
              <a:pPr/>
              <a:t>‹#›</a:t>
            </a:fld>
            <a:endParaRPr lang="en-US"/>
          </a:p>
        </p:txBody>
      </p:sp>
    </p:spTree>
    <p:extLst>
      <p:ext uri="{BB962C8B-B14F-4D97-AF65-F5344CB8AC3E}">
        <p14:creationId xmlns:p14="http://schemas.microsoft.com/office/powerpoint/2010/main" val="691305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648E6BE-FDB4-43DD-B7E3-51DA2897225E}" type="slidenum">
              <a:rPr lang="en-US"/>
              <a:pPr/>
              <a:t>1</a:t>
            </a:fld>
            <a:endParaRPr lang="en-US"/>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6DC5A1DE-B8AB-4EE0-BFBE-2C0377969E08}" type="slidenum">
              <a:rPr lang="en-US" sz="1200">
                <a:latin typeface="Times New Roman" pitchFamily="18" charset="0"/>
              </a:rPr>
              <a:pPr algn="r" eaLnBrk="0" hangingPunct="0"/>
              <a:t>1</a:t>
            </a:fld>
            <a:endParaRPr lang="en-US" sz="1200">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p:txBody>
          <a:bodyPr/>
          <a:lstStyle/>
          <a:p>
            <a:pPr>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eaLnBrk="0" hangingPunct="0">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eaLnBrk="0" hangingPunct="0">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eaLnBrk="0" hangingPunct="0">
                <a:defRPr/>
              </a:pPr>
              <a:endParaRPr lang="en-US"/>
            </a:p>
          </p:txBody>
        </p:sp>
      </p:grpSp>
      <p:sp>
        <p:nvSpPr>
          <p:cNvPr id="27650" name="Rectangle 2"/>
          <p:cNvSpPr>
            <a:spLocks noGrp="1" noChangeArrowheads="1"/>
          </p:cNvSpPr>
          <p:nvPr>
            <p:ph type="ctrTitle"/>
          </p:nvPr>
        </p:nvSpPr>
        <p:spPr>
          <a:xfrm>
            <a:off x="685800" y="685800"/>
            <a:ext cx="7772400" cy="2127250"/>
          </a:xfrm>
        </p:spPr>
        <p:txBody>
          <a:bodyPr/>
          <a:lstStyle>
            <a:lvl1pPr algn="ctr">
              <a:defRPr sz="5800"/>
            </a:lvl1pPr>
          </a:lstStyle>
          <a:p>
            <a:r>
              <a:rPr lang="en-US" smtClean="0"/>
              <a:t>Click to edit Master title style</a:t>
            </a:r>
            <a:endParaRPr lang="en-US"/>
          </a:p>
        </p:txBody>
      </p:sp>
      <p:sp>
        <p:nvSpPr>
          <p:cNvPr id="2765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smtClean="0"/>
              <a:t>Click to edit Master subtitle style</a:t>
            </a:r>
            <a:endParaRPr lang="en-US"/>
          </a:p>
        </p:txBody>
      </p:sp>
      <p:sp>
        <p:nvSpPr>
          <p:cNvPr id="8" name="Rectangle 4"/>
          <p:cNvSpPr>
            <a:spLocks noGrp="1" noChangeArrowheads="1"/>
          </p:cNvSpPr>
          <p:nvPr>
            <p:ph type="dt" sz="half" idx="10"/>
          </p:nvPr>
        </p:nvSpPr>
        <p:spPr/>
        <p:txBody>
          <a:bodyPr/>
          <a:lstStyle>
            <a:lvl1pPr>
              <a:defRPr/>
            </a:lvl1pPr>
          </a:lstStyle>
          <a:p>
            <a:endParaRPr lang="en-US"/>
          </a:p>
        </p:txBody>
      </p:sp>
      <p:sp>
        <p:nvSpPr>
          <p:cNvPr id="9" name="Rectangle 5"/>
          <p:cNvSpPr>
            <a:spLocks noGrp="1" noChangeArrowheads="1"/>
          </p:cNvSpPr>
          <p:nvPr>
            <p:ph type="ftr" sz="quarter" idx="11"/>
          </p:nvPr>
        </p:nvSpPr>
        <p:spPr/>
        <p:txBody>
          <a:bodyPr/>
          <a:lstStyle>
            <a:lvl1pPr>
              <a:defRPr/>
            </a:lvl1pPr>
          </a:lstStyle>
          <a:p>
            <a:endParaRPr lang="en-US"/>
          </a:p>
        </p:txBody>
      </p:sp>
      <p:sp>
        <p:nvSpPr>
          <p:cNvPr id="10" name="Rectangle 6"/>
          <p:cNvSpPr>
            <a:spLocks noGrp="1" noChangeArrowheads="1"/>
          </p:cNvSpPr>
          <p:nvPr>
            <p:ph type="sldNum" sz="quarter" idx="12"/>
          </p:nvPr>
        </p:nvSpPr>
        <p:spPr/>
        <p:txBody>
          <a:bodyPr/>
          <a:lstStyle>
            <a:lvl1pPr>
              <a:defRPr/>
            </a:lvl1pPr>
          </a:lstStyle>
          <a:p>
            <a:fld id="{26D587E2-C038-470C-B179-9126E9C3220F}" type="slidenum">
              <a:rPr lang="en-US" smtClean="0"/>
              <a:pPr/>
              <a:t>‹#›</a:t>
            </a:fld>
            <a:endParaRPr lang="en-US"/>
          </a:p>
        </p:txBody>
      </p:sp>
    </p:spTree>
    <p:extLst>
      <p:ext uri="{BB962C8B-B14F-4D97-AF65-F5344CB8AC3E}">
        <p14:creationId xmlns:p14="http://schemas.microsoft.com/office/powerpoint/2010/main" val="359329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401D66C-CD3A-47F0-ADB6-63B0CC175106}" type="slidenum">
              <a:rPr lang="en-US" smtClean="0"/>
              <a:pPr/>
              <a:t>‹#›</a:t>
            </a:fld>
            <a:endParaRPr lang="en-US"/>
          </a:p>
        </p:txBody>
      </p:sp>
    </p:spTree>
    <p:extLst>
      <p:ext uri="{BB962C8B-B14F-4D97-AF65-F5344CB8AC3E}">
        <p14:creationId xmlns:p14="http://schemas.microsoft.com/office/powerpoint/2010/main" val="157440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D9B1B54-937D-4076-AFCB-8F44915EC8D1}" type="slidenum">
              <a:rPr lang="en-US" smtClean="0"/>
              <a:pPr/>
              <a:t>‹#›</a:t>
            </a:fld>
            <a:endParaRPr lang="en-US"/>
          </a:p>
        </p:txBody>
      </p:sp>
    </p:spTree>
    <p:extLst>
      <p:ext uri="{BB962C8B-B14F-4D97-AF65-F5344CB8AC3E}">
        <p14:creationId xmlns:p14="http://schemas.microsoft.com/office/powerpoint/2010/main" val="719161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9B29D4C-9E71-494E-AA61-4642BAF0221A}" type="slidenum">
              <a:rPr lang="en-US" smtClean="0"/>
              <a:pPr/>
              <a:t>‹#›</a:t>
            </a:fld>
            <a:endParaRPr lang="en-US"/>
          </a:p>
        </p:txBody>
      </p:sp>
    </p:spTree>
    <p:extLst>
      <p:ext uri="{BB962C8B-B14F-4D97-AF65-F5344CB8AC3E}">
        <p14:creationId xmlns:p14="http://schemas.microsoft.com/office/powerpoint/2010/main" val="3285148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C91F6C7-6271-4A4B-A2BE-CA7501BC55BC}" type="slidenum">
              <a:rPr lang="en-US" smtClean="0"/>
              <a:pPr/>
              <a:t>‹#›</a:t>
            </a:fld>
            <a:endParaRPr lang="en-US"/>
          </a:p>
        </p:txBody>
      </p:sp>
    </p:spTree>
    <p:extLst>
      <p:ext uri="{BB962C8B-B14F-4D97-AF65-F5344CB8AC3E}">
        <p14:creationId xmlns:p14="http://schemas.microsoft.com/office/powerpoint/2010/main" val="227820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23B5C5B-4250-4A20-9B07-CC5CEE305BDA}" type="slidenum">
              <a:rPr lang="en-US" smtClean="0"/>
              <a:pPr/>
              <a:t>‹#›</a:t>
            </a:fld>
            <a:endParaRPr lang="en-US"/>
          </a:p>
        </p:txBody>
      </p:sp>
    </p:spTree>
    <p:extLst>
      <p:ext uri="{BB962C8B-B14F-4D97-AF65-F5344CB8AC3E}">
        <p14:creationId xmlns:p14="http://schemas.microsoft.com/office/powerpoint/2010/main" val="292071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6CA9B40-B9F8-4159-9DB9-C2D1AD00060A}" type="slidenum">
              <a:rPr lang="en-US" smtClean="0"/>
              <a:pPr/>
              <a:t>‹#›</a:t>
            </a:fld>
            <a:endParaRPr lang="en-US"/>
          </a:p>
        </p:txBody>
      </p:sp>
    </p:spTree>
    <p:extLst>
      <p:ext uri="{BB962C8B-B14F-4D97-AF65-F5344CB8AC3E}">
        <p14:creationId xmlns:p14="http://schemas.microsoft.com/office/powerpoint/2010/main" val="82786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8487F3E0-4D03-4068-A74F-90E50666034C}" type="slidenum">
              <a:rPr lang="en-US" smtClean="0"/>
              <a:pPr/>
              <a:t>‹#›</a:t>
            </a:fld>
            <a:endParaRPr lang="en-US"/>
          </a:p>
        </p:txBody>
      </p:sp>
    </p:spTree>
    <p:extLst>
      <p:ext uri="{BB962C8B-B14F-4D97-AF65-F5344CB8AC3E}">
        <p14:creationId xmlns:p14="http://schemas.microsoft.com/office/powerpoint/2010/main" val="140061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895C006-7FC4-4732-87FD-601D57C358FA}" type="slidenum">
              <a:rPr lang="en-US" smtClean="0"/>
              <a:pPr/>
              <a:t>‹#›</a:t>
            </a:fld>
            <a:endParaRPr lang="en-US"/>
          </a:p>
        </p:txBody>
      </p:sp>
    </p:spTree>
    <p:extLst>
      <p:ext uri="{BB962C8B-B14F-4D97-AF65-F5344CB8AC3E}">
        <p14:creationId xmlns:p14="http://schemas.microsoft.com/office/powerpoint/2010/main" val="251462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18392F0-2586-40A2-93A9-1AF1F2C7E201}" type="slidenum">
              <a:rPr lang="en-US" smtClean="0"/>
              <a:pPr/>
              <a:t>‹#›</a:t>
            </a:fld>
            <a:endParaRPr lang="en-US"/>
          </a:p>
        </p:txBody>
      </p:sp>
    </p:spTree>
    <p:extLst>
      <p:ext uri="{BB962C8B-B14F-4D97-AF65-F5344CB8AC3E}">
        <p14:creationId xmlns:p14="http://schemas.microsoft.com/office/powerpoint/2010/main" val="185746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2D98062-0F02-4DA5-9E46-6A9DCD30A7EC}" type="slidenum">
              <a:rPr lang="en-US" smtClean="0"/>
              <a:pPr/>
              <a:t>‹#›</a:t>
            </a:fld>
            <a:endParaRPr lang="en-US"/>
          </a:p>
        </p:txBody>
      </p:sp>
    </p:spTree>
    <p:extLst>
      <p:ext uri="{BB962C8B-B14F-4D97-AF65-F5344CB8AC3E}">
        <p14:creationId xmlns:p14="http://schemas.microsoft.com/office/powerpoint/2010/main" val="113839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387DDBC-2150-460A-8A46-46A5A1C122AC}" type="slidenum">
              <a:rPr lang="en-US" smtClean="0"/>
              <a:pPr/>
              <a:t>‹#›</a:t>
            </a:fld>
            <a:endParaRPr lang="en-US"/>
          </a:p>
        </p:txBody>
      </p:sp>
    </p:spTree>
    <p:extLst>
      <p:ext uri="{BB962C8B-B14F-4D97-AF65-F5344CB8AC3E}">
        <p14:creationId xmlns:p14="http://schemas.microsoft.com/office/powerpoint/2010/main" val="556822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662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663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C9B29D4C-9E71-494E-AA61-4642BAF0221A}" type="slidenum">
              <a:rPr lang="en-US" smtClean="0"/>
              <a:pPr/>
              <a:t>‹#›</a:t>
            </a:fld>
            <a:endParaRPr lang="en-US"/>
          </a:p>
        </p:txBody>
      </p:sp>
      <p:sp>
        <p:nvSpPr>
          <p:cNvPr id="2663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663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eaLnBrk="0" hangingPunct="0">
              <a:defRPr/>
            </a:pPr>
            <a:endParaRPr lang="en-US"/>
          </a:p>
        </p:txBody>
      </p:sp>
      <p:sp>
        <p:nvSpPr>
          <p:cNvPr id="2663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663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www.studymafia.or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studymafia.org/" TargetMode="External"/><Relationship Id="rId1" Type="http://schemas.openxmlformats.org/officeDocument/2006/relationships/slideLayout" Target="../slideLayouts/slideLayout2.xml"/><Relationship Id="rId4" Type="http://schemas.openxmlformats.org/officeDocument/2006/relationships/hyperlink" Target="http://www.google.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1433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4340" name="Rectangle 5"/>
          <p:cNvSpPr>
            <a:spLocks noChangeArrowheads="1"/>
          </p:cNvSpPr>
          <p:nvPr/>
        </p:nvSpPr>
        <p:spPr bwMode="auto">
          <a:xfrm>
            <a:off x="609600" y="656673"/>
            <a:ext cx="8686800" cy="791127"/>
          </a:xfrm>
          <a:prstGeom prst="rect">
            <a:avLst/>
          </a:prstGeom>
          <a:noFill/>
          <a:ln w="9525">
            <a:noFill/>
            <a:miter lim="800000"/>
            <a:headEnd/>
            <a:tailEnd/>
          </a:ln>
        </p:spPr>
        <p:txBody>
          <a:bodyPr anchor="ctr"/>
          <a:lstStyle/>
          <a:p>
            <a:pPr algn="ctr" eaLnBrk="0" hangingPunct="0"/>
            <a:r>
              <a:rPr lang="en-US" sz="6000" dirty="0">
                <a:solidFill>
                  <a:srgbClr val="FF0000"/>
                </a:solidFill>
                <a:latin typeface="Verdana" pitchFamily="34" charset="0"/>
                <a:hlinkClick r:id="rId5"/>
              </a:rPr>
              <a:t>www.studymafia.org</a:t>
            </a:r>
            <a:r>
              <a:rPr lang="en-US" sz="6000" dirty="0">
                <a:solidFill>
                  <a:srgbClr val="FF0000"/>
                </a:solidFill>
                <a:latin typeface="Verdana" pitchFamily="34" charset="0"/>
              </a:rPr>
              <a:t> </a:t>
            </a:r>
            <a:endParaRPr lang="en-US" sz="6000" dirty="0">
              <a:solidFill>
                <a:srgbClr val="FF9900"/>
              </a:solidFill>
              <a:latin typeface="Tahoma" pitchFamily="34" charset="0"/>
            </a:endParaRPr>
          </a:p>
        </p:txBody>
      </p:sp>
      <p:sp>
        <p:nvSpPr>
          <p:cNvPr id="14341"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eaLnBrk="0" hangingPunct="0">
              <a:spcBef>
                <a:spcPct val="50000"/>
              </a:spcBef>
            </a:pPr>
            <a:r>
              <a:rPr lang="en-US" sz="2000" b="1">
                <a:latin typeface="Times New Roman" pitchFamily="18" charset="0"/>
              </a:rPr>
              <a:t>Submitted To:				              Submitted By:</a:t>
            </a:r>
          </a:p>
          <a:p>
            <a:pPr eaLnBrk="0" hangingPunct="0"/>
            <a:r>
              <a:rPr lang="en-US" b="1">
                <a:latin typeface="Times New Roman" pitchFamily="18" charset="0"/>
                <a:hlinkClick r:id="rId5"/>
              </a:rPr>
              <a:t>www.studymafia.org</a:t>
            </a:r>
            <a:r>
              <a:rPr lang="en-US" b="1">
                <a:latin typeface="Times New Roman" pitchFamily="18" charset="0"/>
              </a:rPr>
              <a:t>                                                            </a:t>
            </a:r>
            <a:r>
              <a:rPr lang="en-US" b="1">
                <a:latin typeface="Times New Roman" pitchFamily="18" charset="0"/>
                <a:hlinkClick r:id="rId5"/>
              </a:rPr>
              <a:t>www.studymafia.org</a:t>
            </a:r>
            <a:r>
              <a:rPr lang="en-US" b="1">
                <a:latin typeface="Times New Roman" pitchFamily="18" charset="0"/>
              </a:rPr>
              <a:t>                </a:t>
            </a:r>
          </a:p>
        </p:txBody>
      </p:sp>
      <p:sp>
        <p:nvSpPr>
          <p:cNvPr id="14342" name="Rectangle 8"/>
          <p:cNvSpPr>
            <a:spLocks noChangeArrowheads="1"/>
          </p:cNvSpPr>
          <p:nvPr/>
        </p:nvSpPr>
        <p:spPr bwMode="auto">
          <a:xfrm>
            <a:off x="381000" y="2362200"/>
            <a:ext cx="4953000" cy="1677988"/>
          </a:xfrm>
          <a:prstGeom prst="rect">
            <a:avLst/>
          </a:prstGeom>
          <a:noFill/>
          <a:ln w="9525">
            <a:noFill/>
            <a:miter lim="800000"/>
            <a:headEnd/>
            <a:tailEnd/>
          </a:ln>
        </p:spPr>
        <p:txBody>
          <a:bodyPr>
            <a:spAutoFit/>
          </a:bodyPr>
          <a:lstStyle/>
          <a:p>
            <a:pPr algn="ctr" eaLnBrk="0" hangingPunct="0"/>
            <a:r>
              <a:rPr lang="en-US" sz="3200" b="1">
                <a:solidFill>
                  <a:srgbClr val="FF0000"/>
                </a:solidFill>
                <a:latin typeface="Times New Roman" pitchFamily="18" charset="0"/>
              </a:rPr>
              <a:t>Seminar</a:t>
            </a:r>
          </a:p>
          <a:p>
            <a:pPr algn="ctr" eaLnBrk="0" hangingPunct="0"/>
            <a:r>
              <a:rPr lang="en-US" sz="3200" b="1">
                <a:solidFill>
                  <a:srgbClr val="FF0000"/>
                </a:solidFill>
                <a:latin typeface="Times New Roman" pitchFamily="18" charset="0"/>
              </a:rPr>
              <a:t> On</a:t>
            </a:r>
            <a:r>
              <a:rPr lang="en-US" sz="3600" b="1">
                <a:solidFill>
                  <a:srgbClr val="FF0000"/>
                </a:solidFill>
                <a:latin typeface="Times New Roman" pitchFamily="18" charset="0"/>
              </a:rPr>
              <a:t> </a:t>
            </a:r>
          </a:p>
          <a:p>
            <a:pPr algn="ctr" eaLnBrk="0" hangingPunct="0"/>
            <a:r>
              <a:rPr lang="en-US" sz="3600" b="1">
                <a:solidFill>
                  <a:srgbClr val="CC0000"/>
                </a:solidFill>
              </a:rPr>
              <a:t>Capital Budgeting </a:t>
            </a:r>
          </a:p>
        </p:txBody>
      </p:sp>
      <p:pic>
        <p:nvPicPr>
          <p:cNvPr id="2050" name="Picture 2" descr="capital budget Icon - Free PNG &amp; SVG 3159829 - Noun Projec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224869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b="1"/>
              <a:t>Benefits of Capital Budgeting</a:t>
            </a:r>
            <a:r>
              <a:rPr lang="en-US" sz="4000"/>
              <a:t/>
            </a:r>
            <a:br>
              <a:rPr lang="en-US" sz="4000"/>
            </a:br>
            <a:endParaRPr lang="en-US" sz="4000"/>
          </a:p>
        </p:txBody>
      </p:sp>
      <p:sp>
        <p:nvSpPr>
          <p:cNvPr id="25603" name="Rectangle 3"/>
          <p:cNvSpPr>
            <a:spLocks noGrp="1" noChangeArrowheads="1"/>
          </p:cNvSpPr>
          <p:nvPr>
            <p:ph idx="1"/>
          </p:nvPr>
        </p:nvSpPr>
        <p:spPr/>
        <p:txBody>
          <a:bodyPr/>
          <a:lstStyle/>
          <a:p>
            <a:pPr marL="457200" indent="-457200">
              <a:buFont typeface="+mj-lt"/>
              <a:buAutoNum type="arabicPeriod"/>
            </a:pPr>
            <a:r>
              <a:rPr lang="en-US" sz="2400" dirty="0"/>
              <a:t>Consistency and flexibility</a:t>
            </a:r>
          </a:p>
          <a:p>
            <a:pPr marL="609600" indent="-609600">
              <a:buFontTx/>
              <a:buNone/>
            </a:pPr>
            <a:r>
              <a:rPr lang="en-US" sz="2400" dirty="0"/>
              <a:t>2. Better financial decisions</a:t>
            </a:r>
          </a:p>
          <a:p>
            <a:pPr marL="609600" indent="-609600">
              <a:buFontTx/>
              <a:buNone/>
            </a:pPr>
            <a:r>
              <a:rPr lang="en-US" sz="2400" dirty="0"/>
              <a:t>3. Access risk and uncertainty</a:t>
            </a:r>
          </a:p>
          <a:p>
            <a:pPr marL="609600" indent="-609600">
              <a:buFontTx/>
              <a:buNone/>
            </a:pPr>
            <a:r>
              <a:rPr lang="en-US" sz="2400" dirty="0"/>
              <a:t>4. Analyze long-term repercussions</a:t>
            </a:r>
            <a:r>
              <a:rPr lang="en-US" dirty="0"/>
              <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b="1"/>
              <a:t>Limitations</a:t>
            </a:r>
            <a:r>
              <a:rPr lang="en-US" sz="4000"/>
              <a:t/>
            </a:r>
            <a:br>
              <a:rPr lang="en-US" sz="4000"/>
            </a:br>
            <a:endParaRPr lang="en-US" sz="4000"/>
          </a:p>
        </p:txBody>
      </p:sp>
      <p:sp>
        <p:nvSpPr>
          <p:cNvPr id="26627" name="Rectangle 3"/>
          <p:cNvSpPr>
            <a:spLocks noGrp="1" noChangeArrowheads="1"/>
          </p:cNvSpPr>
          <p:nvPr>
            <p:ph idx="1"/>
          </p:nvPr>
        </p:nvSpPr>
        <p:spPr/>
        <p:txBody>
          <a:bodyPr/>
          <a:lstStyle/>
          <a:p>
            <a:r>
              <a:rPr lang="en-US" sz="2400">
                <a:latin typeface="Times New Roman" pitchFamily="18" charset="0"/>
                <a:cs typeface="Times New Roman" pitchFamily="18" charset="0"/>
              </a:rPr>
              <a:t>There are certain factors like morale of the employees, good-will of the firm etc.’ which cannot be correctly quantified but which otherwise substantially influence the capital decision. </a:t>
            </a:r>
          </a:p>
          <a:p>
            <a:r>
              <a:rPr lang="en-US" sz="2400">
                <a:latin typeface="Times New Roman" pitchFamily="18" charset="0"/>
                <a:cs typeface="Times New Roman" pitchFamily="18" charset="0"/>
              </a:rPr>
              <a:t>Urgency is another limitation in the evaluation of capital investment decisions. </a:t>
            </a:r>
          </a:p>
          <a:p>
            <a:r>
              <a:rPr lang="en-US" sz="2400">
                <a:latin typeface="Times New Roman" pitchFamily="18" charset="0"/>
                <a:cs typeface="Times New Roman" pitchFamily="18" charset="0"/>
              </a:rPr>
              <a:t>Uncertainty and risk pose the biggest limitations to the techniques of capital budgeting.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b="1" u="sng"/>
              <a:t>Conclusion</a:t>
            </a:r>
            <a:r>
              <a:rPr lang="en-US" sz="4000" b="1"/>
              <a:t/>
            </a:r>
            <a:br>
              <a:rPr lang="en-US" sz="4000" b="1"/>
            </a:br>
            <a:endParaRPr lang="en-US" sz="4000" b="1"/>
          </a:p>
        </p:txBody>
      </p:sp>
      <p:sp>
        <p:nvSpPr>
          <p:cNvPr id="12291" name="Rectangle 3"/>
          <p:cNvSpPr>
            <a:spLocks noGrp="1" noChangeArrowheads="1"/>
          </p:cNvSpPr>
          <p:nvPr>
            <p:ph idx="1"/>
          </p:nvPr>
        </p:nvSpPr>
        <p:spPr>
          <a:xfrm>
            <a:off x="457200" y="1600200"/>
            <a:ext cx="8229600" cy="4876800"/>
          </a:xfrm>
        </p:spPr>
        <p:txBody>
          <a:bodyPr/>
          <a:lstStyle/>
          <a:p>
            <a:r>
              <a:rPr lang="en-US" altLang="ja-JP" sz="2400">
                <a:latin typeface="Times New Roman" pitchFamily="18" charset="0"/>
                <a:ea typeface="ＭＳ Ｐゴシック" pitchFamily="34" charset="-128"/>
                <a:cs typeface="Times New Roman" pitchFamily="18" charset="0"/>
              </a:rPr>
              <a:t>The fundamental difference between the classical approach to project capital investing and budgeting, with its emphasis on form as described by King, and contemporary practices, is the recognition of the need to employ systems that underpin the delivery of shareholder value.</a:t>
            </a:r>
            <a:r>
              <a:rPr lang="en-US" altLang="ja-JP">
                <a:ea typeface="ＭＳ Ｐゴシック" pitchFamily="34" charset="-128"/>
                <a:cs typeface="Times New Roman" pitchFamily="18" charset="0"/>
              </a:rPr>
              <a:t/>
            </a:r>
            <a:br>
              <a:rPr lang="en-US" altLang="ja-JP">
                <a:ea typeface="ＭＳ Ｐゴシック" pitchFamily="34" charset="-128"/>
                <a:cs typeface="Times New Roman" pitchFamily="18" charset="0"/>
              </a:rPr>
            </a:br>
            <a:r>
              <a:rPr lang="en-US" altLang="ja-JP">
                <a:ea typeface="ＭＳ Ｐゴシック" pitchFamily="34" charset="-128"/>
                <a:cs typeface="Times New Roman" pitchFamily="18" charset="0"/>
              </a:rPr>
              <a:t/>
            </a:r>
            <a:br>
              <a:rPr lang="en-US" altLang="ja-JP">
                <a:ea typeface="ＭＳ Ｐゴシック" pitchFamily="34" charset="-128"/>
                <a:cs typeface="Times New Roman" pitchFamily="18" charset="0"/>
              </a:rPr>
            </a:br>
            <a:endParaRPr lang="en-US">
              <a:ea typeface="ＭＳ Ｐゴシック" pitchFamily="34" charset="-128"/>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a:latin typeface="Times New Roman" pitchFamily="18" charset="0"/>
                <a:cs typeface="Times New Roman" pitchFamily="18" charset="0"/>
              </a:rPr>
              <a:t>Reference</a:t>
            </a:r>
            <a:br>
              <a:rPr lang="en-US" sz="4000">
                <a:latin typeface="Times New Roman" pitchFamily="18" charset="0"/>
                <a:cs typeface="Times New Roman" pitchFamily="18" charset="0"/>
              </a:rPr>
            </a:br>
            <a:endParaRPr lang="en-US" sz="4000">
              <a:latin typeface="Times New Roman" pitchFamily="18" charset="0"/>
              <a:cs typeface="Times New Roman" pitchFamily="18" charset="0"/>
            </a:endParaRPr>
          </a:p>
        </p:txBody>
      </p:sp>
      <p:sp>
        <p:nvSpPr>
          <p:cNvPr id="13315" name="Rectangle 3"/>
          <p:cNvSpPr>
            <a:spLocks noGrp="1" noChangeArrowheads="1"/>
          </p:cNvSpPr>
          <p:nvPr>
            <p:ph idx="1"/>
          </p:nvPr>
        </p:nvSpPr>
        <p:spPr/>
        <p:txBody>
          <a:bodyPr/>
          <a:lstStyle/>
          <a:p>
            <a:r>
              <a:rPr lang="en-US" u="sng">
                <a:hlinkClick r:id="rId2"/>
              </a:rPr>
              <a:t>www.studymafia.org</a:t>
            </a:r>
            <a:endParaRPr lang="en-US" u="sng">
              <a:hlinkClick r:id="rId3"/>
            </a:endParaRPr>
          </a:p>
          <a:p>
            <a:r>
              <a:rPr lang="en-US" u="sng">
                <a:hlinkClick r:id="rId3"/>
              </a:rPr>
              <a:t>www.wikipedia.com</a:t>
            </a:r>
            <a:endParaRPr lang="en-US" u="sng">
              <a:hlinkClick r:id="rId4"/>
            </a:endParaRPr>
          </a:p>
          <a:p>
            <a:r>
              <a:rPr lang="en-US" u="sng">
                <a:hlinkClick r:id="rId4"/>
              </a:rPr>
              <a:t>www.google.com</a:t>
            </a:r>
            <a:endParaRPr lang="en-US" u="sn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2971800"/>
            <a:ext cx="8229600" cy="1143000"/>
          </a:xfrm>
        </p:spPr>
        <p:txBody>
          <a:bodyPr/>
          <a:lstStyle/>
          <a:p>
            <a:r>
              <a:rPr lang="en-US" sz="7200">
                <a:latin typeface="Times New Roman" pitchFamily="18" charset="0"/>
                <a:cs typeface="Times New Roman" pitchFamily="18" charset="0"/>
              </a:rPr>
              <a:t>Thanks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b="1"/>
              <a:t>Content</a:t>
            </a:r>
            <a:r>
              <a:rPr lang="en-US" sz="4000"/>
              <a:t/>
            </a:r>
            <a:br>
              <a:rPr lang="en-US" sz="4000"/>
            </a:br>
            <a:endParaRPr lang="en-US" sz="4000"/>
          </a:p>
        </p:txBody>
      </p:sp>
      <p:sp>
        <p:nvSpPr>
          <p:cNvPr id="17411" name="Rectangle 3"/>
          <p:cNvSpPr>
            <a:spLocks noGrp="1" noChangeArrowheads="1"/>
          </p:cNvSpPr>
          <p:nvPr>
            <p:ph idx="1"/>
          </p:nvPr>
        </p:nvSpPr>
        <p:spPr>
          <a:xfrm>
            <a:off x="533400" y="1567070"/>
            <a:ext cx="8229600" cy="5257800"/>
          </a:xfrm>
        </p:spPr>
        <p:txBody>
          <a:bodyPr/>
          <a:lstStyle/>
          <a:p>
            <a:r>
              <a:rPr lang="en-US" sz="2400" dirty="0" smtClean="0">
                <a:latin typeface="Times New Roman" pitchFamily="18" charset="0"/>
                <a:cs typeface="Times New Roman" pitchFamily="18" charset="0"/>
              </a:rPr>
              <a:t>What </a:t>
            </a:r>
            <a:r>
              <a:rPr lang="en-US" sz="2400" dirty="0">
                <a:latin typeface="Times New Roman" pitchFamily="18" charset="0"/>
                <a:cs typeface="Times New Roman" pitchFamily="18" charset="0"/>
              </a:rPr>
              <a:t>is Capital Budgeting</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Process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Basic Steps of Capital Budgeting</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Needs</a:t>
            </a:r>
          </a:p>
          <a:p>
            <a:r>
              <a:rPr lang="en-US" sz="2400" dirty="0">
                <a:latin typeface="Times New Roman" pitchFamily="18" charset="0"/>
                <a:cs typeface="Times New Roman" pitchFamily="18" charset="0"/>
              </a:rPr>
              <a:t>Capital Budgeting Techniques</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Types of Capital budgeting</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Nature of Capital Budgeting</a:t>
            </a:r>
          </a:p>
          <a:p>
            <a:r>
              <a:rPr lang="en-US" sz="2400" dirty="0">
                <a:latin typeface="Times New Roman" pitchFamily="18" charset="0"/>
                <a:cs typeface="Times New Roman" pitchFamily="18" charset="0"/>
              </a:rPr>
              <a:t>Benefits of Capital Budgeting</a:t>
            </a:r>
          </a:p>
          <a:p>
            <a:r>
              <a:rPr lang="en-US" sz="2400" dirty="0" smtClean="0">
                <a:latin typeface="Times New Roman" pitchFamily="18" charset="0"/>
                <a:cs typeface="Times New Roman" pitchFamily="18" charset="0"/>
              </a:rPr>
              <a:t>Limitations</a:t>
            </a:r>
          </a:p>
          <a:p>
            <a:r>
              <a:rPr lang="en-US" sz="2400" dirty="0" smtClean="0">
                <a:latin typeface="Times New Roman" pitchFamily="18" charset="0"/>
                <a:cs typeface="Times New Roman" pitchFamily="18" charset="0"/>
              </a:rPr>
              <a:t>Conclusion</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000" b="1"/>
              <a:t>What is Capital Budgeting?</a:t>
            </a:r>
            <a:r>
              <a:rPr lang="en-US" sz="4000"/>
              <a:t/>
            </a:r>
            <a:br>
              <a:rPr lang="en-US" sz="4000"/>
            </a:br>
            <a:endParaRPr lang="en-US" sz="4000"/>
          </a:p>
        </p:txBody>
      </p:sp>
      <p:sp>
        <p:nvSpPr>
          <p:cNvPr id="19459" name="Rectangle 3"/>
          <p:cNvSpPr>
            <a:spLocks noGrp="1" noChangeArrowheads="1"/>
          </p:cNvSpPr>
          <p:nvPr>
            <p:ph idx="1"/>
          </p:nvPr>
        </p:nvSpPr>
        <p:spPr/>
        <p:txBody>
          <a:bodyPr/>
          <a:lstStyle/>
          <a:p>
            <a:r>
              <a:rPr lang="en-US" sz="2400" dirty="0">
                <a:latin typeface="Times New Roman" pitchFamily="18" charset="0"/>
                <a:cs typeface="Times New Roman" pitchFamily="18" charset="0"/>
              </a:rPr>
              <a:t>Capital Budgeting, broadly defined as a decision-making process that enables managers to evaluate and recognize projects that are valuable to the company, is usually the dominant mission facing any financial manager and his/her team.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Capital </a:t>
            </a:r>
            <a:r>
              <a:rPr lang="en-US" sz="2400" dirty="0">
                <a:latin typeface="Times New Roman" pitchFamily="18" charset="0"/>
                <a:cs typeface="Times New Roman" pitchFamily="18" charset="0"/>
              </a:rPr>
              <a:t>Budgeting is the process by which the firm decides which long-term investments to make. Capital Budgeting projects, i.e., potential long-term investments, are expected to generate cash flows over several years.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Budgeting Process</a:t>
            </a:r>
            <a:endParaRPr lang="en-US" dirty="0"/>
          </a:p>
        </p:txBody>
      </p:sp>
      <p:pic>
        <p:nvPicPr>
          <p:cNvPr id="1026" name="Picture 2" descr="What is Capital Budgeting Process? definition and meaning - Business Jarg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905000"/>
            <a:ext cx="5410200" cy="4382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06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600" b="1"/>
              <a:t/>
            </a:r>
            <a:br>
              <a:rPr lang="en-US" sz="3600" b="1"/>
            </a:br>
            <a:r>
              <a:rPr lang="en-US" sz="3600" b="1"/>
              <a:t>The Basic Steps of Capital Budgeting</a:t>
            </a:r>
            <a:r>
              <a:rPr lang="en-US" sz="4000" b="1"/>
              <a:t/>
            </a:r>
            <a:br>
              <a:rPr lang="en-US" sz="4000" b="1"/>
            </a:br>
            <a:endParaRPr lang="en-US" sz="4000" b="1"/>
          </a:p>
        </p:txBody>
      </p:sp>
      <p:sp>
        <p:nvSpPr>
          <p:cNvPr id="20483" name="Rectangle 3"/>
          <p:cNvSpPr>
            <a:spLocks noGrp="1" noChangeArrowheads="1"/>
          </p:cNvSpPr>
          <p:nvPr>
            <p:ph idx="1"/>
          </p:nvPr>
        </p:nvSpPr>
        <p:spPr/>
        <p:txBody>
          <a:bodyPr/>
          <a:lstStyle/>
          <a:p>
            <a:r>
              <a:rPr lang="en-US" sz="2400" b="1">
                <a:latin typeface="Times New Roman" pitchFamily="18" charset="0"/>
                <a:cs typeface="Times New Roman" pitchFamily="18" charset="0"/>
              </a:rPr>
              <a:t>Capital Budgeting Basics: </a:t>
            </a:r>
            <a:r>
              <a:rPr lang="en-US" sz="2400">
                <a:latin typeface="Times New Roman" pitchFamily="18" charset="0"/>
                <a:cs typeface="Times New Roman" pitchFamily="18" charset="0"/>
              </a:rPr>
              <a:t>A company undertakes capital budgeting in order to make the best decisions about utilizing its limited capital. </a:t>
            </a:r>
          </a:p>
          <a:p>
            <a:r>
              <a:rPr lang="en-US" sz="2400" b="1">
                <a:latin typeface="Times New Roman" pitchFamily="18" charset="0"/>
                <a:cs typeface="Times New Roman" pitchFamily="18" charset="0"/>
              </a:rPr>
              <a:t>Identify Potential Opportunities: </a:t>
            </a:r>
            <a:r>
              <a:rPr lang="en-US" sz="2400">
                <a:latin typeface="Times New Roman" pitchFamily="18" charset="0"/>
                <a:cs typeface="Times New Roman" pitchFamily="18" charset="0"/>
              </a:rPr>
              <a:t>The first step in the capital budgeting process is to identify the opportunities that you have. </a:t>
            </a:r>
          </a:p>
          <a:p>
            <a:r>
              <a:rPr lang="en-US" sz="2400" b="1">
                <a:latin typeface="Times New Roman" pitchFamily="18" charset="0"/>
                <a:cs typeface="Times New Roman" pitchFamily="18" charset="0"/>
              </a:rPr>
              <a:t>Evaluate Opportunities: </a:t>
            </a:r>
            <a:r>
              <a:rPr lang="en-US" sz="2400">
                <a:latin typeface="Times New Roman" pitchFamily="18" charset="0"/>
                <a:cs typeface="Times New Roman" pitchFamily="18" charset="0"/>
              </a:rPr>
              <a:t>Once you have identified the reasonable opportunities, you need to determine which ones are the best. </a:t>
            </a:r>
          </a:p>
          <a:p>
            <a:r>
              <a:rPr lang="en-US" sz="2400" b="1">
                <a:latin typeface="Times New Roman" pitchFamily="18" charset="0"/>
                <a:cs typeface="Times New Roman" pitchFamily="18" charset="0"/>
              </a:rPr>
              <a:t>Cash Flow: </a:t>
            </a:r>
            <a:r>
              <a:rPr lang="en-US" sz="2400">
                <a:latin typeface="Times New Roman" pitchFamily="18" charset="0"/>
                <a:cs typeface="Times New Roman" pitchFamily="18" charset="0"/>
              </a:rPr>
              <a:t>Next, you need to determine how much cash flow it would take to implement a given project.</a:t>
            </a:r>
            <a:r>
              <a:rPr lang="en-US" sz="2800">
                <a:latin typeface="Times New Roman" pitchFamily="18" charset="0"/>
                <a:cs typeface="Times New Roman" pitchFamily="18" charset="0"/>
              </a:rPr>
              <a:t> </a:t>
            </a: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b="1"/>
              <a:t>Needs </a:t>
            </a:r>
            <a:br>
              <a:rPr lang="en-US" sz="4000" b="1"/>
            </a:br>
            <a:endParaRPr lang="en-US" sz="4000" b="1"/>
          </a:p>
        </p:txBody>
      </p:sp>
      <p:sp>
        <p:nvSpPr>
          <p:cNvPr id="21507" name="Rectangle 3"/>
          <p:cNvSpPr>
            <a:spLocks noGrp="1" noChangeArrowheads="1"/>
          </p:cNvSpPr>
          <p:nvPr>
            <p:ph idx="1"/>
          </p:nvPr>
        </p:nvSpPr>
        <p:spPr>
          <a:xfrm>
            <a:off x="457200" y="1676400"/>
            <a:ext cx="8229600" cy="4525963"/>
          </a:xfrm>
        </p:spPr>
        <p:txBody>
          <a:bodyPr/>
          <a:lstStyle/>
          <a:p>
            <a:pPr>
              <a:lnSpc>
                <a:spcPct val="80000"/>
              </a:lnSpc>
              <a:buFontTx/>
              <a:buNone/>
            </a:pPr>
            <a:r>
              <a:rPr lang="en-US" sz="2400" b="1">
                <a:latin typeface="Times New Roman" pitchFamily="18" charset="0"/>
                <a:cs typeface="Times New Roman" pitchFamily="18" charset="0"/>
              </a:rPr>
              <a:t>1. Long-term Implication: </a:t>
            </a:r>
            <a:r>
              <a:rPr lang="en-US" sz="2400">
                <a:latin typeface="Times New Roman" pitchFamily="18" charset="0"/>
                <a:cs typeface="Times New Roman" pitchFamily="18" charset="0"/>
              </a:rPr>
              <a:t>Capital expenditure decision affects the company's future cost structure over a long time span. </a:t>
            </a:r>
          </a:p>
          <a:p>
            <a:pPr>
              <a:lnSpc>
                <a:spcPct val="80000"/>
              </a:lnSpc>
              <a:buFontTx/>
              <a:buNone/>
            </a:pPr>
            <a:r>
              <a:rPr lang="en-US" sz="2400" b="1">
                <a:latin typeface="Times New Roman" pitchFamily="18" charset="0"/>
                <a:cs typeface="Times New Roman" pitchFamily="18" charset="0"/>
              </a:rPr>
              <a:t>2. Irreversible Decision: </a:t>
            </a:r>
            <a:r>
              <a:rPr lang="en-US" sz="2400">
                <a:latin typeface="Times New Roman" pitchFamily="18" charset="0"/>
                <a:cs typeface="Times New Roman" pitchFamily="18" charset="0"/>
              </a:rPr>
              <a:t>Capital investment decision are not easily reversible without much financial loss to the firm because there may be no market for second-hand plant and equipment and their conversion to other uses may not be financially viable. </a:t>
            </a:r>
          </a:p>
          <a:p>
            <a:pPr>
              <a:lnSpc>
                <a:spcPct val="80000"/>
              </a:lnSpc>
              <a:buFontTx/>
              <a:buNone/>
            </a:pPr>
            <a:r>
              <a:rPr lang="en-US" sz="2400" b="1">
                <a:latin typeface="Times New Roman" pitchFamily="18" charset="0"/>
                <a:cs typeface="Times New Roman" pitchFamily="18" charset="0"/>
              </a:rPr>
              <a:t>3. Long-term Commitments Of Funds: </a:t>
            </a:r>
            <a:r>
              <a:rPr lang="en-US" sz="2400">
                <a:latin typeface="Times New Roman" pitchFamily="18" charset="0"/>
                <a:cs typeface="Times New Roman" pitchFamily="18" charset="0"/>
              </a:rPr>
              <a:t>Capital budgeting decision involves the funds for the long-term. So, it is long-term investment decision.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t>Capital Budgeting Techniques</a:t>
            </a:r>
          </a:p>
        </p:txBody>
      </p:sp>
      <p:sp>
        <p:nvSpPr>
          <p:cNvPr id="22531" name="Rectangle 3"/>
          <p:cNvSpPr>
            <a:spLocks noGrp="1" noChangeArrowheads="1"/>
          </p:cNvSpPr>
          <p:nvPr>
            <p:ph idx="1"/>
          </p:nvPr>
        </p:nvSpPr>
        <p:spPr>
          <a:xfrm>
            <a:off x="457200" y="1600200"/>
            <a:ext cx="8229600" cy="4953000"/>
          </a:xfrm>
        </p:spPr>
        <p:txBody>
          <a:bodyPr/>
          <a:lstStyle/>
          <a:p>
            <a:r>
              <a:rPr lang="en-US" sz="2400">
                <a:latin typeface="Times New Roman" pitchFamily="18" charset="0"/>
                <a:cs typeface="Times New Roman" pitchFamily="18" charset="0"/>
              </a:rPr>
              <a:t>Payback Period </a:t>
            </a:r>
          </a:p>
          <a:p>
            <a:r>
              <a:rPr lang="en-US" sz="2400">
                <a:latin typeface="Times New Roman" pitchFamily="18" charset="0"/>
                <a:cs typeface="Times New Roman" pitchFamily="18" charset="0"/>
              </a:rPr>
              <a:t>Net Present Value (NPV) </a:t>
            </a:r>
          </a:p>
          <a:p>
            <a:r>
              <a:rPr lang="en-US" sz="2400">
                <a:latin typeface="Times New Roman" pitchFamily="18" charset="0"/>
                <a:cs typeface="Times New Roman" pitchFamily="18" charset="0"/>
              </a:rPr>
              <a:t>Accounting Rate of Return (ARR) </a:t>
            </a:r>
          </a:p>
          <a:p>
            <a:r>
              <a:rPr lang="en-US" sz="2400">
                <a:latin typeface="Times New Roman" pitchFamily="18" charset="0"/>
                <a:cs typeface="Times New Roman" pitchFamily="18" charset="0"/>
              </a:rPr>
              <a:t>Internal Rate of Return (IRR)</a:t>
            </a:r>
          </a:p>
          <a:p>
            <a:r>
              <a:rPr lang="en-US" sz="2400">
                <a:latin typeface="Times New Roman" pitchFamily="18" charset="0"/>
                <a:cs typeface="Times New Roman" pitchFamily="18" charset="0"/>
              </a:rPr>
              <a:t>Profitability Index (PI)</a:t>
            </a:r>
          </a:p>
        </p:txBody>
      </p:sp>
      <p:sp>
        <p:nvSpPr>
          <p:cNvPr id="22533" name="AutoShape 5" descr="payback-period-formula"/>
          <p:cNvSpPr>
            <a:spLocks noChangeAspect="1" noChangeArrowheads="1"/>
          </p:cNvSpPr>
          <p:nvPr/>
        </p:nvSpPr>
        <p:spPr bwMode="auto">
          <a:xfrm>
            <a:off x="155575" y="46038"/>
            <a:ext cx="2933700" cy="466725"/>
          </a:xfrm>
          <a:prstGeom prst="rect">
            <a:avLst/>
          </a:prstGeom>
          <a:noFill/>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t>Types of Capital budgeting</a:t>
            </a:r>
          </a:p>
        </p:txBody>
      </p:sp>
      <p:sp>
        <p:nvSpPr>
          <p:cNvPr id="23555" name="Rectangle 3"/>
          <p:cNvSpPr>
            <a:spLocks noGrp="1" noChangeArrowheads="1"/>
          </p:cNvSpPr>
          <p:nvPr>
            <p:ph idx="1"/>
          </p:nvPr>
        </p:nvSpPr>
        <p:spPr/>
        <p:txBody>
          <a:bodyPr/>
          <a:lstStyle/>
          <a:p>
            <a:pPr>
              <a:lnSpc>
                <a:spcPct val="90000"/>
              </a:lnSpc>
              <a:buFontTx/>
              <a:buNone/>
            </a:pPr>
            <a:r>
              <a:rPr lang="en-US" sz="2400" b="1">
                <a:latin typeface="Times New Roman" pitchFamily="18" charset="0"/>
                <a:cs typeface="Times New Roman" pitchFamily="18" charset="0"/>
              </a:rPr>
              <a:t>1) Accept reject decisions: </a:t>
            </a:r>
            <a:r>
              <a:rPr lang="en-US" sz="2400">
                <a:latin typeface="Times New Roman" pitchFamily="18" charset="0"/>
                <a:cs typeface="Times New Roman" pitchFamily="18" charset="0"/>
              </a:rPr>
              <a:t>all the investment decisions which give more return than the cost of capital they are acceptable while the investment decisions which give less return than the cost of capital they are rejected. </a:t>
            </a:r>
          </a:p>
          <a:p>
            <a:pPr>
              <a:lnSpc>
                <a:spcPct val="90000"/>
              </a:lnSpc>
              <a:buFontTx/>
              <a:buNone/>
            </a:pPr>
            <a:r>
              <a:rPr lang="en-US" sz="2400" b="1">
                <a:latin typeface="Times New Roman" pitchFamily="18" charset="0"/>
                <a:cs typeface="Times New Roman" pitchFamily="18" charset="0"/>
              </a:rPr>
              <a:t>2) Mutually exclusive decisions:</a:t>
            </a:r>
            <a:r>
              <a:rPr lang="en-US" sz="2400">
                <a:latin typeface="Times New Roman" pitchFamily="18" charset="0"/>
                <a:cs typeface="Times New Roman" pitchFamily="18" charset="0"/>
              </a:rPr>
              <a:t> these are the decisions which compete with each other which mean the acceptance of one automatically rejects the other decision..</a:t>
            </a:r>
            <a:endParaRPr lang="en-US" sz="2400" b="1">
              <a:latin typeface="Times New Roman" pitchFamily="18" charset="0"/>
              <a:cs typeface="Times New Roman" pitchFamily="18" charset="0"/>
            </a:endParaRPr>
          </a:p>
          <a:p>
            <a:pPr>
              <a:lnSpc>
                <a:spcPct val="90000"/>
              </a:lnSpc>
              <a:buFontTx/>
              <a:buNone/>
            </a:pPr>
            <a:r>
              <a:rPr lang="en-US" sz="2400" b="1">
                <a:latin typeface="Times New Roman" pitchFamily="18" charset="0"/>
                <a:cs typeface="Times New Roman" pitchFamily="18" charset="0"/>
              </a:rPr>
              <a:t>3) Capital rationing or ranking decisions:</a:t>
            </a:r>
            <a:r>
              <a:rPr lang="en-US" sz="2400">
                <a:latin typeface="Times New Roman" pitchFamily="18" charset="0"/>
                <a:cs typeface="Times New Roman" pitchFamily="18" charset="0"/>
              </a:rPr>
              <a:t> in case the firm has various profitable investment proposals in that case the firm had only option to rank them as per their profitability and then accept them.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b="1"/>
              <a:t>Nature of Capital Budgeting</a:t>
            </a:r>
            <a:br>
              <a:rPr lang="en-US" sz="4000" b="1"/>
            </a:br>
            <a:endParaRPr lang="en-US" sz="4000" b="1"/>
          </a:p>
        </p:txBody>
      </p:sp>
      <p:sp>
        <p:nvSpPr>
          <p:cNvPr id="24579" name="Rectangle 3"/>
          <p:cNvSpPr>
            <a:spLocks noGrp="1" noChangeArrowheads="1"/>
          </p:cNvSpPr>
          <p:nvPr>
            <p:ph idx="1"/>
          </p:nvPr>
        </p:nvSpPr>
        <p:spPr/>
        <p:txBody>
          <a:bodyPr/>
          <a:lstStyle/>
          <a:p>
            <a:pPr marL="533400" indent="-533400">
              <a:buFontTx/>
              <a:buAutoNum type="alphaLcParenBoth"/>
            </a:pPr>
            <a:r>
              <a:rPr lang="en-US" sz="2400">
                <a:latin typeface="Times New Roman" pitchFamily="18" charset="0"/>
                <a:cs typeface="Times New Roman" pitchFamily="18" charset="0"/>
              </a:rPr>
              <a:t>Capital expenditure plans involve a huge investment in fixed assets. </a:t>
            </a:r>
          </a:p>
          <a:p>
            <a:pPr marL="533400" indent="-533400">
              <a:buFontTx/>
              <a:buAutoNum type="alphaLcParenBoth"/>
            </a:pPr>
            <a:r>
              <a:rPr lang="en-US" sz="2400">
                <a:latin typeface="Times New Roman" pitchFamily="18" charset="0"/>
                <a:cs typeface="Times New Roman" pitchFamily="18" charset="0"/>
              </a:rPr>
              <a:t>Capital expenditure once approved represents long-term investment that cannot be reserved or withdrawn without sustaining a loss. </a:t>
            </a:r>
          </a:p>
          <a:p>
            <a:pPr marL="533400" indent="-533400">
              <a:buFontTx/>
              <a:buNone/>
            </a:pPr>
            <a:r>
              <a:rPr lang="en-US" sz="2400">
                <a:latin typeface="Times New Roman" pitchFamily="18" charset="0"/>
                <a:cs typeface="Times New Roman" pitchFamily="18" charset="0"/>
              </a:rPr>
              <a:t>(c)</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Preparation of coital budget plans involve forecasting of several years profits in advance in order to judge the profitability of projects.</a:t>
            </a:r>
          </a:p>
        </p:txBody>
      </p:sp>
    </p:spTree>
  </p:cSld>
  <p:clrMapOvr>
    <a:masterClrMapping/>
  </p:clrMapOvr>
</p:sld>
</file>

<file path=ppt/theme/theme1.xml><?xml version="1.0" encoding="utf-8"?>
<a:theme xmlns:a="http://schemas.openxmlformats.org/drawingml/2006/main" name="Theme24">
  <a:themeElements>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Theme24</Template>
  <TotalTime>86</TotalTime>
  <Words>623</Words>
  <Application>Microsoft Office PowerPoint</Application>
  <PresentationFormat>On-screen Show (4:3)</PresentationFormat>
  <Paragraphs>62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Theme24</vt:lpstr>
      <vt:lpstr>PowerPoint Presentation</vt:lpstr>
      <vt:lpstr>Content </vt:lpstr>
      <vt:lpstr>What is Capital Budgeting? </vt:lpstr>
      <vt:lpstr>Capital Budgeting Process</vt:lpstr>
      <vt:lpstr> The Basic Steps of Capital Budgeting </vt:lpstr>
      <vt:lpstr>Needs  </vt:lpstr>
      <vt:lpstr>Capital Budgeting Techniques</vt:lpstr>
      <vt:lpstr>Types of Capital budgeting</vt:lpstr>
      <vt:lpstr>Nature of Capital Budgeting </vt:lpstr>
      <vt:lpstr>Benefits of Capital Budgeting </vt:lpstr>
      <vt:lpstr>Limitations </vt:lpstr>
      <vt:lpstr>Conclusion </vt:lpstr>
      <vt:lpstr>Reference </vt:lpstr>
      <vt:lpstr>Thanks </vt:lpstr>
    </vt:vector>
  </TitlesOfParts>
  <Company>JBB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c s</dc:creator>
  <cp:lastModifiedBy>CRP</cp:lastModifiedBy>
  <cp:revision>18</cp:revision>
  <dcterms:created xsi:type="dcterms:W3CDTF">2006-01-01T09:01:04Z</dcterms:created>
  <dcterms:modified xsi:type="dcterms:W3CDTF">2024-01-25T12:52:48Z</dcterms:modified>
</cp:coreProperties>
</file>