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sldIdLst>
    <p:sldId id="267" r:id="rId2"/>
    <p:sldId id="271" r:id="rId3"/>
    <p:sldId id="256" r:id="rId4"/>
    <p:sldId id="272" r:id="rId5"/>
    <p:sldId id="257" r:id="rId6"/>
    <p:sldId id="258" r:id="rId7"/>
    <p:sldId id="275" r:id="rId8"/>
    <p:sldId id="259" r:id="rId9"/>
    <p:sldId id="276" r:id="rId10"/>
    <p:sldId id="273" r:id="rId11"/>
    <p:sldId id="274" r:id="rId12"/>
    <p:sldId id="265" r:id="rId13"/>
    <p:sldId id="268" r:id="rId14"/>
    <p:sldId id="270"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5B0115C-32B4-4A7E-A21C-CCEB1B9C8C0B}" type="slidenum">
              <a:rPr lang="en-US"/>
              <a:pPr/>
              <a:t>‹#›</a:t>
            </a:fld>
            <a:endParaRPr lang="en-US"/>
          </a:p>
        </p:txBody>
      </p:sp>
    </p:spTree>
    <p:extLst>
      <p:ext uri="{BB962C8B-B14F-4D97-AF65-F5344CB8AC3E}">
        <p14:creationId xmlns:p14="http://schemas.microsoft.com/office/powerpoint/2010/main" val="31936650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F4B4BCA-F029-4D44-AEB1-A1D30EEB48A4}" type="slidenum">
              <a:rPr lang="en-US"/>
              <a:pPr/>
              <a:t>1</a:t>
            </a:fld>
            <a:endParaRPr lang="en-US"/>
          </a:p>
        </p:txBody>
      </p:sp>
      <p:sp>
        <p:nvSpPr>
          <p:cNvPr id="1536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0" hangingPunct="0"/>
            <a:fld id="{24D1A5E6-EC65-4001-A1D3-A83D8C51AD13}" type="slidenum">
              <a:rPr lang="en-US" sz="1200">
                <a:latin typeface="Times New Roman" pitchFamily="18" charset="0"/>
              </a:rPr>
              <a:pPr algn="r" eaLnBrk="0" hangingPunct="0"/>
              <a:t>1</a:t>
            </a:fld>
            <a:endParaRPr lang="en-US" sz="1200">
              <a:latin typeface="Times New Roman" pitchFamily="18"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p:txBody>
          <a:bodyPr/>
          <a:lstStyle/>
          <a:p>
            <a:pPr>
              <a:spcBef>
                <a:spcPct val="0"/>
              </a:spcBef>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2457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24580" name="Rectangle 4"/>
          <p:cNvSpPr>
            <a:spLocks noGrp="1" noChangeArrowheads="1"/>
          </p:cNvSpPr>
          <p:nvPr>
            <p:ph type="dt" sz="half" idx="2"/>
          </p:nvPr>
        </p:nvSpPr>
        <p:spPr/>
        <p:txBody>
          <a:bodyPr/>
          <a:lstStyle>
            <a:lvl1pPr>
              <a:defRPr/>
            </a:lvl1pPr>
          </a:lstStyle>
          <a:p>
            <a:endParaRPr lang="en-US" altLang="en-US"/>
          </a:p>
        </p:txBody>
      </p:sp>
      <p:sp>
        <p:nvSpPr>
          <p:cNvPr id="24581" name="Rectangle 5"/>
          <p:cNvSpPr>
            <a:spLocks noGrp="1" noChangeArrowheads="1"/>
          </p:cNvSpPr>
          <p:nvPr>
            <p:ph type="ftr" sz="quarter" idx="3"/>
          </p:nvPr>
        </p:nvSpPr>
        <p:spPr>
          <a:xfrm>
            <a:off x="3124200" y="6243638"/>
            <a:ext cx="2895600" cy="457200"/>
          </a:xfrm>
        </p:spPr>
        <p:txBody>
          <a:bodyPr/>
          <a:lstStyle>
            <a:lvl1pPr>
              <a:defRPr/>
            </a:lvl1pPr>
          </a:lstStyle>
          <a:p>
            <a:endParaRPr lang="en-US" altLang="en-US"/>
          </a:p>
        </p:txBody>
      </p:sp>
      <p:sp>
        <p:nvSpPr>
          <p:cNvPr id="24582" name="Rectangle 6"/>
          <p:cNvSpPr>
            <a:spLocks noGrp="1" noChangeArrowheads="1"/>
          </p:cNvSpPr>
          <p:nvPr>
            <p:ph type="sldNum" sz="quarter" idx="4"/>
          </p:nvPr>
        </p:nvSpPr>
        <p:spPr/>
        <p:txBody>
          <a:bodyPr/>
          <a:lstStyle>
            <a:lvl1pPr>
              <a:defRPr/>
            </a:lvl1pPr>
          </a:lstStyle>
          <a:p>
            <a:fld id="{BF6C0926-9C1C-44DE-A973-578583E3B666}" type="slidenum">
              <a:rPr lang="en-US" altLang="en-US"/>
              <a:pPr/>
              <a:t>‹#›</a:t>
            </a:fld>
            <a:endParaRPr lang="en-US" altLang="en-US"/>
          </a:p>
        </p:txBody>
      </p:sp>
      <p:sp>
        <p:nvSpPr>
          <p:cNvPr id="24583"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24584"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139BF2B-CF14-450D-9D14-1F8687D96514}"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648BA1A-0DD0-42C5-970F-DE8B550401DE}"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735DE40-4302-4A38-A404-A277185CB9DE}"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9D60952-5857-4874-893B-429FF88F4C4D}"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E4224DF-3F21-4C13-80F2-DE6BF4DE623B}"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652CCBD0-8055-4470-AE50-5F456D60E807}"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02008DD9-9F0E-4A57-93CF-FF8033908438}"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EC0226C1-6026-43A1-9F04-B1960828BE3F}"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19758C0-FBE8-4B21-95FD-00BC210BA426}"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A282DB6-B623-43EA-AECF-55EEBAE757D1}"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23555"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6"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a:p>
        </p:txBody>
      </p:sp>
      <p:sp>
        <p:nvSpPr>
          <p:cNvPr id="2355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endParaRPr lang="en-US" altLang="en-US"/>
          </a:p>
        </p:txBody>
      </p:sp>
      <p:sp>
        <p:nvSpPr>
          <p:cNvPr id="23558"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4CF4D31E-BF83-4642-BACB-3C998A4988DA}" type="slidenum">
              <a:rPr lang="en-US" altLang="en-US"/>
              <a:pPr/>
              <a:t>‹#›</a:t>
            </a:fld>
            <a:endParaRPr lang="en-US" altLang="en-US"/>
          </a:p>
        </p:txBody>
      </p:sp>
      <p:sp>
        <p:nvSpPr>
          <p:cNvPr id="23559"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23560"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cs typeface="Arial" charset="0"/>
        </a:defRPr>
      </a:lvl2pPr>
      <a:lvl3pPr algn="l" rtl="0" fontAlgn="base">
        <a:spcBef>
          <a:spcPct val="0"/>
        </a:spcBef>
        <a:spcAft>
          <a:spcPct val="0"/>
        </a:spcAft>
        <a:defRPr sz="4200">
          <a:solidFill>
            <a:schemeClr val="tx2"/>
          </a:solidFill>
          <a:latin typeface="Garamond" pitchFamily="18" charset="0"/>
          <a:cs typeface="Arial" charset="0"/>
        </a:defRPr>
      </a:lvl3pPr>
      <a:lvl4pPr algn="l" rtl="0" fontAlgn="base">
        <a:spcBef>
          <a:spcPct val="0"/>
        </a:spcBef>
        <a:spcAft>
          <a:spcPct val="0"/>
        </a:spcAft>
        <a:defRPr sz="4200">
          <a:solidFill>
            <a:schemeClr val="tx2"/>
          </a:solidFill>
          <a:latin typeface="Garamond" pitchFamily="18" charset="0"/>
          <a:cs typeface="Arial" charset="0"/>
        </a:defRPr>
      </a:lvl4pPr>
      <a:lvl5pPr algn="l" rtl="0" fontAlgn="base">
        <a:spcBef>
          <a:spcPct val="0"/>
        </a:spcBef>
        <a:spcAft>
          <a:spcPct val="0"/>
        </a:spcAft>
        <a:defRPr sz="4200">
          <a:solidFill>
            <a:schemeClr val="tx2"/>
          </a:solidFill>
          <a:latin typeface="Garamond" pitchFamily="18" charset="0"/>
          <a:cs typeface="Arial" charset="0"/>
        </a:defRPr>
      </a:lvl5pPr>
      <a:lvl6pPr marL="457200" algn="l" rtl="0" fontAlgn="base">
        <a:spcBef>
          <a:spcPct val="0"/>
        </a:spcBef>
        <a:spcAft>
          <a:spcPct val="0"/>
        </a:spcAft>
        <a:defRPr sz="4200">
          <a:solidFill>
            <a:schemeClr val="tx2"/>
          </a:solidFill>
          <a:latin typeface="Garamond" pitchFamily="18" charset="0"/>
          <a:cs typeface="Arial" charset="0"/>
        </a:defRPr>
      </a:lvl6pPr>
      <a:lvl7pPr marL="914400" algn="l" rtl="0" fontAlgn="base">
        <a:spcBef>
          <a:spcPct val="0"/>
        </a:spcBef>
        <a:spcAft>
          <a:spcPct val="0"/>
        </a:spcAft>
        <a:defRPr sz="4200">
          <a:solidFill>
            <a:schemeClr val="tx2"/>
          </a:solidFill>
          <a:latin typeface="Garamond" pitchFamily="18" charset="0"/>
          <a:cs typeface="Arial" charset="0"/>
        </a:defRPr>
      </a:lvl7pPr>
      <a:lvl8pPr marL="1371600" algn="l" rtl="0" fontAlgn="base">
        <a:spcBef>
          <a:spcPct val="0"/>
        </a:spcBef>
        <a:spcAft>
          <a:spcPct val="0"/>
        </a:spcAft>
        <a:defRPr sz="4200">
          <a:solidFill>
            <a:schemeClr val="tx2"/>
          </a:solidFill>
          <a:latin typeface="Garamond" pitchFamily="18" charset="0"/>
          <a:cs typeface="Arial" charset="0"/>
        </a:defRPr>
      </a:lvl8pPr>
      <a:lvl9pPr marL="1828800" algn="l" rtl="0" fontAlgn="base">
        <a:spcBef>
          <a:spcPct val="0"/>
        </a:spcBef>
        <a:spcAft>
          <a:spcPct val="0"/>
        </a:spcAft>
        <a:defRPr sz="4200">
          <a:solidFill>
            <a:schemeClr val="tx2"/>
          </a:solidFill>
          <a:latin typeface="Garamond" pitchFamily="18" charset="0"/>
          <a:cs typeface="Arial"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google.com/" TargetMode="External"/><Relationship Id="rId2" Type="http://schemas.openxmlformats.org/officeDocument/2006/relationships/hyperlink" Target="http://www.studymafia.org/" TargetMode="External"/><Relationship Id="rId1" Type="http://schemas.openxmlformats.org/officeDocument/2006/relationships/slideLayout" Target="../slideLayouts/slideLayout7.xml"/><Relationship Id="rId4" Type="http://schemas.openxmlformats.org/officeDocument/2006/relationships/hyperlink" Target="http://www.wikipedia.co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logo1"/>
          <p:cNvPicPr>
            <a:picLocks noChangeAspect="1" noChangeArrowheads="1"/>
          </p:cNvPicPr>
          <p:nvPr/>
        </p:nvPicPr>
        <p:blipFill>
          <a:blip r:embed="rId3" cstate="print"/>
          <a:srcRect/>
          <a:stretch>
            <a:fillRect/>
          </a:stretch>
        </p:blipFill>
        <p:spPr bwMode="auto">
          <a:xfrm>
            <a:off x="304800" y="60325"/>
            <a:ext cx="1143000" cy="1143000"/>
          </a:xfrm>
          <a:prstGeom prst="rect">
            <a:avLst/>
          </a:prstGeom>
          <a:noFill/>
          <a:ln w="9525">
            <a:noFill/>
            <a:miter lim="800000"/>
            <a:headEnd/>
            <a:tailEnd/>
          </a:ln>
        </p:spPr>
      </p:pic>
      <p:pic>
        <p:nvPicPr>
          <p:cNvPr id="13315" name="Picture 3" descr="strip1"/>
          <p:cNvPicPr>
            <a:picLocks noChangeAspect="1" noChangeArrowheads="1"/>
          </p:cNvPicPr>
          <p:nvPr/>
        </p:nvPicPr>
        <p:blipFill>
          <a:blip r:embed="rId4" cstate="print"/>
          <a:srcRect/>
          <a:stretch>
            <a:fillRect/>
          </a:stretch>
        </p:blipFill>
        <p:spPr bwMode="auto">
          <a:xfrm>
            <a:off x="1371600" y="593725"/>
            <a:ext cx="7620000" cy="76200"/>
          </a:xfrm>
          <a:prstGeom prst="rect">
            <a:avLst/>
          </a:prstGeom>
          <a:noFill/>
          <a:ln w="9525">
            <a:noFill/>
            <a:miter lim="800000"/>
            <a:headEnd/>
            <a:tailEnd/>
          </a:ln>
        </p:spPr>
      </p:pic>
      <p:sp>
        <p:nvSpPr>
          <p:cNvPr id="13316" name="Rectangle 5"/>
          <p:cNvSpPr>
            <a:spLocks noChangeArrowheads="1"/>
          </p:cNvSpPr>
          <p:nvPr/>
        </p:nvSpPr>
        <p:spPr bwMode="auto">
          <a:xfrm>
            <a:off x="457200" y="762000"/>
            <a:ext cx="8686800" cy="1143000"/>
          </a:xfrm>
          <a:prstGeom prst="rect">
            <a:avLst/>
          </a:prstGeom>
          <a:noFill/>
          <a:ln w="9525">
            <a:noFill/>
            <a:miter lim="800000"/>
            <a:headEnd/>
            <a:tailEnd/>
          </a:ln>
        </p:spPr>
        <p:txBody>
          <a:bodyPr anchor="ctr"/>
          <a:lstStyle/>
          <a:p>
            <a:pPr algn="ctr" eaLnBrk="0" hangingPunct="0"/>
            <a:r>
              <a:rPr lang="en-US" sz="6000">
                <a:solidFill>
                  <a:srgbClr val="FF0000"/>
                </a:solidFill>
                <a:latin typeface="Verdana" pitchFamily="34" charset="0"/>
              </a:rPr>
              <a:t>www.studymafia.org</a:t>
            </a:r>
            <a:endParaRPr lang="en-US" sz="6000">
              <a:solidFill>
                <a:srgbClr val="FF9900"/>
              </a:solidFill>
              <a:latin typeface="Tahoma" pitchFamily="34" charset="0"/>
            </a:endParaRPr>
          </a:p>
        </p:txBody>
      </p:sp>
      <p:sp>
        <p:nvSpPr>
          <p:cNvPr id="13317" name="Text Box 9"/>
          <p:cNvSpPr txBox="1">
            <a:spLocks noChangeArrowheads="1"/>
          </p:cNvSpPr>
          <p:nvPr/>
        </p:nvSpPr>
        <p:spPr bwMode="auto">
          <a:xfrm>
            <a:off x="304800" y="4876800"/>
            <a:ext cx="8610600" cy="671513"/>
          </a:xfrm>
          <a:prstGeom prst="rect">
            <a:avLst/>
          </a:prstGeom>
          <a:noFill/>
          <a:ln w="9525">
            <a:noFill/>
            <a:miter lim="800000"/>
            <a:headEnd/>
            <a:tailEnd/>
          </a:ln>
        </p:spPr>
        <p:txBody>
          <a:bodyPr>
            <a:spAutoFit/>
          </a:bodyPr>
          <a:lstStyle/>
          <a:p>
            <a:pPr eaLnBrk="0" hangingPunct="0">
              <a:spcBef>
                <a:spcPct val="50000"/>
              </a:spcBef>
            </a:pPr>
            <a:r>
              <a:rPr lang="en-US" sz="2000" b="1">
                <a:latin typeface="Times New Roman" pitchFamily="18" charset="0"/>
              </a:rPr>
              <a:t>Submitted To:				              Submitted By:</a:t>
            </a:r>
          </a:p>
          <a:p>
            <a:pPr eaLnBrk="0" hangingPunct="0"/>
            <a:r>
              <a:rPr lang="en-US" b="1">
                <a:latin typeface="Times New Roman" pitchFamily="18" charset="0"/>
              </a:rPr>
              <a:t>www.studymafia.org                                                         www.studymafia.org               </a:t>
            </a:r>
          </a:p>
        </p:txBody>
      </p:sp>
      <p:sp>
        <p:nvSpPr>
          <p:cNvPr id="13318" name="Rectangle 8"/>
          <p:cNvSpPr>
            <a:spLocks noChangeArrowheads="1"/>
          </p:cNvSpPr>
          <p:nvPr/>
        </p:nvSpPr>
        <p:spPr bwMode="auto">
          <a:xfrm>
            <a:off x="152400" y="2151100"/>
            <a:ext cx="4953000" cy="2246769"/>
          </a:xfrm>
          <a:prstGeom prst="rect">
            <a:avLst/>
          </a:prstGeom>
          <a:noFill/>
          <a:ln w="9525">
            <a:noFill/>
            <a:miter lim="800000"/>
            <a:headEnd/>
            <a:tailEnd/>
          </a:ln>
        </p:spPr>
        <p:txBody>
          <a:bodyPr>
            <a:spAutoFit/>
          </a:bodyPr>
          <a:lstStyle/>
          <a:p>
            <a:pPr algn="ctr" eaLnBrk="0" hangingPunct="0"/>
            <a:r>
              <a:rPr lang="en-US" sz="3200" b="1" dirty="0">
                <a:latin typeface="Times New Roman" pitchFamily="18" charset="0"/>
              </a:rPr>
              <a:t>Seminar</a:t>
            </a:r>
          </a:p>
          <a:p>
            <a:pPr algn="ctr" eaLnBrk="0" hangingPunct="0"/>
            <a:r>
              <a:rPr lang="en-US" sz="3200" b="1" dirty="0">
                <a:latin typeface="Times New Roman" pitchFamily="18" charset="0"/>
              </a:rPr>
              <a:t> On</a:t>
            </a:r>
          </a:p>
          <a:p>
            <a:pPr algn="ctr" eaLnBrk="0" hangingPunct="0"/>
            <a:r>
              <a:rPr lang="en-US" sz="4000" dirty="0"/>
              <a:t> </a:t>
            </a:r>
            <a:r>
              <a:rPr lang="en-US" sz="3600" b="1" dirty="0"/>
              <a:t>Brand </a:t>
            </a:r>
            <a:r>
              <a:rPr lang="en-US" sz="3600" b="1" dirty="0" smtClean="0"/>
              <a:t>Management</a:t>
            </a:r>
            <a:endParaRPr lang="en-US" sz="3600" b="1" dirty="0">
              <a:latin typeface="Times New Roman" pitchFamily="18" charset="0"/>
            </a:endParaRPr>
          </a:p>
          <a:p>
            <a:pPr algn="ctr" eaLnBrk="0" hangingPunct="0"/>
            <a:r>
              <a:rPr lang="en-US" sz="3600" b="1" dirty="0">
                <a:latin typeface="Times New Roman" pitchFamily="18" charset="0"/>
              </a:rPr>
              <a:t> </a:t>
            </a:r>
            <a:r>
              <a:rPr lang="en-US" sz="2000" b="1" dirty="0"/>
              <a:t> </a:t>
            </a:r>
          </a:p>
        </p:txBody>
      </p:sp>
      <p:pic>
        <p:nvPicPr>
          <p:cNvPr id="2050" name="Picture 2" descr="Best Brand Marketing Illustration download in PNG &amp; Vector forma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1933376"/>
            <a:ext cx="3576292" cy="268221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Examples of brand management</a:t>
            </a:r>
          </a:p>
        </p:txBody>
      </p:sp>
      <p:sp>
        <p:nvSpPr>
          <p:cNvPr id="3" name="Content Placeholder 2"/>
          <p:cNvSpPr>
            <a:spLocks noGrp="1"/>
          </p:cNvSpPr>
          <p:nvPr>
            <p:ph idx="1"/>
          </p:nvPr>
        </p:nvSpPr>
        <p:spPr/>
        <p:txBody>
          <a:bodyPr/>
          <a:lstStyle/>
          <a:p>
            <a:r>
              <a:rPr lang="en-US" sz="2400" b="1" dirty="0"/>
              <a:t>Example 1</a:t>
            </a:r>
          </a:p>
          <a:p>
            <a:pPr marL="0" indent="0">
              <a:buNone/>
            </a:pPr>
            <a:r>
              <a:rPr lang="en-US" sz="2400" dirty="0"/>
              <a:t>A car insurance company develops a brand management strategy to promote brand awareness and recognition and foster familiarity within its target audience. Throughout the course of their marketing and advertising campaigns, they decide to partner with an easily recognizable spokesperson for their television ads. </a:t>
            </a:r>
            <a:endParaRPr lang="en-US" sz="2400" dirty="0" smtClean="0"/>
          </a:p>
          <a:p>
            <a:pPr marL="0" indent="0">
              <a:buNone/>
            </a:pPr>
            <a:r>
              <a:rPr lang="en-US" sz="2400" dirty="0" smtClean="0"/>
              <a:t>This </a:t>
            </a:r>
            <a:r>
              <a:rPr lang="en-US" sz="2400" dirty="0"/>
              <a:t>spokesperson is a well-known actor who currently appears in a popular television show, has a large fan base and possesses a reputation for trustworthiness and integrity.</a:t>
            </a:r>
          </a:p>
          <a:p>
            <a:endParaRPr lang="en-US" sz="2400" dirty="0"/>
          </a:p>
        </p:txBody>
      </p:sp>
    </p:spTree>
    <p:extLst>
      <p:ext uri="{BB962C8B-B14F-4D97-AF65-F5344CB8AC3E}">
        <p14:creationId xmlns:p14="http://schemas.microsoft.com/office/powerpoint/2010/main" val="2313631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Examples of brand management</a:t>
            </a:r>
          </a:p>
        </p:txBody>
      </p:sp>
      <p:sp>
        <p:nvSpPr>
          <p:cNvPr id="3" name="Content Placeholder 2"/>
          <p:cNvSpPr>
            <a:spLocks noGrp="1"/>
          </p:cNvSpPr>
          <p:nvPr>
            <p:ph idx="1"/>
          </p:nvPr>
        </p:nvSpPr>
        <p:spPr/>
        <p:txBody>
          <a:bodyPr/>
          <a:lstStyle/>
          <a:p>
            <a:r>
              <a:rPr lang="en-US" sz="2400" b="1" dirty="0"/>
              <a:t>Example 2</a:t>
            </a:r>
          </a:p>
          <a:p>
            <a:pPr marL="0" indent="0">
              <a:buNone/>
            </a:pPr>
            <a:r>
              <a:rPr lang="en-US" sz="2400" dirty="0"/>
              <a:t>A toothbrush company works on a marketing campaign and brand management strategy to maintain consistency while introducing its new line of children's toothbrushes. When designing their packaging, they decide to sell their toothbrushes in boxes shaped like items such as a rocket ship, dinosaur, castle and unicorn using the same colors and logos as their line of adult toothbrushes. </a:t>
            </a:r>
            <a:endParaRPr lang="en-US" sz="2400" dirty="0" smtClean="0"/>
          </a:p>
          <a:p>
            <a:pPr marL="0" indent="0">
              <a:buNone/>
            </a:pPr>
            <a:r>
              <a:rPr lang="en-US" sz="2400" dirty="0" smtClean="0"/>
              <a:t>By </a:t>
            </a:r>
            <a:r>
              <a:rPr lang="en-US" sz="2400" dirty="0"/>
              <a:t>associating this product line with other items children enjoy, the company increases brand recognition through associative thinking and familiarity but remains consistent by using the same colors and logos used in its adult line.</a:t>
            </a:r>
          </a:p>
        </p:txBody>
      </p:sp>
    </p:spTree>
    <p:extLst>
      <p:ext uri="{BB962C8B-B14F-4D97-AF65-F5344CB8AC3E}">
        <p14:creationId xmlns:p14="http://schemas.microsoft.com/office/powerpoint/2010/main" val="346688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3800" b="1" u="sng"/>
              <a:t>CONCLUSION</a:t>
            </a:r>
            <a:r>
              <a:rPr lang="en-US" sz="3800" b="1"/>
              <a:t/>
            </a:r>
            <a:br>
              <a:rPr lang="en-US" sz="3800" b="1"/>
            </a:br>
            <a:endParaRPr lang="en-US" sz="3800" b="1"/>
          </a:p>
        </p:txBody>
      </p:sp>
      <p:sp>
        <p:nvSpPr>
          <p:cNvPr id="11267" name="Rectangle 3"/>
          <p:cNvSpPr>
            <a:spLocks noGrp="1" noChangeArrowheads="1"/>
          </p:cNvSpPr>
          <p:nvPr>
            <p:ph type="body" idx="1"/>
          </p:nvPr>
        </p:nvSpPr>
        <p:spPr/>
        <p:txBody>
          <a:bodyPr/>
          <a:lstStyle/>
          <a:p>
            <a:pPr>
              <a:lnSpc>
                <a:spcPct val="90000"/>
              </a:lnSpc>
            </a:pPr>
            <a:r>
              <a:rPr lang="en-US" altLang="ja-JP" sz="2100">
                <a:latin typeface="Times New Roman" pitchFamily="18" charset="0"/>
                <a:ea typeface="ＭＳ Ｐゴシック" pitchFamily="34" charset="-128"/>
                <a:cs typeface="Times New Roman" pitchFamily="18" charset="0"/>
              </a:rPr>
              <a:t>Done not by dissecting brand management into its specific components, but by illustrating the robustness of brand management when placed appropriately in an organization. </a:t>
            </a:r>
            <a:endParaRPr lang="en-US" sz="2100">
              <a:latin typeface="Times New Roman" pitchFamily="18" charset="0"/>
              <a:ea typeface="ＭＳ Ｐゴシック" pitchFamily="34" charset="-128"/>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p:txBody>
          <a:bodyPr anchor="ctr"/>
          <a:lstStyle/>
          <a:p>
            <a:r>
              <a:rPr lang="en-US"/>
              <a:t> </a:t>
            </a:r>
            <a:br>
              <a:rPr lang="en-US"/>
            </a:br>
            <a:r>
              <a:rPr lang="en-US" b="1"/>
              <a:t>References</a:t>
            </a:r>
            <a:r>
              <a:rPr lang="en-US"/>
              <a:t/>
            </a:r>
            <a:br>
              <a:rPr lang="en-US"/>
            </a:br>
            <a:endParaRPr lang="en-US"/>
          </a:p>
        </p:txBody>
      </p:sp>
      <p:sp>
        <p:nvSpPr>
          <p:cNvPr id="16387" name="Content Placeholder 2"/>
          <p:cNvSpPr>
            <a:spLocks noGrp="1"/>
          </p:cNvSpPr>
          <p:nvPr>
            <p:ph idx="4294967295"/>
          </p:nvPr>
        </p:nvSpPr>
        <p:spPr/>
        <p:txBody>
          <a:bodyPr/>
          <a:lstStyle/>
          <a:p>
            <a:r>
              <a:rPr lang="en-US" u="sng">
                <a:latin typeface="Times New Roman" pitchFamily="18" charset="0"/>
                <a:cs typeface="Times New Roman" pitchFamily="18" charset="0"/>
                <a:hlinkClick r:id="rId2"/>
              </a:rPr>
              <a:t>www.studymafia.org</a:t>
            </a:r>
            <a:endParaRPr lang="en-US" u="sng">
              <a:latin typeface="Times New Roman" pitchFamily="18" charset="0"/>
              <a:cs typeface="Times New Roman" pitchFamily="18" charset="0"/>
            </a:endParaRPr>
          </a:p>
          <a:p>
            <a:r>
              <a:rPr lang="en-US" u="sng">
                <a:latin typeface="Times New Roman" pitchFamily="18" charset="0"/>
                <a:cs typeface="Times New Roman" pitchFamily="18" charset="0"/>
                <a:hlinkClick r:id="rId3"/>
              </a:rPr>
              <a:t>www.google.com</a:t>
            </a:r>
            <a:endParaRPr lang="en-US">
              <a:latin typeface="Times New Roman" pitchFamily="18" charset="0"/>
              <a:cs typeface="Times New Roman" pitchFamily="18" charset="0"/>
            </a:endParaRPr>
          </a:p>
          <a:p>
            <a:r>
              <a:rPr lang="en-US" u="sng">
                <a:latin typeface="Times New Roman" pitchFamily="18" charset="0"/>
                <a:cs typeface="Times New Roman" pitchFamily="18" charset="0"/>
                <a:hlinkClick r:id="rId4"/>
              </a:rPr>
              <a:t>www.wikipedia.com</a:t>
            </a:r>
            <a:endParaRPr lang="en-US">
              <a:latin typeface="Times New Roman" pitchFamily="18" charset="0"/>
              <a:cs typeface="Times New Roman" pitchFamily="18" charset="0"/>
            </a:endParaRPr>
          </a:p>
          <a:p>
            <a:pPr>
              <a:buFont typeface="Wingdings" pitchFamily="2" charset="2"/>
              <a:buNone/>
            </a:pPr>
            <a:endParaRPr lang="en-US">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457200" y="2895600"/>
            <a:ext cx="8229600" cy="1295400"/>
          </a:xfrm>
        </p:spPr>
        <p:txBody>
          <a:bodyPr anchor="ctr"/>
          <a:lstStyle/>
          <a:p>
            <a:r>
              <a:rPr lang="en-US" sz="9200"/>
              <a:t>THANKS</a:t>
            </a:r>
            <a:r>
              <a:rPr lang="en-US"/>
              <a:t>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CONTENT </a:t>
            </a:r>
          </a:p>
        </p:txBody>
      </p:sp>
      <p:sp>
        <p:nvSpPr>
          <p:cNvPr id="26627" name="Rectangle 3"/>
          <p:cNvSpPr>
            <a:spLocks noGrp="1" noChangeArrowheads="1"/>
          </p:cNvSpPr>
          <p:nvPr>
            <p:ph type="body" idx="1"/>
          </p:nvPr>
        </p:nvSpPr>
        <p:spPr/>
        <p:txBody>
          <a:bodyPr/>
          <a:lstStyle/>
          <a:p>
            <a:r>
              <a:rPr lang="en-US" sz="2400" dirty="0" smtClean="0">
                <a:latin typeface="Times New Roman" pitchFamily="18" charset="0"/>
                <a:cs typeface="Times New Roman" pitchFamily="18" charset="0"/>
              </a:rPr>
              <a:t>Introduction</a:t>
            </a:r>
          </a:p>
          <a:p>
            <a:r>
              <a:rPr lang="en-US" sz="2400" dirty="0">
                <a:latin typeface="Times New Roman" pitchFamily="18" charset="0"/>
                <a:cs typeface="Times New Roman" pitchFamily="18" charset="0"/>
              </a:rPr>
              <a:t>What is brand management</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History</a:t>
            </a:r>
          </a:p>
          <a:p>
            <a:r>
              <a:rPr lang="en-US" sz="2400" dirty="0" smtClean="0">
                <a:latin typeface="Times New Roman" pitchFamily="18" charset="0"/>
                <a:cs typeface="Times New Roman" pitchFamily="18" charset="0"/>
              </a:rPr>
              <a:t>Responsibilities</a:t>
            </a:r>
          </a:p>
          <a:p>
            <a:r>
              <a:rPr lang="en-US" sz="2400" dirty="0" smtClean="0">
                <a:latin typeface="Times New Roman" pitchFamily="18" charset="0"/>
                <a:cs typeface="Times New Roman" pitchFamily="18" charset="0"/>
              </a:rPr>
              <a:t>Benefits</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Types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Working</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Examples</a:t>
            </a:r>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Conclusion </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381000"/>
            <a:ext cx="7772400" cy="1470025"/>
          </a:xfrm>
        </p:spPr>
        <p:txBody>
          <a:bodyPr/>
          <a:lstStyle/>
          <a:p>
            <a:r>
              <a:rPr lang="en-US" b="1" u="sng"/>
              <a:t>Introduction</a:t>
            </a:r>
          </a:p>
        </p:txBody>
      </p:sp>
      <p:sp>
        <p:nvSpPr>
          <p:cNvPr id="2051" name="Rectangle 3"/>
          <p:cNvSpPr>
            <a:spLocks noGrp="1" noChangeArrowheads="1"/>
          </p:cNvSpPr>
          <p:nvPr>
            <p:ph type="subTitle" idx="1"/>
          </p:nvPr>
        </p:nvSpPr>
        <p:spPr>
          <a:xfrm>
            <a:off x="609600" y="1752600"/>
            <a:ext cx="8229600" cy="4800600"/>
          </a:xfrm>
        </p:spPr>
        <p:txBody>
          <a:bodyPr/>
          <a:lstStyle/>
          <a:p>
            <a:pPr>
              <a:lnSpc>
                <a:spcPct val="80000"/>
              </a:lnSpc>
            </a:pPr>
            <a:r>
              <a:rPr lang="en-US" sz="2000">
                <a:latin typeface="Times New Roman" pitchFamily="18" charset="0"/>
                <a:cs typeface="Times New Roman" pitchFamily="18" charset="0"/>
              </a:rPr>
              <a:t>To improve the quality and consistency of the brand names we share with our customers, Lowe’s has implemented a new process to control the brand name field. </a:t>
            </a:r>
          </a:p>
          <a:p>
            <a:pPr>
              <a:lnSpc>
                <a:spcPct val="80000"/>
              </a:lnSpc>
            </a:pPr>
            <a:endParaRPr lang="en-US" sz="2000">
              <a:latin typeface="Times New Roman" pitchFamily="18" charset="0"/>
              <a:cs typeface="Times New Roman" pitchFamily="18" charset="0"/>
            </a:endParaRPr>
          </a:p>
          <a:p>
            <a:pPr>
              <a:lnSpc>
                <a:spcPct val="80000"/>
              </a:lnSpc>
            </a:pPr>
            <a:r>
              <a:rPr lang="en-US" sz="2000">
                <a:latin typeface="Times New Roman" pitchFamily="18" charset="0"/>
                <a:cs typeface="Times New Roman" pitchFamily="18" charset="0"/>
              </a:rPr>
              <a:t>In the past, vendors could submit their brand name any way they wanted, which meant there were frequent errors and inconsistencies in how the brand was presented. Because this data is used for selling tools such as Lowes. COM, customers would be confused by the different versions of the same brand name. </a:t>
            </a:r>
          </a:p>
          <a:p>
            <a:pPr>
              <a:lnSpc>
                <a:spcPct val="80000"/>
              </a:lnSpc>
            </a:pPr>
            <a:endParaRPr lang="en-US" sz="2000">
              <a:latin typeface="Times New Roman" pitchFamily="18" charset="0"/>
              <a:cs typeface="Times New Roman" pitchFamily="18" charset="0"/>
            </a:endParaRPr>
          </a:p>
          <a:p>
            <a:pPr>
              <a:lnSpc>
                <a:spcPct val="80000"/>
              </a:lnSpc>
            </a:pPr>
            <a:endParaRPr lang="en-US"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brand management</a:t>
            </a:r>
            <a:r>
              <a:rPr lang="en-US" b="1" dirty="0" smtClean="0"/>
              <a:t>?</a:t>
            </a:r>
            <a:endParaRPr lang="en-US" dirty="0"/>
          </a:p>
        </p:txBody>
      </p:sp>
      <p:sp>
        <p:nvSpPr>
          <p:cNvPr id="3" name="Content Placeholder 2"/>
          <p:cNvSpPr>
            <a:spLocks noGrp="1"/>
          </p:cNvSpPr>
          <p:nvPr>
            <p:ph idx="1"/>
          </p:nvPr>
        </p:nvSpPr>
        <p:spPr/>
        <p:txBody>
          <a:bodyPr/>
          <a:lstStyle/>
          <a:p>
            <a:r>
              <a:rPr lang="en-US" sz="2400" dirty="0"/>
              <a:t>Brand management is a broad term used to describe marketing strategies to maintain, improve and bring awareness to the wider value and reputation of a brand and its products over time.</a:t>
            </a:r>
          </a:p>
          <a:p>
            <a:r>
              <a:rPr lang="en-US" sz="2400" dirty="0"/>
              <a:t>A strong brand management strategy helps to build and nurture closer relationships with its audience. By building a loyal customer base, a brand’s reputation and associated products will be perceived more positively, subsequently driving higher revenue and better brand equity.</a:t>
            </a:r>
          </a:p>
          <a:p>
            <a:endParaRPr lang="en-US" sz="2400" dirty="0"/>
          </a:p>
        </p:txBody>
      </p:sp>
    </p:spTree>
    <p:extLst>
      <p:ext uri="{BB962C8B-B14F-4D97-AF65-F5344CB8AC3E}">
        <p14:creationId xmlns:p14="http://schemas.microsoft.com/office/powerpoint/2010/main" val="955504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z="3800" b="1" u="sng"/>
              <a:t>History</a:t>
            </a:r>
            <a:r>
              <a:rPr lang="en-US" sz="3800" b="1"/>
              <a:t/>
            </a:r>
            <a:br>
              <a:rPr lang="en-US" sz="3800" b="1"/>
            </a:br>
            <a:endParaRPr lang="en-US" sz="3800" b="1"/>
          </a:p>
        </p:txBody>
      </p:sp>
      <p:sp>
        <p:nvSpPr>
          <p:cNvPr id="3075" name="Rectangle 3"/>
          <p:cNvSpPr>
            <a:spLocks noGrp="1" noChangeArrowheads="1"/>
          </p:cNvSpPr>
          <p:nvPr>
            <p:ph type="body" idx="1"/>
          </p:nvPr>
        </p:nvSpPr>
        <p:spPr/>
        <p:txBody>
          <a:bodyPr/>
          <a:lstStyle/>
          <a:p>
            <a:pPr>
              <a:lnSpc>
                <a:spcPct val="80000"/>
              </a:lnSpc>
            </a:pPr>
            <a:r>
              <a:rPr lang="en-US" sz="2200">
                <a:latin typeface="Times New Roman" pitchFamily="18" charset="0"/>
                <a:cs typeface="Times New Roman" pitchFamily="18" charset="0"/>
              </a:rPr>
              <a:t>In 1872, on the eve of a national depression, the people in the tiny community of Eugene City decided to build a university for the state of Oregon. They thought it would be good not only for the future of their children but also for the future of the town. </a:t>
            </a:r>
          </a:p>
          <a:p>
            <a:pPr>
              <a:lnSpc>
                <a:spcPct val="80000"/>
              </a:lnSpc>
            </a:pPr>
            <a:endParaRPr lang="en-US" sz="2200">
              <a:latin typeface="Times New Roman" pitchFamily="18" charset="0"/>
              <a:cs typeface="Times New Roman" pitchFamily="18" charset="0"/>
            </a:endParaRPr>
          </a:p>
          <a:p>
            <a:pPr>
              <a:lnSpc>
                <a:spcPct val="80000"/>
              </a:lnSpc>
            </a:pPr>
            <a:r>
              <a:rPr lang="en-US" sz="2200">
                <a:latin typeface="Times New Roman" pitchFamily="18" charset="0"/>
                <a:cs typeface="Times New Roman" pitchFamily="18" charset="0"/>
              </a:rPr>
              <a:t>The city's leaders thought a university would bring both economic and social development to the community. The people of the town paid for the construction with private donations. </a:t>
            </a:r>
          </a:p>
          <a:p>
            <a:pPr>
              <a:lnSpc>
                <a:spcPct val="80000"/>
              </a:lnSpc>
            </a:pPr>
            <a:endParaRPr lang="en-US" sz="2200">
              <a:latin typeface="Times New Roman" pitchFamily="18" charset="0"/>
              <a:cs typeface="Times New Roman" pitchFamily="18" charset="0"/>
            </a:endParaRPr>
          </a:p>
          <a:p>
            <a:pPr>
              <a:lnSpc>
                <a:spcPct val="80000"/>
              </a:lnSpc>
            </a:pPr>
            <a:r>
              <a:rPr lang="en-US" sz="2200">
                <a:latin typeface="Times New Roman" pitchFamily="18" charset="0"/>
                <a:cs typeface="Times New Roman" pitchFamily="18" charset="0"/>
              </a:rPr>
              <a:t>They canvassed for cash contributions, held bake sales, farmers donated bushels of wheat or livestock to be converted into cash for the university effort. Others gave their services or day labor to help in the construction. By 1876, enough of the construction had been completed to allow classes to begin.</a:t>
            </a:r>
            <a:r>
              <a:rPr lang="en-US" sz="200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z="3800"/>
              <a:t> </a:t>
            </a:r>
            <a:r>
              <a:rPr lang="en-US" sz="3800" b="1" u="sng"/>
              <a:t>Responsibilities</a:t>
            </a:r>
            <a:r>
              <a:rPr lang="en-US" sz="3800" b="1"/>
              <a:t/>
            </a:r>
            <a:br>
              <a:rPr lang="en-US" sz="3800" b="1"/>
            </a:br>
            <a:endParaRPr lang="en-US" sz="3800" b="1"/>
          </a:p>
        </p:txBody>
      </p:sp>
      <p:sp>
        <p:nvSpPr>
          <p:cNvPr id="4099" name="Rectangle 3"/>
          <p:cNvSpPr>
            <a:spLocks noGrp="1" noChangeArrowheads="1"/>
          </p:cNvSpPr>
          <p:nvPr>
            <p:ph type="body" idx="1"/>
          </p:nvPr>
        </p:nvSpPr>
        <p:spPr/>
        <p:txBody>
          <a:bodyPr/>
          <a:lstStyle/>
          <a:p>
            <a:pPr>
              <a:lnSpc>
                <a:spcPct val="80000"/>
              </a:lnSpc>
              <a:buFont typeface="Wingdings" pitchFamily="2" charset="2"/>
              <a:buNone/>
            </a:pPr>
            <a:r>
              <a:rPr lang="en-US" sz="2600">
                <a:latin typeface="Times New Roman" pitchFamily="18" charset="0"/>
                <a:cs typeface="Times New Roman" pitchFamily="18" charset="0"/>
              </a:rPr>
              <a:t>    • Monitor, measure and manage brand equity/strength</a:t>
            </a:r>
            <a:br>
              <a:rPr lang="en-US" sz="2600">
                <a:latin typeface="Times New Roman" pitchFamily="18" charset="0"/>
                <a:cs typeface="Times New Roman" pitchFamily="18" charset="0"/>
              </a:rPr>
            </a:br>
            <a:r>
              <a:rPr lang="en-US" sz="2600">
                <a:latin typeface="Times New Roman" pitchFamily="18" charset="0"/>
                <a:cs typeface="Times New Roman" pitchFamily="18" charset="0"/>
              </a:rPr>
              <a:t>• Increase brand awareness, relevant differentiation, value, accessibility and emotional connection</a:t>
            </a:r>
            <a:br>
              <a:rPr lang="en-US" sz="2600">
                <a:latin typeface="Times New Roman" pitchFamily="18" charset="0"/>
                <a:cs typeface="Times New Roman" pitchFamily="18" charset="0"/>
              </a:rPr>
            </a:br>
            <a:r>
              <a:rPr lang="en-US" sz="2600">
                <a:latin typeface="Times New Roman" pitchFamily="18" charset="0"/>
                <a:cs typeface="Times New Roman" pitchFamily="18" charset="0"/>
              </a:rPr>
              <a:t>• Develop brand plan</a:t>
            </a:r>
            <a:br>
              <a:rPr lang="en-US" sz="2600">
                <a:latin typeface="Times New Roman" pitchFamily="18" charset="0"/>
                <a:cs typeface="Times New Roman" pitchFamily="18" charset="0"/>
              </a:rPr>
            </a:br>
            <a:r>
              <a:rPr lang="en-US" sz="2600">
                <a:latin typeface="Times New Roman" pitchFamily="18" charset="0"/>
                <a:cs typeface="Times New Roman" pitchFamily="18" charset="0"/>
              </a:rPr>
              <a:t>• Monitor progress against brand plan</a:t>
            </a:r>
            <a:br>
              <a:rPr lang="en-US" sz="2600">
                <a:latin typeface="Times New Roman" pitchFamily="18" charset="0"/>
                <a:cs typeface="Times New Roman" pitchFamily="18" charset="0"/>
              </a:rPr>
            </a:br>
            <a:r>
              <a:rPr lang="en-US" sz="2600">
                <a:latin typeface="Times New Roman" pitchFamily="18" charset="0"/>
                <a:cs typeface="Times New Roman" pitchFamily="18" charset="0"/>
              </a:rPr>
              <a:t>• Be responsible for results against brand plan</a:t>
            </a:r>
            <a:br>
              <a:rPr lang="en-US" sz="2600">
                <a:latin typeface="Times New Roman" pitchFamily="18" charset="0"/>
                <a:cs typeface="Times New Roman" pitchFamily="18" charset="0"/>
              </a:rPr>
            </a:br>
            <a:r>
              <a:rPr lang="en-US" sz="2600">
                <a:latin typeface="Times New Roman" pitchFamily="18" charset="0"/>
                <a:cs typeface="Times New Roman" pitchFamily="18" charset="0"/>
              </a:rPr>
              <a:t>• Drive brand understanding and support throughout the organization</a:t>
            </a:r>
            <a:br>
              <a:rPr lang="en-US" sz="2600">
                <a:latin typeface="Times New Roman" pitchFamily="18" charset="0"/>
                <a:cs typeface="Times New Roman" pitchFamily="18" charset="0"/>
              </a:rPr>
            </a:br>
            <a:r>
              <a:rPr lang="en-US" sz="2600">
                <a:latin typeface="Times New Roman" pitchFamily="18" charset="0"/>
                <a:cs typeface="Times New Roman" pitchFamily="18" charset="0"/>
              </a:rPr>
              <a:t>• Champion/drive initiatives that support delivery of the brand promise</a:t>
            </a:r>
            <a:br>
              <a:rPr lang="en-US" sz="2600">
                <a:latin typeface="Times New Roman" pitchFamily="18" charset="0"/>
                <a:cs typeface="Times New Roman" pitchFamily="18" charset="0"/>
              </a:rPr>
            </a:br>
            <a:r>
              <a:rPr lang="en-US" sz="2600">
                <a:latin typeface="Times New Roman" pitchFamily="18" charset="0"/>
                <a:cs typeface="Times New Roman" pitchFamily="18" charset="0"/>
              </a:rPr>
              <a:t>• Brand messaging – elevator speech, tagline, campaign themes, proof points, etc.</a:t>
            </a:r>
            <a:br>
              <a:rPr lang="en-US" sz="2600">
                <a:latin typeface="Times New Roman" pitchFamily="18" charset="0"/>
                <a:cs typeface="Times New Roman" pitchFamily="18" charset="0"/>
              </a:rPr>
            </a:br>
            <a:endParaRPr lang="en-US" sz="260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Benefits </a:t>
            </a:r>
            <a:r>
              <a:rPr lang="en-US" b="1" dirty="0"/>
              <a:t>of brand management</a:t>
            </a:r>
            <a:r>
              <a:rPr lang="en-US" b="1" dirty="0" smtClean="0"/>
              <a:t>?</a:t>
            </a:r>
            <a:endParaRPr lang="en-US" dirty="0"/>
          </a:p>
        </p:txBody>
      </p:sp>
      <p:sp>
        <p:nvSpPr>
          <p:cNvPr id="3" name="Content Placeholder 2"/>
          <p:cNvSpPr>
            <a:spLocks noGrp="1"/>
          </p:cNvSpPr>
          <p:nvPr>
            <p:ph idx="1"/>
          </p:nvPr>
        </p:nvSpPr>
        <p:spPr/>
        <p:txBody>
          <a:bodyPr/>
          <a:lstStyle/>
          <a:p>
            <a:r>
              <a:rPr lang="en-US" sz="2800" dirty="0"/>
              <a:t>It fosters brand trust by creating a positive perception and adding credibility to your business and brand name.</a:t>
            </a:r>
          </a:p>
          <a:p>
            <a:r>
              <a:rPr lang="en-US" sz="2800" dirty="0"/>
              <a:t>It helps you build a strong brand that delivers meaningful and impactful brand experiences.</a:t>
            </a:r>
          </a:p>
          <a:p>
            <a:r>
              <a:rPr lang="en-US" sz="2800" dirty="0"/>
              <a:t>It encourages customer engagement and advocacy, leading to positive word-of-mouth marketing.</a:t>
            </a:r>
          </a:p>
          <a:p>
            <a:r>
              <a:rPr lang="en-US" sz="2800" dirty="0"/>
              <a:t>It can help you drive additional sales and conversions from loyal customers.</a:t>
            </a:r>
          </a:p>
          <a:p>
            <a:endParaRPr lang="en-US" sz="2800" dirty="0"/>
          </a:p>
        </p:txBody>
      </p:sp>
    </p:spTree>
    <p:extLst>
      <p:ext uri="{BB962C8B-B14F-4D97-AF65-F5344CB8AC3E}">
        <p14:creationId xmlns:p14="http://schemas.microsoft.com/office/powerpoint/2010/main" val="3681350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3800" b="1" u="sng"/>
              <a:t>Types</a:t>
            </a:r>
            <a:r>
              <a:rPr lang="en-US" sz="3800" b="1"/>
              <a:t/>
            </a:r>
            <a:br>
              <a:rPr lang="en-US" sz="3800" b="1"/>
            </a:br>
            <a:endParaRPr lang="en-US" sz="3800" b="1"/>
          </a:p>
        </p:txBody>
      </p:sp>
      <p:sp>
        <p:nvSpPr>
          <p:cNvPr id="5123" name="Rectangle 3"/>
          <p:cNvSpPr>
            <a:spLocks noGrp="1" noChangeArrowheads="1"/>
          </p:cNvSpPr>
          <p:nvPr>
            <p:ph type="body" idx="1"/>
          </p:nvPr>
        </p:nvSpPr>
        <p:spPr/>
        <p:txBody>
          <a:bodyPr/>
          <a:lstStyle/>
          <a:p>
            <a:r>
              <a:rPr lang="en-US" altLang="ja-JP" sz="2100" b="1" dirty="0">
                <a:latin typeface="Times New Roman" pitchFamily="18" charset="0"/>
                <a:ea typeface="ＭＳ Ｐゴシック" pitchFamily="34" charset="-128"/>
                <a:cs typeface="Times New Roman" pitchFamily="18" charset="0"/>
              </a:rPr>
              <a:t>Product brands –</a:t>
            </a:r>
            <a:r>
              <a:rPr lang="en-US" altLang="ja-JP" sz="2100" dirty="0">
                <a:latin typeface="Times New Roman" pitchFamily="18" charset="0"/>
                <a:ea typeface="ＭＳ Ｐゴシック" pitchFamily="34" charset="-128"/>
                <a:cs typeface="Times New Roman" pitchFamily="18" charset="0"/>
              </a:rPr>
              <a:t> These are the fast-moving inexpensive consumer goods (e.g. drinks, personal care products, confectionary, etc.) and the big-ticket expensive items (e.g. </a:t>
            </a:r>
            <a:r>
              <a:rPr lang="en-US" altLang="ja-JP" sz="2100" dirty="0" err="1">
                <a:latin typeface="Times New Roman" pitchFamily="18" charset="0"/>
                <a:ea typeface="ＭＳ Ｐゴシック" pitchFamily="34" charset="-128"/>
                <a:cs typeface="Times New Roman" pitchFamily="18" charset="0"/>
              </a:rPr>
              <a:t>jewellery</a:t>
            </a:r>
            <a:r>
              <a:rPr lang="en-US" altLang="ja-JP" sz="2100" dirty="0">
                <a:latin typeface="Times New Roman" pitchFamily="18" charset="0"/>
                <a:ea typeface="ＭＳ Ｐゴシック" pitchFamily="34" charset="-128"/>
                <a:cs typeface="Times New Roman" pitchFamily="18" charset="0"/>
              </a:rPr>
              <a:t>, appliances, and cars).</a:t>
            </a:r>
          </a:p>
          <a:p>
            <a:r>
              <a:rPr lang="en-US" altLang="ja-JP" sz="2100" b="1" dirty="0">
                <a:latin typeface="Times New Roman" pitchFamily="18" charset="0"/>
                <a:ea typeface="ＭＳ Ｐゴシック" pitchFamily="34" charset="-128"/>
                <a:cs typeface="Times New Roman" pitchFamily="18" charset="0"/>
              </a:rPr>
              <a:t>Service brands</a:t>
            </a:r>
            <a:r>
              <a:rPr lang="en-US" altLang="ja-JP" sz="2100" dirty="0">
                <a:latin typeface="Times New Roman" pitchFamily="18" charset="0"/>
                <a:ea typeface="ＭＳ Ｐゴシック" pitchFamily="34" charset="-128"/>
                <a:cs typeface="Times New Roman" pitchFamily="18" charset="0"/>
              </a:rPr>
              <a:t> – To brand something you cannot touch and something that is delivered directly by employees is never easy. This is because in this type of brand, the service is essentially the thing that represents </a:t>
            </a:r>
            <a:r>
              <a:rPr lang="en-US" altLang="ja-JP" sz="2100" dirty="0" smtClean="0">
                <a:latin typeface="Times New Roman" pitchFamily="18" charset="0"/>
                <a:ea typeface="ＭＳ Ｐゴシック" pitchFamily="34" charset="-128"/>
                <a:cs typeface="Times New Roman" pitchFamily="18" charset="0"/>
              </a:rPr>
              <a:t>the brand</a:t>
            </a:r>
            <a:r>
              <a:rPr lang="en-US" altLang="ja-JP" sz="2100" dirty="0">
                <a:latin typeface="Times New Roman" pitchFamily="18" charset="0"/>
                <a:ea typeface="ＭＳ Ｐゴシック" pitchFamily="34" charset="-128"/>
                <a:cs typeface="Times New Roman" pitchFamily="18" charset="0"/>
              </a:rPr>
              <a:t>.</a:t>
            </a:r>
            <a:r>
              <a:rPr lang="en-US" altLang="ja-JP" dirty="0">
                <a:ea typeface="ＭＳ Ｐゴシック" pitchFamily="34" charset="-128"/>
                <a:cs typeface="Times New Roman" pitchFamily="18" charset="0"/>
              </a:rPr>
              <a:t> </a:t>
            </a:r>
            <a:r>
              <a:rPr lang="en-US" altLang="ja-JP" sz="4300" dirty="0">
                <a:ea typeface="ＭＳ Ｐゴシック" pitchFamily="34" charset="-128"/>
                <a:cs typeface="Times New Roman" pitchFamily="18" charset="0"/>
              </a:rPr>
              <a:t> </a:t>
            </a:r>
            <a:endParaRPr lang="en-US" sz="4300" dirty="0">
              <a:ea typeface="ＭＳ Ｐゴシック" pitchFamily="34" charset="-128"/>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rand Management - What Is It, Strategies, Examp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670" y="990600"/>
            <a:ext cx="8686800" cy="48412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7453867"/>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126</TotalTime>
  <Words>714</Words>
  <Application>Microsoft Office PowerPoint</Application>
  <PresentationFormat>On-screen Show (4:3)</PresentationFormat>
  <Paragraphs>57</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Edge</vt:lpstr>
      <vt:lpstr>PowerPoint Presentation</vt:lpstr>
      <vt:lpstr>CONTENT </vt:lpstr>
      <vt:lpstr>Introduction</vt:lpstr>
      <vt:lpstr>What is brand management?</vt:lpstr>
      <vt:lpstr>History </vt:lpstr>
      <vt:lpstr> Responsibilities </vt:lpstr>
      <vt:lpstr>Benefits of brand management?</vt:lpstr>
      <vt:lpstr>Types </vt:lpstr>
      <vt:lpstr>PowerPoint Presentation</vt:lpstr>
      <vt:lpstr>Examples of brand management</vt:lpstr>
      <vt:lpstr>Examples of brand management</vt:lpstr>
      <vt:lpstr>CONCLUSION </vt:lpstr>
      <vt:lpstr>  References </vt:lpstr>
      <vt:lpstr>THANKS </vt:lpstr>
    </vt:vector>
  </TitlesOfParts>
  <Company>JBB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c s</dc:creator>
  <cp:lastModifiedBy>CRP</cp:lastModifiedBy>
  <cp:revision>14</cp:revision>
  <dcterms:created xsi:type="dcterms:W3CDTF">2006-01-01T08:30:15Z</dcterms:created>
  <dcterms:modified xsi:type="dcterms:W3CDTF">2024-01-25T13:46:08Z</dcterms:modified>
</cp:coreProperties>
</file>