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9" r:id="rId3"/>
    <p:sldId id="258" r:id="rId4"/>
    <p:sldId id="259" r:id="rId5"/>
    <p:sldId id="269" r:id="rId6"/>
    <p:sldId id="260" r:id="rId7"/>
    <p:sldId id="267" r:id="rId8"/>
    <p:sldId id="271" r:id="rId9"/>
    <p:sldId id="270" r:id="rId10"/>
    <p:sldId id="262" r:id="rId11"/>
    <p:sldId id="273" r:id="rId12"/>
    <p:sldId id="274" r:id="rId13"/>
    <p:sldId id="275" r:id="rId14"/>
    <p:sldId id="263" r:id="rId15"/>
    <p:sldId id="264" r:id="rId16"/>
    <p:sldId id="278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81F"/>
    <a:srgbClr val="990513"/>
    <a:srgbClr val="F8162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>
        <p:scale>
          <a:sx n="60" d="100"/>
          <a:sy n="60" d="100"/>
        </p:scale>
        <p:origin x="-1472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D9FD4A5-B3C3-42E2-B3B0-7B591D0F975C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BA47AE-FC6D-4058-9D6D-EEF93EE77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6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AC80D1-380F-405D-889F-8254875BE994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1A0505-951C-4375-A723-C512E49BE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77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1EE7C4B-A8E8-4A06-9275-5F77B689EB8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1A8B8D-596E-4C9B-8882-33E385932A2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08149C-140D-455C-83C2-E94D1D9B42D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01B41-3556-4C10-92BF-672CD1980E74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E5B48-BE9F-4783-97CF-BB6E001738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3168-1930-48E5-B95D-C76A976D45D3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EA9AD-A481-408B-9BA0-6F1EFEDEE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B6F1-0921-4925-A7B0-31B39FDBF576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AB828-4582-471D-BF3D-FA0F1ADA39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C6A88-845A-4F0F-B885-7D4A3338C59B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340D-7502-4794-A9AF-7628A6434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A9D66-9C86-402D-A2D3-74A71EA7840A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9FC2-13A0-4B3F-8EAC-8D30BA0E9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5406-447C-4503-978A-C045AD37B58B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AC371-5B09-47CF-95B4-926F2222D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7A159-E00B-4C4F-A3C1-18161FB1CC82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ACD2A-0F00-4BF9-AA58-BD7B4C353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B6A2-C0BB-4864-9070-311C19F5CB9C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7EB5B-D946-434A-8D34-50041D8EB3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69AE4-DF7F-4B1E-880D-ED305FB966E2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96998-D555-45D3-9B0F-8C812EA1B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7931-BCC8-4AC9-86D7-85F61E2A0AEF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CA05-B6F3-4914-84F2-03F0D26D4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D0BE-EBF6-4218-878A-6E171E9F9344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5E58-CD74-4839-B86D-AC189C2CF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6C81C4-25A5-4694-B27D-29D1DEFF909C}" type="datetime1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26B725-727A-470B-A58B-17B42BCCD0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udymafia.org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studymafia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oogl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>
                <a:solidFill>
                  <a:srgbClr val="FF0000"/>
                </a:solidFill>
                <a:latin typeface="Verdana" pitchFamily="34" charset="0"/>
                <a:hlinkClick r:id="rId5"/>
              </a:rPr>
              <a:t>www.studymafia.org</a:t>
            </a:r>
            <a:r>
              <a:rPr lang="en-US" sz="6000">
                <a:solidFill>
                  <a:srgbClr val="FF0000"/>
                </a:solidFill>
                <a:latin typeface="Verdana" pitchFamily="34" charset="0"/>
              </a:rPr>
              <a:t> </a:t>
            </a:r>
            <a:endParaRPr lang="en-US" sz="6000">
              <a:solidFill>
                <a:srgbClr val="FF9900"/>
              </a:solidFill>
              <a:latin typeface="Tahoma" pitchFamily="34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Submitted To:				              Submitted By:</a:t>
            </a:r>
          </a:p>
          <a:p>
            <a:r>
              <a:rPr lang="en-US" b="1">
                <a:hlinkClick r:id="rId5"/>
              </a:rPr>
              <a:t>www.studymafia.org</a:t>
            </a:r>
            <a:r>
              <a:rPr lang="en-US" b="1"/>
              <a:t>                                                            </a:t>
            </a:r>
            <a:r>
              <a:rPr lang="en-US" b="1">
                <a:hlinkClick r:id="rId5"/>
              </a:rPr>
              <a:t>www.studymafia.org</a:t>
            </a:r>
            <a:r>
              <a:rPr lang="en-US" b="1"/>
              <a:t>                </a:t>
            </a: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133600" y="2667000"/>
            <a:ext cx="502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Seminar</a:t>
            </a:r>
          </a:p>
          <a:p>
            <a:pPr algn="ctr"/>
            <a:r>
              <a:rPr lang="en-US" sz="3600" b="1" dirty="0"/>
              <a:t> </a:t>
            </a:r>
            <a:r>
              <a:rPr lang="en-US" sz="3600" b="1" dirty="0" smtClean="0"/>
              <a:t>On</a:t>
            </a:r>
          </a:p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ow Cost Automation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FEATURES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6AD90-BD7E-4B34-B4B9-EDA9734DBF2B}" type="slidenum">
              <a:rPr lang="en-US" sz="2000" b="1" smtClean="0"/>
              <a:pPr>
                <a:defRPr/>
              </a:pPr>
              <a:t>10</a:t>
            </a:fld>
            <a:endParaRPr lang="en-US" sz="2000" b="1" dirty="0"/>
          </a:p>
        </p:txBody>
      </p:sp>
      <p:sp>
        <p:nvSpPr>
          <p:cNvPr id="11268" name="Rectangle 21"/>
          <p:cNvSpPr>
            <a:spLocks noChangeArrowheads="1"/>
          </p:cNvSpPr>
          <p:nvPr/>
        </p:nvSpPr>
        <p:spPr bwMode="auto">
          <a:xfrm>
            <a:off x="228600" y="1589088"/>
            <a:ext cx="8610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Simple: </a:t>
            </a:r>
            <a:endParaRPr lang="en-US" sz="2400" b="1" u="sng"/>
          </a:p>
          <a:p>
            <a:pPr eaLnBrk="0" hangingPunct="0"/>
            <a:r>
              <a:rPr lang="en-US" sz="2400">
                <a:latin typeface="Times New Roman" pitchFamily="18" charset="0"/>
                <a:cs typeface="Times New Roman" pitchFamily="18" charset="0"/>
              </a:rPr>
              <a:t>       Simple circuit. Components are easily available and low cost.</a:t>
            </a:r>
            <a:endParaRPr lang="en-US" sz="2400"/>
          </a:p>
          <a:p>
            <a:pPr eaLnBrk="0" hangingPunct="0">
              <a:buFont typeface="Wingdings" pitchFamily="2" charset="2"/>
              <a:buChar char="§"/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Automatic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/>
          </a:p>
          <a:p>
            <a:pPr eaLnBrk="0" hangingPunct="0"/>
            <a:r>
              <a:rPr lang="en-US" sz="2400">
                <a:latin typeface="Times New Roman" pitchFamily="18" charset="0"/>
                <a:cs typeface="Times New Roman" pitchFamily="18" charset="0"/>
              </a:rPr>
              <a:t>       Automatically switches ON when the mains fails and turns OFF when mains power resumes. Also has its own battery charger which when fully charged stops charging automatically.</a:t>
            </a:r>
            <a:endParaRPr lang="en-US" sz="2400"/>
          </a:p>
          <a:p>
            <a:pPr eaLnBrk="0" hangingPunct="0">
              <a:buFont typeface="Wingdings" pitchFamily="2" charset="2"/>
              <a:buChar char="§"/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Convenient :</a:t>
            </a:r>
            <a:endParaRPr lang="en-US" sz="2400" b="1" u="sng"/>
          </a:p>
          <a:p>
            <a:pPr eaLnBrk="0" hangingPunct="0"/>
            <a:r>
              <a:rPr lang="en-US" sz="2400">
                <a:latin typeface="Times New Roman" pitchFamily="18" charset="0"/>
                <a:cs typeface="Times New Roman" pitchFamily="18" charset="0"/>
              </a:rPr>
              <a:t>      Makes our lives simpler , convenient to use. </a:t>
            </a:r>
            <a:endParaRPr lang="en-US" sz="2400"/>
          </a:p>
          <a:p>
            <a:pPr eaLnBrk="0" hangingPunct="0">
              <a:buFont typeface="Wingdings" pitchFamily="2" charset="2"/>
              <a:buChar char="§"/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Economical:</a:t>
            </a:r>
            <a:endParaRPr lang="en-US" sz="2400" b="1" u="sng"/>
          </a:p>
          <a:p>
            <a:pPr eaLnBrk="0" hangingPunct="0"/>
            <a:r>
              <a:rPr lang="en-US" sz="2400">
                <a:latin typeface="Times New Roman" pitchFamily="18" charset="0"/>
                <a:cs typeface="Times New Roman" pitchFamily="18" charset="0"/>
              </a:rPr>
              <a:t>      Energy consumption is very less , proves to be more economic for the consumer.</a:t>
            </a:r>
            <a:endParaRPr lang="en-US" sz="2400" b="1">
              <a:cs typeface="Times New Roman" pitchFamily="18" charset="0"/>
            </a:endParaRPr>
          </a:p>
          <a:p>
            <a:pPr eaLnBrk="0" hangingPunct="0"/>
            <a:r>
              <a:rPr lang="en-US" sz="2400" b="1">
                <a:cs typeface="Times New Roman" pitchFamily="18" charset="0"/>
              </a:rPr>
              <a:t/>
            </a:r>
            <a:br>
              <a:rPr lang="en-US" sz="2400" b="1">
                <a:cs typeface="Times New Roman" pitchFamily="18" charset="0"/>
              </a:rPr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685800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ADVANTAGES AND DISADVANTAGES OF LED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>
              <a:buFont typeface="Wingdings" pitchFamily="2" charset="2"/>
              <a:buChar char="§"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Efficiency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more light per watt than incandescent bulbs.</a:t>
            </a:r>
          </a:p>
          <a:p>
            <a:pPr>
              <a:buFont typeface="Wingdings" pitchFamily="2" charset="2"/>
              <a:buChar char="§"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can emit of an intended color without use of color filters.</a:t>
            </a:r>
          </a:p>
          <a:p>
            <a:pPr>
              <a:buFont typeface="Wingdings" pitchFamily="2" charset="2"/>
              <a:buChar char="§"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very small.</a:t>
            </a:r>
          </a:p>
          <a:p>
            <a:pPr>
              <a:buFont typeface="Wingdings" pitchFamily="2" charset="2"/>
              <a:buChar char="§"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On/off time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light up very quickly.</a:t>
            </a:r>
          </a:p>
          <a:p>
            <a:pPr>
              <a:buFont typeface="Wingdings" pitchFamily="2" charset="2"/>
              <a:buChar char="§"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cycling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can be subjected to frequent on-off cycling.</a:t>
            </a:r>
          </a:p>
          <a:p>
            <a:pPr>
              <a:buFont typeface="Wingdings" pitchFamily="2" charset="2"/>
              <a:buChar char="§"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Dimming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can be dimmed by PWM.</a:t>
            </a:r>
          </a:p>
          <a:p>
            <a:pPr>
              <a:buFont typeface="Wingdings" pitchFamily="2" charset="2"/>
              <a:buChar char="§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mtClean="0"/>
          </a:p>
          <a:p>
            <a:pPr>
              <a:buFont typeface="Wingdings" pitchFamily="2" charset="2"/>
              <a:buChar char="§"/>
            </a:pPr>
            <a:endParaRPr lang="en-US" smtClean="0"/>
          </a:p>
          <a:p>
            <a:pPr>
              <a:buFont typeface="Wingdings" pitchFamily="2" charset="2"/>
              <a:buChar char="§"/>
            </a:pPr>
            <a:endParaRPr lang="en-US" smtClean="0"/>
          </a:p>
          <a:p>
            <a:pPr>
              <a:buFont typeface="Wingdings" pitchFamily="2" charset="2"/>
              <a:buChar char="§"/>
            </a:pPr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pPr>
              <a:defRPr/>
            </a:pPr>
            <a:fld id="{F62BF37B-73BF-47F1-BF73-ED33478BAA94}" type="slidenum">
              <a:rPr lang="en-US" sz="2000" b="1" smtClean="0"/>
              <a:pPr>
                <a:defRPr/>
              </a:pPr>
              <a:t>11</a:t>
            </a:fld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D3864-398D-444B-95A0-E72BDF2709E8}" type="slidenum">
              <a:rPr lang="en-US" sz="2000" b="1" smtClean="0"/>
              <a:pPr>
                <a:defRPr/>
              </a:pPr>
              <a:t>12</a:t>
            </a:fld>
            <a:endParaRPr lang="en-US" sz="2000" b="1" dirty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762000"/>
            <a:ext cx="85344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Slow failure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mostly fail by dimming over time, rather than abrupt burn-out of incandescent bulbs.</a:t>
            </a:r>
          </a:p>
          <a:p>
            <a:pPr>
              <a:buFont typeface="Wingdings" pitchFamily="2" charset="2"/>
              <a:buChar char="§"/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Life time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long useful life time.</a:t>
            </a:r>
          </a:p>
          <a:p>
            <a:pPr>
              <a:buFont typeface="Wingdings" pitchFamily="2" charset="2"/>
              <a:buChar char="§"/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Toxicity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LEDs do not contain mercury, unlike fluorescent lamps.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>
              <a:buFont typeface="Wingdings" pitchFamily="2" charset="2"/>
              <a:buChar char="§"/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currently more expensive.</a:t>
            </a:r>
          </a:p>
          <a:p>
            <a:pPr>
              <a:buFont typeface="Wingdings" pitchFamily="2" charset="2"/>
              <a:buChar char="§"/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Temperature dependence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performance largely depends on the operating temperature.</a:t>
            </a:r>
          </a:p>
          <a:p>
            <a:pPr>
              <a:buFont typeface="Wingdings" pitchFamily="2" charset="2"/>
              <a:buChar char="§"/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Health hazard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cool white LEDs can cause problems to eyes.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FF72C-CE98-4F52-B5A4-1A1FB8DCF2FC}" type="slidenum">
              <a:rPr lang="en-US" sz="2000" b="1" smtClean="0"/>
              <a:pPr>
                <a:defRPr/>
              </a:pPr>
              <a:t>13</a:t>
            </a:fld>
            <a:endParaRPr lang="en-US" sz="2000" b="1" dirty="0"/>
          </a:p>
        </p:txBody>
      </p:sp>
      <p:graphicFrame>
        <p:nvGraphicFramePr>
          <p:cNvPr id="1026" name="Content Placeholder 5"/>
          <p:cNvGraphicFramePr>
            <a:graphicFrameLocks/>
          </p:cNvGraphicFramePr>
          <p:nvPr/>
        </p:nvGraphicFramePr>
        <p:xfrm>
          <a:off x="533400" y="1371600"/>
          <a:ext cx="82296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8230313" imgH="5029636" progId="Excel.Chart.8">
                  <p:embed/>
                </p:oleObj>
              </mc:Choice>
              <mc:Fallback>
                <p:oleObj r:id="rId3" imgW="8230313" imgH="5029636" progId="Excel.Chart.8">
                  <p:embed/>
                  <p:pic>
                    <p:nvPicPr>
                      <p:cNvPr id="0" name="Content Placeholder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8229600" cy="502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81000" y="533400"/>
            <a:ext cx="7696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COMPARISON OF LED LAMPS WITH OTHER LIGHTING TECHNOLOGIES </a:t>
            </a:r>
            <a:endParaRPr lang="en-IN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N" smtClean="0">
                <a:latin typeface="Times New Roman" pitchFamily="18" charset="0"/>
                <a:cs typeface="Times New Roman" pitchFamily="18" charset="0"/>
              </a:rPr>
              <a:t>The project was concluded to be  innovative for the improvement of day today life. </a:t>
            </a:r>
          </a:p>
          <a:p>
            <a:pPr>
              <a:buFont typeface="Wingdings" pitchFamily="2" charset="2"/>
              <a:buChar char="§"/>
            </a:pPr>
            <a:r>
              <a:rPr lang="en-IN" smtClean="0">
                <a:latin typeface="Times New Roman" pitchFamily="18" charset="0"/>
                <a:cs typeface="Times New Roman" pitchFamily="18" charset="0"/>
              </a:rPr>
              <a:t>Device also adds a new look to the traditional lamps.</a:t>
            </a:r>
          </a:p>
          <a:p>
            <a:pPr>
              <a:buFont typeface="Wingdings" pitchFamily="2" charset="2"/>
              <a:buChar char="§"/>
            </a:pPr>
            <a:r>
              <a:rPr lang="en-IN" smtClean="0">
                <a:latin typeface="Times New Roman" pitchFamily="18" charset="0"/>
                <a:cs typeface="Times New Roman" pitchFamily="18" charset="0"/>
              </a:rPr>
              <a:t>The use of PWM helps us to reduce the wastage of energy. </a:t>
            </a:r>
          </a:p>
          <a:p>
            <a:pPr>
              <a:buFont typeface="Wingdings" pitchFamily="2" charset="2"/>
              <a:buChar char="§"/>
            </a:pPr>
            <a:r>
              <a:rPr lang="en-IN" smtClean="0">
                <a:latin typeface="Times New Roman" pitchFamily="18" charset="0"/>
                <a:cs typeface="Times New Roman" pitchFamily="18" charset="0"/>
              </a:rPr>
              <a:t>The cost of implementing this circuit is also very less - an added advantage in using this circuit.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A3C54-3B62-4693-9C82-BDD0CED830F9}" type="slidenum">
              <a:rPr lang="en-US" sz="2000" b="1" smtClean="0"/>
              <a:pPr>
                <a:defRPr/>
              </a:pPr>
              <a:t>14</a:t>
            </a:fld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FUTURE SCOPE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We can again modernize this project using PWM.</a:t>
            </a:r>
          </a:p>
          <a:p>
            <a:pPr>
              <a:buFont typeface="Wingdings" pitchFamily="2" charset="2"/>
              <a:buChar char="§"/>
            </a:pPr>
            <a:r>
              <a:rPr lang="en-IN" smtClean="0"/>
              <a:t>It is expected that with additional development and growing researches, the PWM will gain more popularity and the cost of these bulbs will eventually decline.</a:t>
            </a:r>
          </a:p>
          <a:p>
            <a:pPr>
              <a:buFont typeface="Wingdings" pitchFamily="2" charset="2"/>
              <a:buChar char="§"/>
            </a:pPr>
            <a:r>
              <a:rPr lang="en-IN" smtClean="0"/>
              <a:t> This project can be adopted for mass production as cheap and efficient method.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E4980-BE70-487B-B05B-BC720BFEA7E3}" type="slidenum">
              <a:rPr lang="en-US" sz="2000" b="1" smtClean="0"/>
              <a:pPr>
                <a:defRPr/>
              </a:pPr>
              <a:t>15</a:t>
            </a:fld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1219200" y="228600"/>
            <a:ext cx="7772400" cy="1143000"/>
          </a:xfrm>
        </p:spPr>
        <p:txBody>
          <a:bodyPr bIns="91440" anchor="b"/>
          <a:lstStyle/>
          <a:p>
            <a:r>
              <a:rPr lang="en-IN" b="1" smtClean="0"/>
              <a:t>REFERENCES</a:t>
            </a: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en-US" sz="3000" smtClean="0"/>
              <a:t> </a:t>
            </a:r>
            <a:r>
              <a:rPr lang="en-IN" sz="3000" u="sng" smtClean="0">
                <a:hlinkClick r:id="rId2"/>
              </a:rPr>
              <a:t>www.studymafia.org</a:t>
            </a:r>
            <a:r>
              <a:rPr lang="en-IN" sz="3000" u="sng" smtClean="0"/>
              <a:t> </a:t>
            </a:r>
            <a:endParaRPr lang="en-US" sz="3000" smtClean="0"/>
          </a:p>
          <a:p>
            <a:pPr marL="273050" indent="-273050"/>
            <a:r>
              <a:rPr lang="en-IN" sz="3000" u="sng" smtClean="0">
                <a:hlinkClick r:id="rId3"/>
              </a:rPr>
              <a:t>www.wikipedia.com</a:t>
            </a:r>
            <a:endParaRPr lang="en-US" sz="3000" smtClean="0"/>
          </a:p>
          <a:p>
            <a:pPr marL="273050" indent="-273050"/>
            <a:r>
              <a:rPr lang="en-IN" sz="3000" u="sng" smtClean="0">
                <a:hlinkClick r:id="rId4"/>
              </a:rPr>
              <a:t>www.google.com</a:t>
            </a: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OBJECTIVE</a:t>
            </a:r>
          </a:p>
          <a:p>
            <a:r>
              <a:rPr lang="en-US" sz="2800" dirty="0" smtClean="0">
                <a:latin typeface="Times New Roman" pitchFamily="18" charset="0"/>
              </a:rPr>
              <a:t>WORKING</a:t>
            </a:r>
          </a:p>
          <a:p>
            <a:r>
              <a:rPr lang="en-US" sz="2800" cap="all" dirty="0" smtClean="0">
                <a:latin typeface="Times New Roman" pitchFamily="18" charset="0"/>
                <a:cs typeface="Times New Roman" pitchFamily="18" charset="0"/>
              </a:rPr>
              <a:t>Comparison</a:t>
            </a:r>
          </a:p>
          <a:p>
            <a:r>
              <a:rPr lang="en-US" sz="2800" cap="all" dirty="0" smtClean="0">
                <a:latin typeface="Times New Roman" pitchFamily="18" charset="0"/>
                <a:cs typeface="Times New Roman" pitchFamily="18" charset="0"/>
              </a:rPr>
              <a:t>Features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ADVANTAGES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DISADVANTAGES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FUTURE SCOPE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340D-7502-4794-A9AF-7628A643416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3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Growing demand for the saving of electricity.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Failure in power supply causes difficulty and inconvenience.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An automatic emergency lamp that uses LED 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Highly bright due to use of white LEDs.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Turns on when mains supply fails ,turns off when power resumes.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Has own battery charger –stops  charging automatically when fully charged.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project aims to develop most power efficient and user friendly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3C95F-0DB8-4D96-939B-8D37FF299D8A}" type="slidenum">
              <a:rPr lang="en-US" sz="2400" b="1"/>
              <a:pPr>
                <a:defRPr/>
              </a:pPr>
              <a:t>3</a:t>
            </a:fld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OBJECTIVE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Reduce power consumption by using a low-cost, automatic white LED based emergency lamp using PWM.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FA3B4-FAD0-497D-90BE-CA777CEF47F9}" type="slidenum">
              <a:rPr lang="en-US" sz="2400" b="1" smtClean="0"/>
              <a:pPr>
                <a:defRPr/>
              </a:pPr>
              <a:t>4</a:t>
            </a:fld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D3B01-E17C-4BFB-8656-1515466A0415}" type="slidenum">
              <a:rPr lang="en-US" sz="2400" b="1" smtClean="0"/>
              <a:pPr>
                <a:defRPr/>
              </a:pPr>
              <a:t>5</a:t>
            </a:fld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553200" y="1828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BATTERY</a:t>
            </a:r>
            <a:endParaRPr lang="en-IN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838200" y="4495800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TRANSFORMER</a:t>
            </a:r>
            <a:endParaRPr lang="en-IN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886200" y="4495800"/>
            <a:ext cx="1905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BRIDGE RECTIFIER CIRCUIT</a:t>
            </a:r>
            <a:endParaRPr lang="en-IN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477000" y="4495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REGULATION USING LM317</a:t>
            </a:r>
            <a:endParaRPr lang="en-IN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838200" y="18288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LED ARRAY</a:t>
            </a:r>
            <a:endParaRPr lang="en-IN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962400" y="1828800"/>
            <a:ext cx="1905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PWM USING ASTABLE OPERATION OF 555</a:t>
            </a:r>
            <a:endParaRPr lang="en-IN" sz="2400" b="1" dirty="0"/>
          </a:p>
        </p:txBody>
      </p:sp>
      <p:sp>
        <p:nvSpPr>
          <p:cNvPr id="13" name="Right Arrow 12"/>
          <p:cNvSpPr/>
          <p:nvPr/>
        </p:nvSpPr>
        <p:spPr>
          <a:xfrm>
            <a:off x="3124200" y="5029200"/>
            <a:ext cx="762000" cy="381000"/>
          </a:xfrm>
          <a:prstGeom prst="rightArrow">
            <a:avLst>
              <a:gd name="adj1" fmla="val 6379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4" name="Right Arrow 13"/>
          <p:cNvSpPr/>
          <p:nvPr/>
        </p:nvSpPr>
        <p:spPr>
          <a:xfrm>
            <a:off x="5791200" y="50292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5" name="Up Arrow 14"/>
          <p:cNvSpPr/>
          <p:nvPr/>
        </p:nvSpPr>
        <p:spPr>
          <a:xfrm>
            <a:off x="7162800" y="3200400"/>
            <a:ext cx="4572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6" name="Left Arrow 15"/>
          <p:cNvSpPr/>
          <p:nvPr/>
        </p:nvSpPr>
        <p:spPr>
          <a:xfrm>
            <a:off x="5867400" y="2362200"/>
            <a:ext cx="6858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7" name="Left Arrow 16"/>
          <p:cNvSpPr/>
          <p:nvPr/>
        </p:nvSpPr>
        <p:spPr>
          <a:xfrm>
            <a:off x="2971800" y="2286000"/>
            <a:ext cx="990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6158" name="Title 1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BLOCK DIAGRAM</a:t>
            </a:r>
            <a:endParaRPr lang="en-IN" sz="36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CIRCUIT DIAGRAM</a:t>
            </a:r>
            <a:endParaRPr lang="en-IN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F47057DD-BE9D-4DB7-A8D5-068C023547AD}" type="slidenum">
              <a:rPr lang="en-US" sz="1800" b="1"/>
              <a:pPr>
                <a:defRPr/>
              </a:pPr>
              <a:t>6</a:t>
            </a:fld>
            <a:endParaRPr lang="en-US" sz="1800" b="1" dirty="0"/>
          </a:p>
        </p:txBody>
      </p:sp>
      <p:sp>
        <p:nvSpPr>
          <p:cNvPr id="7172" name="Rectangle 6"/>
          <p:cNvSpPr>
            <a:spLocks noGrp="1"/>
          </p:cNvSpPr>
          <p:nvPr>
            <p:ph type="body" idx="4294967295"/>
          </p:nvPr>
        </p:nvSpPr>
        <p:spPr>
          <a:xfrm>
            <a:off x="914400" y="1371600"/>
            <a:ext cx="7467600" cy="51355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latin typeface="Times New Roman" pitchFamily="18" charset="0"/>
              </a:rPr>
              <a:t>  </a:t>
            </a:r>
          </a:p>
          <a:p>
            <a:pPr lvl="3"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400" smtClean="0"/>
              <a:t> </a:t>
            </a:r>
          </a:p>
          <a:p>
            <a:pPr>
              <a:lnSpc>
                <a:spcPct val="80000"/>
              </a:lnSpc>
            </a:pPr>
            <a:endParaRPr lang="en-US" sz="1400" smtClean="0"/>
          </a:p>
        </p:txBody>
      </p:sp>
      <p:pic>
        <p:nvPicPr>
          <p:cNvPr id="7173" name="Picture 5" descr="ckt 2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381000" y="304800"/>
            <a:ext cx="8458200" cy="1524000"/>
          </a:xfrm>
        </p:spPr>
        <p:txBody>
          <a:bodyPr/>
          <a:lstStyle/>
          <a:p>
            <a:pPr lvl="1">
              <a:buFont typeface="Arial" charset="0"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circuit has three sections:  </a:t>
            </a:r>
          </a:p>
          <a:p>
            <a:pPr>
              <a:buFont typeface="Arial" charset="0"/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The charger power supply section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    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Transformer: steps down(9V,500mA).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Bridge rectifier: rectifies transformer output.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LM317: voltage regulation.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Battery: provides supply when mains fails.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Zener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diode: conducts when battery crosses its capacity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endParaRPr lang="en-IN" sz="2800" dirty="0" smtClean="0"/>
          </a:p>
        </p:txBody>
      </p:sp>
      <p:sp>
        <p:nvSpPr>
          <p:cNvPr id="8195" name="Rectang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9144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</a:rPr>
              <a:t>WORKING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70866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/>
              <a:t>7</a:t>
            </a:r>
            <a:endParaRPr lang="en-IN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pPr>
              <a:defRPr/>
            </a:pPr>
            <a:fld id="{0EADAD0E-82EE-475D-992E-EDEC674CF83B}" type="slidenum">
              <a:rPr lang="en-US" sz="2000" b="1" smtClean="0"/>
              <a:pPr>
                <a:defRPr/>
              </a:pPr>
              <a:t>8</a:t>
            </a:fld>
            <a:endParaRPr lang="en-US" sz="2000" b="1" dirty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304800" y="990600"/>
            <a:ext cx="8839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555 timer section: </a:t>
            </a:r>
          </a:p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Control the LED section by PWM.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LED driver section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Build around BD 140.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12 white LEDs connected in parallel.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LED section glows when mains fails.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Made to blink using astable operation of 555.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Appear fulltime ON due to persistence of vision.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4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3"/>
          </a:xfrm>
        </p:spPr>
        <p:txBody>
          <a:bodyPr/>
          <a:lstStyle/>
          <a:p>
            <a:pPr algn="ctr"/>
            <a:r>
              <a:rPr lang="en-US" smtClean="0"/>
              <a:t>Circuit without pwm</a:t>
            </a:r>
            <a:endParaRPr lang="en-IN" smtClean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</p:nvPr>
        </p:nvGraphicFramePr>
        <p:xfrm>
          <a:off x="4876800" y="3962400"/>
          <a:ext cx="3733800" cy="2590800"/>
        </p:xfrm>
        <a:graphic>
          <a:graphicData uri="http://schemas.openxmlformats.org/drawingml/2006/table">
            <a:tbl>
              <a:tblPr/>
              <a:tblGrid>
                <a:gridCol w="3733800"/>
              </a:tblGrid>
              <a:tr h="2590800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Voltage across each LED = 2.74V.</a:t>
                      </a:r>
                    </a:p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Current through each LED = 2.5mA.</a:t>
                      </a:r>
                    </a:p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Power consumed by each LED = 6.85 mW.</a:t>
                      </a:r>
                    </a:p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 power consumed by LED array = .0822 W.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249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609600"/>
            <a:ext cx="4041775" cy="639763"/>
          </a:xfrm>
        </p:spPr>
        <p:txBody>
          <a:bodyPr/>
          <a:lstStyle/>
          <a:p>
            <a:pPr algn="ctr"/>
            <a:r>
              <a:rPr lang="en-US" smtClean="0"/>
              <a:t>Circuit with pwm</a:t>
            </a:r>
            <a:endParaRPr lang="en-IN" smtClean="0"/>
          </a:p>
        </p:txBody>
      </p:sp>
      <p:pic>
        <p:nvPicPr>
          <p:cNvPr id="10250" name="Content Placeholder 12" descr="ckt 22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371600"/>
            <a:ext cx="3886200" cy="2362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2133600" cy="365125"/>
          </a:xfrm>
        </p:spPr>
        <p:txBody>
          <a:bodyPr/>
          <a:lstStyle/>
          <a:p>
            <a:pPr>
              <a:defRPr/>
            </a:pPr>
            <a:fld id="{207E7BD2-CDAB-45AE-8CEA-9CF05FD211EB}" type="slidenum">
              <a:rPr lang="en-US" sz="2000" b="1" smtClean="0"/>
              <a:pPr>
                <a:defRPr/>
              </a:pPr>
              <a:t>9</a:t>
            </a:fld>
            <a:endParaRPr lang="en-US" sz="2000" b="1" dirty="0"/>
          </a:p>
        </p:txBody>
      </p:sp>
      <p:pic>
        <p:nvPicPr>
          <p:cNvPr id="10252" name="Picture 3" descr="led-emergenc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4191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Title 8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96963"/>
          </a:xfrm>
        </p:spPr>
        <p:txBody>
          <a:bodyPr/>
          <a:lstStyle/>
          <a:p>
            <a:pPr>
              <a:defRPr/>
            </a:pPr>
            <a:r>
              <a:rPr lang="en-US" sz="4000" b="1" cap="all" dirty="0" smtClean="0"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 smtClean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3962400"/>
          <a:ext cx="3981994" cy="2610757"/>
        </p:xfrm>
        <a:graphic>
          <a:graphicData uri="http://schemas.openxmlformats.org/drawingml/2006/table">
            <a:tbl>
              <a:tblPr/>
              <a:tblGrid>
                <a:gridCol w="3981994"/>
              </a:tblGrid>
              <a:tr h="2610757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Voltage across each  LED  = 2.96 V.</a:t>
                      </a:r>
                    </a:p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Current through each  LED  = 2.7 mA.</a:t>
                      </a:r>
                    </a:p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Power consumed by each LED = 7.992mW.</a:t>
                      </a:r>
                    </a:p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 power consumed by LED array = .095904 W.</a:t>
                      </a:r>
                    </a:p>
                    <a:p>
                      <a:endParaRPr lang="en-IN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hil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661</Words>
  <Application>Microsoft Office PowerPoint</Application>
  <PresentationFormat>On-screen Show (4:3)</PresentationFormat>
  <Paragraphs>132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akhil ppt</vt:lpstr>
      <vt:lpstr>Microsoft Excel Chart</vt:lpstr>
      <vt:lpstr>PowerPoint Presentation</vt:lpstr>
      <vt:lpstr>Content</vt:lpstr>
      <vt:lpstr>INTRODUCTION</vt:lpstr>
      <vt:lpstr>OBJECTIVE</vt:lpstr>
      <vt:lpstr>BLOCK DIAGRAM</vt:lpstr>
      <vt:lpstr>CIRCUIT DIAGRAM</vt:lpstr>
      <vt:lpstr>WORKING</vt:lpstr>
      <vt:lpstr>PowerPoint Presentation</vt:lpstr>
      <vt:lpstr>Comparison </vt:lpstr>
      <vt:lpstr>FEATURES</vt:lpstr>
      <vt:lpstr>ADVANTAGES AND DISADVANTAGES OF LED </vt:lpstr>
      <vt:lpstr>PowerPoint Presentation</vt:lpstr>
      <vt:lpstr>PowerPoint Presentation</vt:lpstr>
      <vt:lpstr>CONCLUSION</vt:lpstr>
      <vt:lpstr>FUTURE SCOPE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 IEEE Projects</dc:title>
  <dc:subject>Electrical Projects</dc:subject>
  <dc:creator>Sumit Thakur</dc:creator>
  <dc:description>Electrical Projects</dc:description>
  <cp:lastModifiedBy>CRP</cp:lastModifiedBy>
  <cp:revision>11</cp:revision>
  <dcterms:created xsi:type="dcterms:W3CDTF">2009-12-05T11:15:37Z</dcterms:created>
  <dcterms:modified xsi:type="dcterms:W3CDTF">2024-05-14T05:00:39Z</dcterms:modified>
</cp:coreProperties>
</file>