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sldIdLst>
    <p:sldId id="267" r:id="rId2"/>
    <p:sldId id="276" r:id="rId3"/>
    <p:sldId id="256" r:id="rId4"/>
    <p:sldId id="269" r:id="rId5"/>
    <p:sldId id="277" r:id="rId6"/>
    <p:sldId id="270" r:id="rId7"/>
    <p:sldId id="271" r:id="rId8"/>
    <p:sldId id="272" r:id="rId9"/>
    <p:sldId id="273" r:id="rId10"/>
    <p:sldId id="275" r:id="rId11"/>
    <p:sldId id="266" r:id="rId12"/>
    <p:sldId id="27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B48BAAF-DE5C-404E-B6E5-F404361F8204}" type="datetimeFigureOut">
              <a:rPr lang="en-US"/>
              <a:pPr>
                <a:defRPr/>
              </a:pPr>
              <a:t>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0F9344A-A430-4DB8-AF33-D0E170272256}" type="slidenum">
              <a:rPr lang="en-US"/>
              <a:pPr>
                <a:defRPr/>
              </a:pPr>
              <a:t>‹#›</a:t>
            </a:fld>
            <a:endParaRPr lang="en-US"/>
          </a:p>
        </p:txBody>
      </p:sp>
    </p:spTree>
    <p:extLst>
      <p:ext uri="{BB962C8B-B14F-4D97-AF65-F5344CB8AC3E}">
        <p14:creationId xmlns:p14="http://schemas.microsoft.com/office/powerpoint/2010/main" val="36420155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EDEA8B-023B-4FF2-8E52-870BAFB02289}" type="slidenum">
              <a:rPr lang="en-US"/>
              <a:pPr fontAlgn="base">
                <a:spcBef>
                  <a:spcPct val="0"/>
                </a:spcBef>
                <a:spcAft>
                  <a:spcPct val="0"/>
                </a:spcAft>
              </a:pPr>
              <a:t>1</a:t>
            </a:fld>
            <a:endParaRPr lang="en-US"/>
          </a:p>
        </p:txBody>
      </p:sp>
      <p:sp>
        <p:nvSpPr>
          <p:cNvPr id="143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CBDD8635-0ED5-44A0-A423-503B59F2BA1A}" type="slidenum">
              <a:rPr lang="en-US" sz="1200">
                <a:latin typeface="Times New Roman" pitchFamily="18" charset="0"/>
              </a:rPr>
              <a:pPr algn="r" eaLnBrk="0" hangingPunct="0"/>
              <a:t>1</a:t>
            </a:fld>
            <a:endParaRPr lang="en-US" sz="1200">
              <a:latin typeface="Times New Roman" pitchFamily="18" charset="0"/>
            </a:endParaRPr>
          </a:p>
        </p:txBody>
      </p:sp>
      <p:sp>
        <p:nvSpPr>
          <p:cNvPr id="1434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4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1988" name="Rectangle 4"/>
          <p:cNvSpPr>
            <a:spLocks noGrp="1" noChangeArrowheads="1"/>
          </p:cNvSpPr>
          <p:nvPr>
            <p:ph type="dt" sz="half" idx="2"/>
          </p:nvPr>
        </p:nvSpPr>
        <p:spPr/>
        <p:txBody>
          <a:bodyPr/>
          <a:lstStyle>
            <a:lvl1pPr>
              <a:defRPr/>
            </a:lvl1pPr>
          </a:lstStyle>
          <a:p>
            <a:fld id="{EB660337-B063-4CF9-A19F-5BD9610B7803}" type="datetimeFigureOut">
              <a:rPr lang="en-US"/>
              <a:pPr/>
              <a:t>1/25/2024</a:t>
            </a:fld>
            <a:endParaRPr lang="en-US" altLang="en-US"/>
          </a:p>
        </p:txBody>
      </p:sp>
      <p:sp>
        <p:nvSpPr>
          <p:cNvPr id="41989"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41990" name="Rectangle 6"/>
          <p:cNvSpPr>
            <a:spLocks noGrp="1" noChangeArrowheads="1"/>
          </p:cNvSpPr>
          <p:nvPr>
            <p:ph type="sldNum" sz="quarter" idx="4"/>
          </p:nvPr>
        </p:nvSpPr>
        <p:spPr/>
        <p:txBody>
          <a:bodyPr/>
          <a:lstStyle>
            <a:lvl1pPr>
              <a:defRPr/>
            </a:lvl1pPr>
          </a:lstStyle>
          <a:p>
            <a:fld id="{542E84A8-2445-4431-AB20-EAA9A8FBBDF0}" type="slidenum">
              <a:rPr lang="en-US" altLang="en-US"/>
              <a:pPr/>
              <a:t>‹#›</a:t>
            </a:fld>
            <a:endParaRPr lang="en-US" altLang="en-US"/>
          </a:p>
        </p:txBody>
      </p:sp>
      <p:sp>
        <p:nvSpPr>
          <p:cNvPr id="4199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199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192478-4129-4C03-972E-A2C39CC0C77F}" type="datetimeFigureOut">
              <a:rPr lang="en-US"/>
              <a:pPr/>
              <a:t>1/25/2024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09E0AF7-4307-4760-9FEF-83A7FD793E20}"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FE785E-8011-40DA-9E7F-41D70B5AF4B1}" type="datetimeFigureOut">
              <a:rPr lang="en-US"/>
              <a:pPr/>
              <a:t>1/25/2024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F0F5402-88EF-4D09-B2E2-A85327BDBAAB}"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D8F028A-788F-4878-9940-3D7666E7BBE1}" type="datetimeFigureOut">
              <a:rPr lang="en-US"/>
              <a:pPr/>
              <a:t>1/25/2024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57D7B0-F7A6-4D9A-A4DC-680253A5E6B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692D6F6-66B2-406C-8256-482CD12C70CB}" type="datetimeFigureOut">
              <a:rPr lang="en-US"/>
              <a:pPr/>
              <a:t>1/25/2024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2810F29-2A78-4F6B-88F4-482DC324F77B}"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873B816-1F3C-41DE-BAB8-03356E11842A}" type="datetimeFigureOut">
              <a:rPr lang="en-US"/>
              <a:pPr/>
              <a:t>1/25/2024</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3B76473-5B0F-43F8-B85D-66FD745FFB5E}"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136695E-23FE-4216-8231-5D8B9E2E6C42}" type="datetimeFigureOut">
              <a:rPr lang="en-US"/>
              <a:pPr/>
              <a:t>1/25/2024</a:t>
            </a:fld>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BBB8419-B3EE-4EC7-87ED-B1930860732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E5CD736-44DB-4496-A95A-6EA4B5982C4C}" type="datetimeFigureOut">
              <a:rPr lang="en-US"/>
              <a:pPr/>
              <a:t>1/25/2024</a:t>
            </a:fld>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93C78EE-8869-4EDE-9498-8780FE37793E}"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353D13F-0CDB-4C4E-875C-8568BEEFEBE0}" type="datetimeFigureOut">
              <a:rPr lang="en-US"/>
              <a:pPr/>
              <a:t>1/25/2024</a:t>
            </a:fld>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D3C971D-960F-4553-A633-0E284C23A045}"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2CE49DF-BB2C-4FB1-9FA9-91C9F6A0C1E2}" type="datetimeFigureOut">
              <a:rPr lang="en-US"/>
              <a:pPr/>
              <a:t>1/25/2024</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6B75468-CB20-4468-B018-6CB9BA915A1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8F1BD4C-3731-4D69-B961-023BCF1CC52A}" type="datetimeFigureOut">
              <a:rPr lang="en-US"/>
              <a:pPr/>
              <a:t>1/25/2024</a:t>
            </a:fld>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AA3E4CD-B9FE-4D29-A1E4-3AAF9C9FB3B9}"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6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096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19C7CB48-4677-4BD5-A9AF-8D0BE8ACAF3E}" type="datetimeFigureOut">
              <a:rPr lang="en-US"/>
              <a:pPr/>
              <a:t>1/25/2024</a:t>
            </a:fld>
            <a:endParaRPr lang="en-US" alt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096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5251A916-6DB0-4BC4-9114-C60A0E5493FD}" type="slidenum">
              <a:rPr lang="en-US" altLang="en-US"/>
              <a:pPr/>
              <a:t>‹#›</a:t>
            </a:fld>
            <a:endParaRPr lang="en-US" altLang="en-US"/>
          </a:p>
        </p:txBody>
      </p:sp>
      <p:sp>
        <p:nvSpPr>
          <p:cNvPr id="4096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096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cs typeface="Arial" charset="0"/>
        </a:defRPr>
      </a:lvl2pPr>
      <a:lvl3pPr algn="l" rtl="0" fontAlgn="base">
        <a:spcBef>
          <a:spcPct val="0"/>
        </a:spcBef>
        <a:spcAft>
          <a:spcPct val="0"/>
        </a:spcAft>
        <a:defRPr sz="4200">
          <a:solidFill>
            <a:schemeClr val="tx2"/>
          </a:solidFill>
          <a:latin typeface="Garamond" pitchFamily="18" charset="0"/>
          <a:cs typeface="Arial" charset="0"/>
        </a:defRPr>
      </a:lvl3pPr>
      <a:lvl4pPr algn="l" rtl="0" fontAlgn="base">
        <a:spcBef>
          <a:spcPct val="0"/>
        </a:spcBef>
        <a:spcAft>
          <a:spcPct val="0"/>
        </a:spcAft>
        <a:defRPr sz="4200">
          <a:solidFill>
            <a:schemeClr val="tx2"/>
          </a:solidFill>
          <a:latin typeface="Garamond" pitchFamily="18" charset="0"/>
          <a:cs typeface="Arial" charset="0"/>
        </a:defRPr>
      </a:lvl4pPr>
      <a:lvl5pPr algn="l" rtl="0" fontAlgn="base">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www.studymafia.org/"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studymafia.org/" TargetMode="External"/><Relationship Id="rId1" Type="http://schemas.openxmlformats.org/officeDocument/2006/relationships/slideLayout" Target="../slideLayouts/slideLayout7.xml"/><Relationship Id="rId4" Type="http://schemas.openxmlformats.org/officeDocument/2006/relationships/hyperlink" Target="http://www.google.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2051"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2052"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eaLnBrk="0" hangingPunct="0"/>
            <a:r>
              <a:rPr lang="en-US" sz="6000">
                <a:solidFill>
                  <a:srgbClr val="FF0000"/>
                </a:solidFill>
                <a:latin typeface="Verdana" pitchFamily="34" charset="0"/>
                <a:hlinkClick r:id="rId5"/>
              </a:rPr>
              <a:t>www.studymafia.org</a:t>
            </a:r>
            <a:r>
              <a:rPr lang="en-US" sz="6000">
                <a:solidFill>
                  <a:srgbClr val="FF0000"/>
                </a:solidFill>
                <a:latin typeface="Verdana" pitchFamily="34" charset="0"/>
              </a:rPr>
              <a:t> </a:t>
            </a:r>
            <a:endParaRPr lang="en-US" sz="6000">
              <a:solidFill>
                <a:srgbClr val="FF9900"/>
              </a:solidFill>
              <a:latin typeface="Tahoma" pitchFamily="34" charset="0"/>
            </a:endParaRPr>
          </a:p>
        </p:txBody>
      </p:sp>
      <p:sp>
        <p:nvSpPr>
          <p:cNvPr id="2053"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eaLnBrk="0" hangingPunct="0">
              <a:spcBef>
                <a:spcPct val="50000"/>
              </a:spcBef>
            </a:pPr>
            <a:r>
              <a:rPr lang="en-US" sz="2000" b="1">
                <a:latin typeface="Times New Roman" pitchFamily="18" charset="0"/>
              </a:rPr>
              <a:t>Submitted To:				              Submitted By:</a:t>
            </a:r>
          </a:p>
          <a:p>
            <a:pPr eaLnBrk="0" hangingPunct="0"/>
            <a:r>
              <a:rPr lang="en-US" b="1">
                <a:latin typeface="Times New Roman" pitchFamily="18" charset="0"/>
                <a:hlinkClick r:id="rId5"/>
              </a:rPr>
              <a:t>www.studymafia.org</a:t>
            </a:r>
            <a:r>
              <a:rPr lang="en-US" b="1">
                <a:latin typeface="Times New Roman" pitchFamily="18" charset="0"/>
              </a:rPr>
              <a:t>                                                            </a:t>
            </a:r>
            <a:r>
              <a:rPr lang="en-US" b="1">
                <a:latin typeface="Times New Roman" pitchFamily="18" charset="0"/>
                <a:hlinkClick r:id="rId5"/>
              </a:rPr>
              <a:t>www.studymafia.org</a:t>
            </a:r>
            <a:r>
              <a:rPr lang="en-US" b="1">
                <a:latin typeface="Times New Roman" pitchFamily="18" charset="0"/>
              </a:rPr>
              <a:t>                </a:t>
            </a:r>
          </a:p>
        </p:txBody>
      </p:sp>
      <p:sp>
        <p:nvSpPr>
          <p:cNvPr id="2054" name="Rectangle 8"/>
          <p:cNvSpPr>
            <a:spLocks noChangeArrowheads="1"/>
          </p:cNvSpPr>
          <p:nvPr/>
        </p:nvSpPr>
        <p:spPr bwMode="auto">
          <a:xfrm>
            <a:off x="1066800" y="2348948"/>
            <a:ext cx="4953000" cy="1570038"/>
          </a:xfrm>
          <a:prstGeom prst="rect">
            <a:avLst/>
          </a:prstGeom>
          <a:noFill/>
          <a:ln w="9525">
            <a:noFill/>
            <a:miter lim="800000"/>
            <a:headEnd/>
            <a:tailEnd/>
          </a:ln>
        </p:spPr>
        <p:txBody>
          <a:bodyPr>
            <a:spAutoFit/>
          </a:bodyPr>
          <a:lstStyle/>
          <a:p>
            <a:pPr algn="ctr" eaLnBrk="0" hangingPunct="0"/>
            <a:r>
              <a:rPr lang="en-US" sz="3600" b="1" dirty="0">
                <a:solidFill>
                  <a:srgbClr val="FF0000"/>
                </a:solidFill>
                <a:latin typeface="Times New Roman" pitchFamily="18" charset="0"/>
              </a:rPr>
              <a:t>Seminar On</a:t>
            </a:r>
          </a:p>
          <a:p>
            <a:pPr algn="ctr" eaLnBrk="0" hangingPunct="0"/>
            <a:r>
              <a:rPr lang="en-US" sz="3600" b="1" dirty="0">
                <a:solidFill>
                  <a:srgbClr val="FF0000"/>
                </a:solidFill>
                <a:latin typeface="Calibri" pitchFamily="34" charset="0"/>
              </a:rPr>
              <a:t> Remote Sensing</a:t>
            </a:r>
            <a:endParaRPr lang="en-US" sz="3600" b="1" dirty="0">
              <a:solidFill>
                <a:srgbClr val="FF0000"/>
              </a:solidFill>
              <a:latin typeface="Times New Roman" pitchFamily="18" charset="0"/>
            </a:endParaRPr>
          </a:p>
          <a:p>
            <a:pPr algn="ctr" eaLnBrk="0" hangingPunct="0"/>
            <a:r>
              <a:rPr lang="en-US" sz="2400" b="1" dirty="0">
                <a:solidFill>
                  <a:srgbClr val="CC0000"/>
                </a:solidFill>
                <a:latin typeface="Times New Roman" pitchFamily="18" charset="0"/>
              </a:rPr>
              <a:t> </a:t>
            </a:r>
          </a:p>
        </p:txBody>
      </p:sp>
      <p:pic>
        <p:nvPicPr>
          <p:cNvPr id="2" name="Picture 2" descr="Introduction to Satellite Remote Sensing for Air Quality Applica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2362200"/>
            <a:ext cx="2505075"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a:t>Disadvantages </a:t>
            </a:r>
          </a:p>
        </p:txBody>
      </p:sp>
      <p:sp>
        <p:nvSpPr>
          <p:cNvPr id="33795" name="Rectangle 3"/>
          <p:cNvSpPr>
            <a:spLocks noGrp="1" noChangeArrowheads="1"/>
          </p:cNvSpPr>
          <p:nvPr>
            <p:ph type="body" idx="1"/>
          </p:nvPr>
        </p:nvSpPr>
        <p:spPr/>
        <p:txBody>
          <a:bodyPr/>
          <a:lstStyle/>
          <a:p>
            <a:pPr>
              <a:lnSpc>
                <a:spcPct val="90000"/>
              </a:lnSpc>
              <a:buFont typeface="Wingdings" pitchFamily="2" charset="2"/>
              <a:buNone/>
            </a:pPr>
            <a:r>
              <a:rPr lang="en-US" sz="2100"/>
              <a:t>a) The interpretation of imagery requires a certain skill level</a:t>
            </a:r>
          </a:p>
          <a:p>
            <a:pPr>
              <a:lnSpc>
                <a:spcPct val="90000"/>
              </a:lnSpc>
              <a:buFont typeface="Wingdings" pitchFamily="2" charset="2"/>
              <a:buNone/>
            </a:pPr>
            <a:r>
              <a:rPr lang="en-US" sz="2100"/>
              <a:t>b) Needs cross verification with ground (field) survey data</a:t>
            </a:r>
          </a:p>
          <a:p>
            <a:pPr>
              <a:lnSpc>
                <a:spcPct val="90000"/>
              </a:lnSpc>
              <a:buFont typeface="Wingdings" pitchFamily="2" charset="2"/>
              <a:buNone/>
            </a:pPr>
            <a:r>
              <a:rPr lang="en-US" sz="2100"/>
              <a:t>c) Data from multiple sources may create confusion</a:t>
            </a:r>
          </a:p>
          <a:p>
            <a:pPr>
              <a:lnSpc>
                <a:spcPct val="90000"/>
              </a:lnSpc>
              <a:buFont typeface="Wingdings" pitchFamily="2" charset="2"/>
              <a:buNone/>
            </a:pPr>
            <a:r>
              <a:rPr lang="en-US" sz="2100"/>
              <a:t>d) Objects can be misclassified or confused</a:t>
            </a:r>
          </a:p>
          <a:p>
            <a:pPr>
              <a:lnSpc>
                <a:spcPct val="90000"/>
              </a:lnSpc>
              <a:buFont typeface="Wingdings" pitchFamily="2" charset="2"/>
              <a:buNone/>
            </a:pPr>
            <a:r>
              <a:rPr lang="en-US" sz="2100"/>
              <a:t>e) Distortions may occur inanimage due to the relative motion of sensor and source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ormAutofit fontScale="90000"/>
          </a:bodyPr>
          <a:lstStyle/>
          <a:p>
            <a:r>
              <a:rPr lang="en-US" sz="3800" b="1" u="sng"/>
              <a:t>Reference</a:t>
            </a:r>
            <a:r>
              <a:rPr lang="en-US" sz="3800"/>
              <a:t/>
            </a:r>
            <a:br>
              <a:rPr lang="en-US" sz="3800"/>
            </a:br>
            <a:endParaRPr lang="en-US" sz="3800"/>
          </a:p>
        </p:txBody>
      </p:sp>
      <p:sp>
        <p:nvSpPr>
          <p:cNvPr id="3" name="Content Placeholder 2"/>
          <p:cNvSpPr>
            <a:spLocks noGrp="1"/>
          </p:cNvSpPr>
          <p:nvPr>
            <p:ph idx="4294967295"/>
          </p:nvPr>
        </p:nvSpPr>
        <p:spPr/>
        <p:txBody>
          <a:bodyPr>
            <a:normAutofit/>
          </a:bodyPr>
          <a:lstStyle/>
          <a:p>
            <a:r>
              <a:rPr lang="en-US" u="sng">
                <a:hlinkClick r:id="rId2"/>
              </a:rPr>
              <a:t>www.studymafia.org</a:t>
            </a:r>
            <a:endParaRPr lang="en-US" u="sng">
              <a:hlinkClick r:id="rId3"/>
            </a:endParaRPr>
          </a:p>
          <a:p>
            <a:r>
              <a:rPr lang="en-US" u="sng">
                <a:hlinkClick r:id="rId3"/>
              </a:rPr>
              <a:t>www.wikipedia.com</a:t>
            </a:r>
            <a:endParaRPr lang="en-US" u="sng">
              <a:hlinkClick r:id="rId4"/>
            </a:endParaRPr>
          </a:p>
          <a:p>
            <a:r>
              <a:rPr lang="en-US" u="sng">
                <a:hlinkClick r:id="rId4"/>
              </a:rPr>
              <a:t>www.google.com</a:t>
            </a:r>
            <a:endParaRPr lang="en-US" u="sn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2819400"/>
            <a:ext cx="8229600" cy="1143000"/>
          </a:xfrm>
        </p:spPr>
        <p:txBody>
          <a:bodyPr/>
          <a:lstStyle/>
          <a:p>
            <a:r>
              <a:rPr lang="en-US" sz="7000">
                <a:latin typeface="Times New Roman" pitchFamily="18" charset="0"/>
                <a:cs typeface="Times New Roman" pitchFamily="18" charset="0"/>
              </a:rPr>
              <a:t>Thanks</a:t>
            </a:r>
            <a:r>
              <a:rPr lang="en-US" sz="3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Content </a:t>
            </a:r>
          </a:p>
        </p:txBody>
      </p:sp>
      <p:sp>
        <p:nvSpPr>
          <p:cNvPr id="34819" name="Rectangle 3"/>
          <p:cNvSpPr>
            <a:spLocks noGrp="1" noChangeArrowheads="1"/>
          </p:cNvSpPr>
          <p:nvPr>
            <p:ph type="body" idx="1"/>
          </p:nvPr>
        </p:nvSpPr>
        <p:spPr/>
        <p:txBody>
          <a:bodyPr/>
          <a:lstStyle/>
          <a:p>
            <a:pPr>
              <a:lnSpc>
                <a:spcPct val="90000"/>
              </a:lnSpc>
            </a:pPr>
            <a:r>
              <a:rPr lang="en-US" altLang="ja-JP" sz="2100" dirty="0" smtClean="0">
                <a:latin typeface="Times New Roman" pitchFamily="18" charset="0"/>
                <a:ea typeface="ＭＳ Ｐゴシック" charset="-128"/>
                <a:cs typeface="Times New Roman" pitchFamily="18" charset="0"/>
              </a:rPr>
              <a:t>What </a:t>
            </a:r>
            <a:r>
              <a:rPr lang="en-US" altLang="ja-JP" sz="2100" dirty="0">
                <a:latin typeface="Times New Roman" pitchFamily="18" charset="0"/>
                <a:ea typeface="ＭＳ Ｐゴシック" charset="-128"/>
                <a:cs typeface="Times New Roman" pitchFamily="18" charset="0"/>
              </a:rPr>
              <a:t>is remote sensing?</a:t>
            </a:r>
          </a:p>
          <a:p>
            <a:pPr>
              <a:lnSpc>
                <a:spcPct val="90000"/>
              </a:lnSpc>
            </a:pPr>
            <a:r>
              <a:rPr lang="en-US" sz="2100" dirty="0">
                <a:latin typeface="Times New Roman" pitchFamily="18" charset="0"/>
                <a:cs typeface="Times New Roman" pitchFamily="18" charset="0"/>
              </a:rPr>
              <a:t>History of Remote </a:t>
            </a:r>
            <a:r>
              <a:rPr lang="en-US" sz="2100" dirty="0" smtClean="0">
                <a:latin typeface="Times New Roman" pitchFamily="18" charset="0"/>
                <a:cs typeface="Times New Roman" pitchFamily="18" charset="0"/>
              </a:rPr>
              <a:t>Sensing</a:t>
            </a:r>
          </a:p>
          <a:p>
            <a:pPr>
              <a:lnSpc>
                <a:spcPct val="90000"/>
              </a:lnSpc>
            </a:pPr>
            <a:r>
              <a:rPr lang="en-US" sz="2100" dirty="0" smtClean="0">
                <a:latin typeface="Times New Roman" pitchFamily="18" charset="0"/>
                <a:cs typeface="Times New Roman" pitchFamily="18" charset="0"/>
              </a:rPr>
              <a:t>Process</a:t>
            </a:r>
            <a:endParaRPr lang="en-US" sz="2100" dirty="0">
              <a:latin typeface="Times New Roman" pitchFamily="18" charset="0"/>
              <a:cs typeface="Times New Roman" pitchFamily="18" charset="0"/>
            </a:endParaRPr>
          </a:p>
          <a:p>
            <a:pPr>
              <a:lnSpc>
                <a:spcPct val="90000"/>
              </a:lnSpc>
            </a:pPr>
            <a:r>
              <a:rPr lang="en-US" sz="2100" dirty="0">
                <a:latin typeface="Times New Roman" pitchFamily="18" charset="0"/>
                <a:cs typeface="Times New Roman" pitchFamily="18" charset="0"/>
              </a:rPr>
              <a:t>Applications of Remote Sensing</a:t>
            </a:r>
          </a:p>
          <a:p>
            <a:pPr>
              <a:lnSpc>
                <a:spcPct val="90000"/>
              </a:lnSpc>
            </a:pPr>
            <a:r>
              <a:rPr lang="en-US" sz="2100" dirty="0">
                <a:latin typeface="Times New Roman" pitchFamily="18" charset="0"/>
                <a:cs typeface="Times New Roman" pitchFamily="18" charset="0"/>
              </a:rPr>
              <a:t>Components</a:t>
            </a:r>
          </a:p>
          <a:p>
            <a:pPr>
              <a:lnSpc>
                <a:spcPct val="90000"/>
              </a:lnSpc>
            </a:pPr>
            <a:r>
              <a:rPr lang="en-US" sz="2100" dirty="0">
                <a:latin typeface="Times New Roman" pitchFamily="18" charset="0"/>
                <a:cs typeface="Times New Roman" pitchFamily="18" charset="0"/>
              </a:rPr>
              <a:t>Advantages</a:t>
            </a:r>
          </a:p>
          <a:p>
            <a:pPr>
              <a:lnSpc>
                <a:spcPct val="90000"/>
              </a:lnSpc>
            </a:pPr>
            <a:r>
              <a:rPr lang="en-US" sz="2100" dirty="0">
                <a:latin typeface="Times New Roman" pitchFamily="18" charset="0"/>
                <a:cs typeface="Times New Roman" pitchFamily="18" charset="0"/>
              </a:rPr>
              <a:t>Disadvantages</a:t>
            </a:r>
          </a:p>
          <a:p>
            <a:pPr>
              <a:lnSpc>
                <a:spcPct val="90000"/>
              </a:lnSpc>
            </a:pPr>
            <a:r>
              <a:rPr lang="en-US" altLang="ja-JP" sz="2100" dirty="0">
                <a:latin typeface="Times New Roman" pitchFamily="18" charset="0"/>
                <a:ea typeface="ＭＳ Ｐゴシック" charset="-128"/>
              </a:rPr>
              <a:t>References </a:t>
            </a:r>
          </a:p>
          <a:p>
            <a:pPr>
              <a:lnSpc>
                <a:spcPct val="90000"/>
              </a:lnSpc>
            </a:pPr>
            <a:endParaRPr lang="en-US" sz="21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idx="4294967295"/>
          </p:nvPr>
        </p:nvSpPr>
        <p:spPr>
          <a:xfrm>
            <a:off x="685800" y="304800"/>
            <a:ext cx="7772400" cy="1470025"/>
          </a:xfrm>
        </p:spPr>
        <p:txBody>
          <a:bodyPr anchor="ctr"/>
          <a:lstStyle/>
          <a:p>
            <a:r>
              <a:rPr lang="en-US" altLang="ja-JP" sz="4800" b="1" dirty="0">
                <a:ea typeface="ＭＳ Ｐゴシック" charset="-128"/>
              </a:rPr>
              <a:t>What is remote sensing?</a:t>
            </a:r>
            <a:r>
              <a:rPr lang="en-US" altLang="ja-JP" sz="4800" dirty="0">
                <a:ea typeface="ＭＳ Ｐゴシック" charset="-128"/>
              </a:rPr>
              <a:t> </a:t>
            </a:r>
            <a:endParaRPr lang="en-US" sz="4600" dirty="0"/>
          </a:p>
        </p:txBody>
      </p:sp>
      <p:sp>
        <p:nvSpPr>
          <p:cNvPr id="3" name="Subtitle 2"/>
          <p:cNvSpPr>
            <a:spLocks noGrp="1"/>
          </p:cNvSpPr>
          <p:nvPr>
            <p:ph type="subTitle" idx="4294967295"/>
          </p:nvPr>
        </p:nvSpPr>
        <p:spPr>
          <a:xfrm>
            <a:off x="381000" y="1752600"/>
            <a:ext cx="8153400" cy="4724400"/>
          </a:xfrm>
        </p:spPr>
        <p:txBody>
          <a:bodyPr>
            <a:normAutofit/>
          </a:bodyPr>
          <a:lstStyle/>
          <a:p>
            <a:pPr marL="0" indent="0">
              <a:lnSpc>
                <a:spcPct val="80000"/>
              </a:lnSpc>
              <a:buClr>
                <a:schemeClr val="tx1"/>
              </a:buClr>
              <a:buFontTx/>
              <a:buChar char="•"/>
            </a:pPr>
            <a:r>
              <a:rPr lang="en-US" sz="2000">
                <a:latin typeface="Times New Roman" pitchFamily="18" charset="0"/>
                <a:cs typeface="Times New Roman" pitchFamily="18" charset="0"/>
              </a:rPr>
              <a:t>Remote sensing is the art and science of recording, measuring, and analyzing information about a phenomenon from a distance. </a:t>
            </a:r>
          </a:p>
          <a:p>
            <a:pPr marL="0" indent="0">
              <a:lnSpc>
                <a:spcPct val="80000"/>
              </a:lnSpc>
              <a:buClr>
                <a:schemeClr val="tx1"/>
              </a:buClr>
              <a:buFontTx/>
              <a:buChar char="•"/>
            </a:pPr>
            <a:endParaRPr lang="en-US" sz="2000">
              <a:latin typeface="Times New Roman" pitchFamily="18" charset="0"/>
              <a:cs typeface="Times New Roman" pitchFamily="18" charset="0"/>
            </a:endParaRPr>
          </a:p>
          <a:p>
            <a:pPr marL="0" indent="0">
              <a:lnSpc>
                <a:spcPct val="80000"/>
              </a:lnSpc>
              <a:buClr>
                <a:schemeClr val="tx1"/>
              </a:buClr>
              <a:buFontTx/>
              <a:buChar char="•"/>
            </a:pPr>
            <a:r>
              <a:rPr lang="en-US" sz="2000">
                <a:latin typeface="Times New Roman" pitchFamily="18" charset="0"/>
                <a:cs typeface="Times New Roman" pitchFamily="18" charset="0"/>
              </a:rPr>
              <a:t>Humans with the aid of their eyes, noses, and ears are constantly seeing, smelling, and hearing things from a distance as they move through an environment. </a:t>
            </a:r>
          </a:p>
          <a:p>
            <a:pPr marL="0" indent="0">
              <a:lnSpc>
                <a:spcPct val="80000"/>
              </a:lnSpc>
              <a:buClr>
                <a:schemeClr val="tx1"/>
              </a:buClr>
              <a:buFontTx/>
              <a:buChar char="•"/>
            </a:pPr>
            <a:endParaRPr lang="en-US" sz="2000">
              <a:latin typeface="Times New Roman" pitchFamily="18" charset="0"/>
              <a:cs typeface="Times New Roman" pitchFamily="18" charset="0"/>
            </a:endParaRPr>
          </a:p>
          <a:p>
            <a:pPr marL="0" indent="0">
              <a:lnSpc>
                <a:spcPct val="80000"/>
              </a:lnSpc>
              <a:buClr>
                <a:schemeClr val="tx1"/>
              </a:buClr>
              <a:buFontTx/>
              <a:buChar char="•"/>
            </a:pPr>
            <a:r>
              <a:rPr lang="en-US" sz="2000">
                <a:latin typeface="Times New Roman" pitchFamily="18" charset="0"/>
                <a:cs typeface="Times New Roman" pitchFamily="18" charset="0"/>
              </a:rPr>
              <a:t>Thus, humans are naturally designed to be remote sensors. In order to study large areas of the Earth’s surface geographers use devices known as remote sensors.</a:t>
            </a:r>
            <a:r>
              <a:rPr lang="en-US" sz="200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800" b="1" dirty="0"/>
              <a:t>History of Remote Sensing</a:t>
            </a:r>
            <a:r>
              <a:rPr lang="en-US" sz="3800" dirty="0"/>
              <a:t/>
            </a:r>
            <a:br>
              <a:rPr lang="en-US" sz="3800" dirty="0"/>
            </a:br>
            <a:endParaRPr lang="en-US" sz="3800" dirty="0"/>
          </a:p>
        </p:txBody>
      </p:sp>
      <p:sp>
        <p:nvSpPr>
          <p:cNvPr id="27651" name="Rectangle 3"/>
          <p:cNvSpPr>
            <a:spLocks noGrp="1" noChangeArrowheads="1"/>
          </p:cNvSpPr>
          <p:nvPr>
            <p:ph type="body" idx="1"/>
          </p:nvPr>
        </p:nvSpPr>
        <p:spPr/>
        <p:txBody>
          <a:bodyPr/>
          <a:lstStyle/>
          <a:p>
            <a:pPr>
              <a:lnSpc>
                <a:spcPct val="80000"/>
              </a:lnSpc>
            </a:pPr>
            <a:r>
              <a:rPr lang="en-US" sz="2600">
                <a:latin typeface="Times New Roman" pitchFamily="18" charset="0"/>
                <a:cs typeface="Times New Roman" pitchFamily="18" charset="0"/>
              </a:rPr>
              <a:t>Aerial photography is the original form of remote sensing (using visible spectrum) started in 1909</a:t>
            </a:r>
          </a:p>
          <a:p>
            <a:pPr>
              <a:lnSpc>
                <a:spcPct val="80000"/>
              </a:lnSpc>
            </a:pPr>
            <a:r>
              <a:rPr lang="en-US" sz="2600">
                <a:latin typeface="Times New Roman" pitchFamily="18" charset="0"/>
                <a:cs typeface="Times New Roman" pitchFamily="18" charset="0"/>
              </a:rPr>
              <a:t>Aerial photographic reconnaissance was widely used after 1915 in WWI.</a:t>
            </a:r>
          </a:p>
          <a:p>
            <a:pPr>
              <a:lnSpc>
                <a:spcPct val="80000"/>
              </a:lnSpc>
            </a:pPr>
            <a:r>
              <a:rPr lang="en-US" sz="2600">
                <a:latin typeface="Times New Roman" pitchFamily="18" charset="0"/>
                <a:cs typeface="Times New Roman" pitchFamily="18" charset="0"/>
              </a:rPr>
              <a:t>Photogrammetric Engineering, the official monthly publication of the American Society of Photogrammetry, was first published in 1934.</a:t>
            </a:r>
          </a:p>
          <a:p>
            <a:pPr>
              <a:lnSpc>
                <a:spcPct val="80000"/>
              </a:lnSpc>
            </a:pPr>
            <a:r>
              <a:rPr lang="en-US" sz="2600">
                <a:latin typeface="Times New Roman" pitchFamily="18" charset="0"/>
                <a:cs typeface="Times New Roman" pitchFamily="18" charset="0"/>
              </a:rPr>
              <a:t>Color infrared photography began 1931, then was widely used in agriculture and forestry.</a:t>
            </a:r>
          </a:p>
          <a:p>
            <a:pPr>
              <a:lnSpc>
                <a:spcPct val="80000"/>
              </a:lnSpc>
            </a:pPr>
            <a:r>
              <a:rPr lang="en-US" sz="2600">
                <a:latin typeface="Times New Roman" pitchFamily="18" charset="0"/>
                <a:cs typeface="Times New Roman" pitchFamily="18" charset="0"/>
              </a:rPr>
              <a:t>Development of radar (1930-1940).</a:t>
            </a:r>
          </a:p>
          <a:p>
            <a:pPr>
              <a:lnSpc>
                <a:spcPct val="80000"/>
              </a:lnSpc>
            </a:pPr>
            <a:r>
              <a:rPr lang="en-US" sz="2600">
                <a:latin typeface="Times New Roman" pitchFamily="18" charset="0"/>
                <a:cs typeface="Times New Roman" pitchFamily="18" charset="0"/>
              </a:rPr>
              <a:t>During WWII, non-visible spectrum (infrared and radar) were used as tools in remote sensing</a:t>
            </a:r>
            <a:r>
              <a:rPr lang="en-US" sz="26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4" name="AutoShape 2" descr="Remote Sensing and GIS - Applications of Remote Sensing | BYJU'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Remote Sensing and GIS - Applications of Remote Sensing | BYJU'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Remote Sensing and GIS - Applications of Remote Sensing | BYJ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4" y="1447800"/>
            <a:ext cx="7769225" cy="4464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78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800" b="1" dirty="0"/>
              <a:t>Applications of Remote Sensing</a:t>
            </a:r>
            <a:br>
              <a:rPr lang="en-US" sz="3800" b="1" dirty="0"/>
            </a:br>
            <a:endParaRPr lang="en-US" sz="3800" b="1" dirty="0"/>
          </a:p>
        </p:txBody>
      </p:sp>
      <p:sp>
        <p:nvSpPr>
          <p:cNvPr id="28675" name="Rectangle 3"/>
          <p:cNvSpPr>
            <a:spLocks noGrp="1" noChangeArrowheads="1"/>
          </p:cNvSpPr>
          <p:nvPr>
            <p:ph type="body" idx="1"/>
          </p:nvPr>
        </p:nvSpPr>
        <p:spPr/>
        <p:txBody>
          <a:bodyPr/>
          <a:lstStyle/>
          <a:p>
            <a:r>
              <a:rPr lang="en-US" sz="2100">
                <a:latin typeface="Times New Roman" pitchFamily="18" charset="0"/>
                <a:cs typeface="Times New Roman" pitchFamily="18" charset="0"/>
              </a:rPr>
              <a:t>Surface Temperature  </a:t>
            </a:r>
          </a:p>
          <a:p>
            <a:r>
              <a:rPr lang="en-US" sz="2100">
                <a:latin typeface="Times New Roman" pitchFamily="18" charset="0"/>
                <a:cs typeface="Times New Roman" pitchFamily="18" charset="0"/>
              </a:rPr>
              <a:t>Productivity </a:t>
            </a:r>
          </a:p>
          <a:p>
            <a:r>
              <a:rPr lang="en-US" sz="2100">
                <a:latin typeface="Times New Roman" pitchFamily="18" charset="0"/>
                <a:cs typeface="Times New Roman" pitchFamily="18" charset="0"/>
              </a:rPr>
              <a:t>Suspended Materials </a:t>
            </a:r>
          </a:p>
          <a:p>
            <a:endParaRPr lang="en-US" sz="2100">
              <a:latin typeface="Times New Roman" pitchFamily="18" charset="0"/>
              <a:cs typeface="Times New Roman" pitchFamily="18" charset="0"/>
            </a:endParaRPr>
          </a:p>
          <a:p>
            <a:pPr>
              <a:buFont typeface="Wingdings" pitchFamily="2" charset="2"/>
              <a:buNone/>
            </a:pPr>
            <a:r>
              <a:rPr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a:t>Why is remote sensing important?</a:t>
            </a:r>
          </a:p>
        </p:txBody>
      </p:sp>
      <p:sp>
        <p:nvSpPr>
          <p:cNvPr id="29699" name="Rectangle 3"/>
          <p:cNvSpPr>
            <a:spLocks noGrp="1" noChangeArrowheads="1"/>
          </p:cNvSpPr>
          <p:nvPr>
            <p:ph type="body" idx="1"/>
          </p:nvPr>
        </p:nvSpPr>
        <p:spPr/>
        <p:txBody>
          <a:bodyPr/>
          <a:lstStyle/>
          <a:p>
            <a:pPr>
              <a:lnSpc>
                <a:spcPct val="80000"/>
              </a:lnSpc>
              <a:buFont typeface="Wingdings" pitchFamily="2" charset="2"/>
              <a:buNone/>
            </a:pPr>
            <a:r>
              <a:rPr lang="en-US" sz="2600"/>
              <a:t>     - Remote sensing makes it possible to collect data on dangerous or inaccessible areas. </a:t>
            </a:r>
            <a:br>
              <a:rPr lang="en-US" sz="2600"/>
            </a:br>
            <a:r>
              <a:rPr lang="en-US" sz="2600"/>
              <a:t>- Remote sensing provides real time updates, and does not require active human assistance (i.e. you can collect data at any time, at any frequency, as long as the equipment allows it) </a:t>
            </a:r>
            <a:br>
              <a:rPr lang="en-US" sz="2600"/>
            </a:br>
            <a:r>
              <a:rPr lang="en-US" sz="2600"/>
              <a:t>- Remote sensing can detect things that are not normally present in the visible spectrum - for example, temperature, or by detecting landforms underneath the surface of the ground or ocean </a:t>
            </a:r>
            <a:br>
              <a:rPr lang="en-US" sz="2600"/>
            </a:br>
            <a:r>
              <a:rPr lang="en-US" sz="2600"/>
              <a:t>- Remote sensing can scan large areas of land by satellite - much more quickly than a ground survey ever could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800" b="1" dirty="0"/>
              <a:t>Components </a:t>
            </a:r>
            <a:br>
              <a:rPr lang="en-US" sz="3800" b="1" dirty="0"/>
            </a:br>
            <a:endParaRPr lang="en-US" sz="3800" b="1" dirty="0"/>
          </a:p>
        </p:txBody>
      </p:sp>
      <p:sp>
        <p:nvSpPr>
          <p:cNvPr id="30723" name="Rectangle 3"/>
          <p:cNvSpPr>
            <a:spLocks noGrp="1" noChangeArrowheads="1"/>
          </p:cNvSpPr>
          <p:nvPr>
            <p:ph type="body" idx="1"/>
          </p:nvPr>
        </p:nvSpPr>
        <p:spPr/>
        <p:txBody>
          <a:bodyPr/>
          <a:lstStyle/>
          <a:p>
            <a:r>
              <a:rPr lang="en-US" sz="2100">
                <a:latin typeface="Times New Roman" pitchFamily="18" charset="0"/>
                <a:cs typeface="Times New Roman" pitchFamily="18" charset="0"/>
              </a:rPr>
              <a:t>Energy Source or Illumination (A)  </a:t>
            </a:r>
          </a:p>
          <a:p>
            <a:r>
              <a:rPr lang="en-US" sz="2100">
                <a:latin typeface="Times New Roman" pitchFamily="18" charset="0"/>
                <a:cs typeface="Times New Roman" pitchFamily="18" charset="0"/>
              </a:rPr>
              <a:t>Radiation and the Atmosphere (B)</a:t>
            </a:r>
          </a:p>
          <a:p>
            <a:r>
              <a:rPr lang="en-US" sz="2100">
                <a:latin typeface="Times New Roman" pitchFamily="18" charset="0"/>
                <a:cs typeface="Times New Roman" pitchFamily="18" charset="0"/>
              </a:rPr>
              <a:t>Interaction with the Target (C) </a:t>
            </a:r>
          </a:p>
          <a:p>
            <a:r>
              <a:rPr lang="en-US" sz="2100">
                <a:latin typeface="Times New Roman" pitchFamily="18" charset="0"/>
                <a:cs typeface="Times New Roman" pitchFamily="18" charset="0"/>
              </a:rPr>
              <a:t>Recording of Energy by the Sensor (D)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800" b="1"/>
              <a:t>Advantages</a:t>
            </a:r>
            <a:r>
              <a:rPr lang="en-US" sz="3800"/>
              <a:t/>
            </a:r>
            <a:br>
              <a:rPr lang="en-US" sz="3800"/>
            </a:br>
            <a:endParaRPr lang="en-US" sz="3800"/>
          </a:p>
        </p:txBody>
      </p:sp>
      <p:sp>
        <p:nvSpPr>
          <p:cNvPr id="31747" name="Rectangle 3"/>
          <p:cNvSpPr>
            <a:spLocks noGrp="1" noChangeArrowheads="1"/>
          </p:cNvSpPr>
          <p:nvPr>
            <p:ph type="body" idx="1"/>
          </p:nvPr>
        </p:nvSpPr>
        <p:spPr/>
        <p:txBody>
          <a:bodyPr/>
          <a:lstStyle/>
          <a:p>
            <a:pPr>
              <a:lnSpc>
                <a:spcPct val="90000"/>
              </a:lnSpc>
              <a:buFont typeface="Wingdings" pitchFamily="2" charset="2"/>
              <a:buNone/>
            </a:pPr>
            <a:r>
              <a:rPr lang="en-US" sz="2200">
                <a:latin typeface="Times New Roman" pitchFamily="18" charset="0"/>
                <a:cs typeface="Times New Roman" pitchFamily="18" charset="0"/>
              </a:rPr>
              <a:t>A) Provides data of large areas</a:t>
            </a:r>
          </a:p>
          <a:p>
            <a:pPr>
              <a:lnSpc>
                <a:spcPct val="90000"/>
              </a:lnSpc>
              <a:buFont typeface="Wingdings" pitchFamily="2" charset="2"/>
              <a:buNone/>
            </a:pPr>
            <a:r>
              <a:rPr lang="en-US" sz="2200">
                <a:latin typeface="Times New Roman" pitchFamily="18" charset="0"/>
                <a:cs typeface="Times New Roman" pitchFamily="18" charset="0"/>
              </a:rPr>
              <a:t>b) Provides data of very remote and inaccessible regions</a:t>
            </a:r>
          </a:p>
          <a:p>
            <a:pPr>
              <a:lnSpc>
                <a:spcPct val="90000"/>
              </a:lnSpc>
              <a:buFont typeface="Wingdings" pitchFamily="2" charset="2"/>
              <a:buNone/>
            </a:pPr>
            <a:r>
              <a:rPr lang="en-US" sz="2200">
                <a:latin typeface="Times New Roman" pitchFamily="18" charset="0"/>
                <a:cs typeface="Times New Roman" pitchFamily="18" charset="0"/>
              </a:rPr>
              <a:t>c) Able to obtain imagery of any area over a continuous period of time through which the any anthropogenic or natural changes in the landscape can be analyzed</a:t>
            </a:r>
          </a:p>
          <a:p>
            <a:pPr>
              <a:lnSpc>
                <a:spcPct val="90000"/>
              </a:lnSpc>
              <a:buFont typeface="Wingdings" pitchFamily="2" charset="2"/>
              <a:buNone/>
            </a:pPr>
            <a:r>
              <a:rPr lang="en-US" sz="2200">
                <a:latin typeface="Times New Roman" pitchFamily="18" charset="0"/>
                <a:cs typeface="Times New Roman" pitchFamily="18" charset="0"/>
              </a:rPr>
              <a:t>d) Relatively inexpensive when compared to employing a team of surveyors</a:t>
            </a:r>
          </a:p>
          <a:p>
            <a:pPr>
              <a:lnSpc>
                <a:spcPct val="90000"/>
              </a:lnSpc>
              <a:buFont typeface="Wingdings" pitchFamily="2" charset="2"/>
              <a:buNone/>
            </a:pPr>
            <a:r>
              <a:rPr lang="en-US" sz="2200">
                <a:latin typeface="Times New Roman" pitchFamily="18" charset="0"/>
                <a:cs typeface="Times New Roman" pitchFamily="18" charset="0"/>
              </a:rPr>
              <a:t>e) Easy and rapid collection of data</a:t>
            </a:r>
          </a:p>
          <a:p>
            <a:pPr>
              <a:lnSpc>
                <a:spcPct val="90000"/>
              </a:lnSpc>
              <a:buFont typeface="Wingdings" pitchFamily="2" charset="2"/>
              <a:buNone/>
            </a:pPr>
            <a:r>
              <a:rPr lang="en-US" sz="2200">
                <a:latin typeface="Times New Roman" pitchFamily="18" charset="0"/>
                <a:cs typeface="Times New Roman" pitchFamily="18" charset="0"/>
              </a:rPr>
              <a:t>f) Rapid production of maps for interpretation</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71</TotalTime>
  <Words>405</Words>
  <Application>Microsoft Office PowerPoint</Application>
  <PresentationFormat>On-screen Show (4:3)</PresentationFormat>
  <Paragraphs>62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Edge</vt:lpstr>
      <vt:lpstr>PowerPoint Presentation</vt:lpstr>
      <vt:lpstr>Content </vt:lpstr>
      <vt:lpstr>What is remote sensing? </vt:lpstr>
      <vt:lpstr>History of Remote Sensing </vt:lpstr>
      <vt:lpstr>Process</vt:lpstr>
      <vt:lpstr>Applications of Remote Sensing </vt:lpstr>
      <vt:lpstr>Why is remote sensing important?</vt:lpstr>
      <vt:lpstr>Components  </vt:lpstr>
      <vt:lpstr>Advantages </vt:lpstr>
      <vt:lpstr>Disadvantages </vt:lpstr>
      <vt:lpstr>Reference </vt:lpstr>
      <vt:lpstr>Thanks </vt:lpstr>
    </vt:vector>
  </TitlesOfParts>
  <Company>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Sumit Thakur</dc:creator>
  <cp:lastModifiedBy>CRP</cp:lastModifiedBy>
  <cp:revision>12</cp:revision>
  <dcterms:created xsi:type="dcterms:W3CDTF">2006-01-01T09:23:18Z</dcterms:created>
  <dcterms:modified xsi:type="dcterms:W3CDTF">2024-01-25T12:38:21Z</dcterms:modified>
</cp:coreProperties>
</file>