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0"/>
  </p:notesMasterIdLst>
  <p:sldIdLst>
    <p:sldId id="267" r:id="rId2"/>
    <p:sldId id="287" r:id="rId3"/>
    <p:sldId id="268" r:id="rId4"/>
    <p:sldId id="269" r:id="rId5"/>
    <p:sldId id="270" r:id="rId6"/>
    <p:sldId id="271" r:id="rId7"/>
    <p:sldId id="272" r:id="rId8"/>
    <p:sldId id="273" r:id="rId9"/>
    <p:sldId id="274" r:id="rId10"/>
    <p:sldId id="275" r:id="rId11"/>
    <p:sldId id="276" r:id="rId12"/>
    <p:sldId id="286" r:id="rId13"/>
    <p:sldId id="278" r:id="rId14"/>
    <p:sldId id="279" r:id="rId15"/>
    <p:sldId id="280" r:id="rId16"/>
    <p:sldId id="281" r:id="rId17"/>
    <p:sldId id="282" r:id="rId18"/>
    <p:sldId id="28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6D10546-4C96-455E-90E6-8404444B7EF8}" type="datetimeFigureOut">
              <a:rPr lang="en-US"/>
              <a:pPr>
                <a:defRPr/>
              </a:pPr>
              <a:t>3/4/2024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891FD58-D3A9-48E2-BE2A-6B56A787D00F}" type="slidenum">
              <a:rPr lang="en-US"/>
              <a:pPr>
                <a:defRPr/>
              </a:pPr>
              <a:t>‹#›</a:t>
            </a:fld>
            <a:endParaRPr lang="en-US"/>
          </a:p>
        </p:txBody>
      </p:sp>
    </p:spTree>
    <p:extLst>
      <p:ext uri="{BB962C8B-B14F-4D97-AF65-F5344CB8AC3E}">
        <p14:creationId xmlns:p14="http://schemas.microsoft.com/office/powerpoint/2010/main" val="11561446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3A0F30-9EA5-4FD0-B5AD-93E0DD491859}" type="slidenum">
              <a:rPr lang="en-US"/>
              <a:pPr fontAlgn="base">
                <a:spcBef>
                  <a:spcPct val="0"/>
                </a:spcBef>
                <a:spcAft>
                  <a:spcPct val="0"/>
                </a:spcAft>
              </a:pPr>
              <a:t>1</a:t>
            </a:fld>
            <a:endParaRPr lang="en-US"/>
          </a:p>
        </p:txBody>
      </p:sp>
      <p:sp>
        <p:nvSpPr>
          <p:cNvPr id="143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45CD3794-FB24-42FC-8697-8C29FDC25BBF}" type="slidenum">
              <a:rPr lang="en-US" sz="1200">
                <a:latin typeface="Times New Roman" pitchFamily="18" charset="0"/>
              </a:rPr>
              <a:pPr algn="r" eaLnBrk="0" hangingPunct="0"/>
              <a:t>1</a:t>
            </a:fld>
            <a:endParaRPr lang="en-US" sz="1200">
              <a:latin typeface="Times New Roman" pitchFamily="18" charset="0"/>
            </a:endParaRPr>
          </a:p>
        </p:txBody>
      </p:sp>
      <p:sp>
        <p:nvSpPr>
          <p:cNvPr id="1434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4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7826"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7782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7782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77829" name="Rectangle 5"/>
          <p:cNvSpPr>
            <a:spLocks noGrp="1" noChangeArrowheads="1"/>
          </p:cNvSpPr>
          <p:nvPr>
            <p:ph type="dt" sz="half" idx="2"/>
          </p:nvPr>
        </p:nvSpPr>
        <p:spPr/>
        <p:txBody>
          <a:bodyPr/>
          <a:lstStyle>
            <a:lvl1pPr>
              <a:defRPr/>
            </a:lvl1pPr>
          </a:lstStyle>
          <a:p>
            <a:fld id="{FD602F06-7A6A-4817-A802-3761E3A5EC79}" type="datetimeFigureOut">
              <a:rPr lang="en-US"/>
              <a:pPr/>
              <a:t>3/4/2024</a:t>
            </a:fld>
            <a:endParaRPr lang="en-US" altLang="en-US"/>
          </a:p>
        </p:txBody>
      </p:sp>
      <p:sp>
        <p:nvSpPr>
          <p:cNvPr id="77830" name="Rectangle 6"/>
          <p:cNvSpPr>
            <a:spLocks noGrp="1" noChangeArrowheads="1"/>
          </p:cNvSpPr>
          <p:nvPr>
            <p:ph type="ftr" sz="quarter" idx="3"/>
          </p:nvPr>
        </p:nvSpPr>
        <p:spPr/>
        <p:txBody>
          <a:bodyPr/>
          <a:lstStyle>
            <a:lvl1pPr>
              <a:defRPr/>
            </a:lvl1pPr>
          </a:lstStyle>
          <a:p>
            <a:endParaRPr lang="en-US" altLang="en-US"/>
          </a:p>
        </p:txBody>
      </p:sp>
      <p:sp>
        <p:nvSpPr>
          <p:cNvPr id="77831" name="Rectangle 7"/>
          <p:cNvSpPr>
            <a:spLocks noGrp="1" noChangeArrowheads="1"/>
          </p:cNvSpPr>
          <p:nvPr>
            <p:ph type="sldNum" sz="quarter" idx="4"/>
          </p:nvPr>
        </p:nvSpPr>
        <p:spPr/>
        <p:txBody>
          <a:bodyPr/>
          <a:lstStyle>
            <a:lvl1pPr>
              <a:defRPr/>
            </a:lvl1pPr>
          </a:lstStyle>
          <a:p>
            <a:fld id="{9CCE4E92-0119-4DF4-A163-ABB91DD1935D}" type="slidenum">
              <a:rPr lang="en-US" altLang="en-US"/>
              <a:pPr/>
              <a:t>‹#›</a:t>
            </a:fld>
            <a:endParaRPr lang="en-US" altLang="en-US"/>
          </a:p>
        </p:txBody>
      </p:sp>
      <p:grpSp>
        <p:nvGrpSpPr>
          <p:cNvPr id="77832" name="Group 8"/>
          <p:cNvGrpSpPr>
            <a:grpSpLocks/>
          </p:cNvGrpSpPr>
          <p:nvPr/>
        </p:nvGrpSpPr>
        <p:grpSpPr bwMode="auto">
          <a:xfrm>
            <a:off x="7493000" y="2992438"/>
            <a:ext cx="1338263" cy="2189162"/>
            <a:chOff x="4704" y="1885"/>
            <a:chExt cx="843" cy="1379"/>
          </a:xfrm>
        </p:grpSpPr>
        <p:sp>
          <p:nvSpPr>
            <p:cNvPr id="77833"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77834"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77835"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77836"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77837"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77838"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77839"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77840"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77841"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77842"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77843"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77844"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77845"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77846"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77847"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77848"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77849"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77850"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77851"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77852"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77853"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77854"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77855"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77856"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77857"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77858"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77859"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77860"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77861"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77862"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77863"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77864"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E0F0288-40BB-458C-96FC-90F02A02A864}" type="datetimeFigureOut">
              <a:rPr lang="en-US"/>
              <a:pPr/>
              <a:t>3/4/2024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E88B9B6-297C-45F1-841E-0269ECD4BA5C}"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928DBD7-DC47-44EC-BB96-CAFD88C41E2D}" type="datetimeFigureOut">
              <a:rPr lang="en-US"/>
              <a:pPr/>
              <a:t>3/4/2024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6617BCD-4524-471F-B0DB-A821601073A2}"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A2B82B4-8657-4A0B-B3B9-C84894C031C5}" type="datetimeFigureOut">
              <a:rPr lang="en-US"/>
              <a:pPr/>
              <a:t>3/4/2024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5A3BF5-D186-48B9-98FF-4549ACAC7C53}"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FEF3FF2-ECC3-48B8-9720-AB9266489751}" type="datetimeFigureOut">
              <a:rPr lang="en-US"/>
              <a:pPr/>
              <a:t>3/4/2024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BF3431C-BEF5-4202-B850-5DBC10B83DC1}"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A2A6A24-814D-4064-B5E0-00306278EFF4}" type="datetimeFigureOut">
              <a:rPr lang="en-US"/>
              <a:pPr/>
              <a:t>3/4/2024</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722261C-DE9A-4A3A-B197-11AE33CE9172}"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E6BA0B3-A7C3-44AA-B6E2-76FACEA69DCD}" type="datetimeFigureOut">
              <a:rPr lang="en-US"/>
              <a:pPr/>
              <a:t>3/4/2024</a:t>
            </a:fld>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208D445-C333-4EC6-AF06-4F89F2ABC161}"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44F6128-B80F-4864-85FB-332667274442}" type="datetimeFigureOut">
              <a:rPr lang="en-US"/>
              <a:pPr/>
              <a:t>3/4/2024</a:t>
            </a:fld>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0FA5B0A-47B2-4555-8C54-5F4409FB6C2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9E8E379-94B2-4507-A32F-BD9F4307AB6A}" type="datetimeFigureOut">
              <a:rPr lang="en-US"/>
              <a:pPr/>
              <a:t>3/4/2024</a:t>
            </a:fld>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F126F21-9861-4FC8-B849-85426440404A}"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731BFEB-9AC6-4F0C-AA89-F5E185246F6C}" type="datetimeFigureOut">
              <a:rPr lang="en-US"/>
              <a:pPr/>
              <a:t>3/4/2024</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426D305-4A0C-475E-A4FB-97F17A8D980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27F1DA6-D9BB-4F7A-BF67-8558ABA6F858}" type="datetimeFigureOut">
              <a:rPr lang="en-US"/>
              <a:pPr/>
              <a:t>3/4/2024</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2A11CE1-9686-4800-86DC-3E75D9817B5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76803"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76804"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680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3D3D7674-0B76-417A-BB87-0FA7C174BC39}" type="datetimeFigureOut">
              <a:rPr lang="en-US"/>
              <a:pPr/>
              <a:t>3/4/2024</a:t>
            </a:fld>
            <a:endParaRPr lang="en-US" altLang="en-US"/>
          </a:p>
        </p:txBody>
      </p:sp>
      <p:sp>
        <p:nvSpPr>
          <p:cNvPr id="7680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7680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E95B40F2-41C1-408C-800B-D3EE1CC520EB}" type="slidenum">
              <a:rPr lang="en-US" altLang="en-US"/>
              <a:pPr/>
              <a:t>‹#›</a:t>
            </a:fld>
            <a:endParaRPr lang="en-US" altLang="en-US"/>
          </a:p>
        </p:txBody>
      </p:sp>
      <p:grpSp>
        <p:nvGrpSpPr>
          <p:cNvPr id="76808" name="Group 8"/>
          <p:cNvGrpSpPr>
            <a:grpSpLocks/>
          </p:cNvGrpSpPr>
          <p:nvPr/>
        </p:nvGrpSpPr>
        <p:grpSpPr bwMode="auto">
          <a:xfrm>
            <a:off x="8153400" y="152400"/>
            <a:ext cx="792163" cy="1295400"/>
            <a:chOff x="5136" y="960"/>
            <a:chExt cx="528" cy="864"/>
          </a:xfrm>
        </p:grpSpPr>
        <p:sp>
          <p:nvSpPr>
            <p:cNvPr id="76809"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76810"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76811"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76812"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76813"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76814"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76815"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76816"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76817"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76818"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76819"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76820"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76821"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76822"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76823"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76824"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76825"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76826"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76827"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76828"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76829"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76830"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76831"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76832"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76833"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76834"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76835"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76836"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76837"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76838"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76839"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cs typeface="Arial" charset="0"/>
        </a:defRPr>
      </a:lvl2pPr>
      <a:lvl3pPr algn="l" rtl="0" fontAlgn="base">
        <a:spcBef>
          <a:spcPct val="0"/>
        </a:spcBef>
        <a:spcAft>
          <a:spcPct val="0"/>
        </a:spcAft>
        <a:defRPr sz="3900" b="1">
          <a:solidFill>
            <a:schemeClr val="tx2"/>
          </a:solidFill>
          <a:latin typeface="Arial" charset="0"/>
          <a:cs typeface="Arial" charset="0"/>
        </a:defRPr>
      </a:lvl3pPr>
      <a:lvl4pPr algn="l" rtl="0" fontAlgn="base">
        <a:spcBef>
          <a:spcPct val="0"/>
        </a:spcBef>
        <a:spcAft>
          <a:spcPct val="0"/>
        </a:spcAft>
        <a:defRPr sz="3900" b="1">
          <a:solidFill>
            <a:schemeClr val="tx2"/>
          </a:solidFill>
          <a:latin typeface="Arial" charset="0"/>
          <a:cs typeface="Arial" charset="0"/>
        </a:defRPr>
      </a:lvl4pPr>
      <a:lvl5pPr algn="l" rtl="0" fontAlgn="base">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www.studymafia.org/"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http://www.studymafia.org/" TargetMode="External"/><Relationship Id="rId1" Type="http://schemas.openxmlformats.org/officeDocument/2006/relationships/slideLayout" Target="../slideLayouts/slideLayout2.xml"/><Relationship Id="rId4" Type="http://schemas.openxmlformats.org/officeDocument/2006/relationships/hyperlink" Target="http://www.wikipedia.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2051"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2052"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eaLnBrk="0" hangingPunct="0"/>
            <a:r>
              <a:rPr lang="en-US" sz="6000">
                <a:solidFill>
                  <a:schemeClr val="tx2"/>
                </a:solidFill>
                <a:latin typeface="Verdana" pitchFamily="34" charset="0"/>
                <a:hlinkClick r:id="rId5"/>
              </a:rPr>
              <a:t>www.studymafia.org</a:t>
            </a:r>
            <a:r>
              <a:rPr lang="en-US" sz="6000">
                <a:solidFill>
                  <a:schemeClr val="tx2"/>
                </a:solidFill>
                <a:latin typeface="Verdana" pitchFamily="34" charset="0"/>
              </a:rPr>
              <a:t> </a:t>
            </a:r>
            <a:endParaRPr lang="en-US" sz="6000">
              <a:solidFill>
                <a:schemeClr val="tx2"/>
              </a:solidFill>
              <a:latin typeface="Tahoma" pitchFamily="34" charset="0"/>
            </a:endParaRPr>
          </a:p>
        </p:txBody>
      </p:sp>
      <p:sp>
        <p:nvSpPr>
          <p:cNvPr id="2053"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eaLnBrk="0" hangingPunct="0">
              <a:spcBef>
                <a:spcPct val="50000"/>
              </a:spcBef>
            </a:pPr>
            <a:r>
              <a:rPr lang="en-US" sz="2000" b="1">
                <a:latin typeface="Times New Roman" pitchFamily="18" charset="0"/>
              </a:rPr>
              <a:t>Submitted To:				              Submitted By:</a:t>
            </a:r>
          </a:p>
          <a:p>
            <a:pPr eaLnBrk="0" hangingPunct="0"/>
            <a:r>
              <a:rPr lang="en-US" b="1">
                <a:latin typeface="Times New Roman" pitchFamily="18" charset="0"/>
                <a:hlinkClick r:id="rId5"/>
              </a:rPr>
              <a:t>www.studymafia.org</a:t>
            </a:r>
            <a:r>
              <a:rPr lang="en-US" b="1">
                <a:latin typeface="Times New Roman" pitchFamily="18" charset="0"/>
              </a:rPr>
              <a:t>                                                            </a:t>
            </a:r>
            <a:r>
              <a:rPr lang="en-US" b="1">
                <a:latin typeface="Times New Roman" pitchFamily="18" charset="0"/>
                <a:hlinkClick r:id="rId5"/>
              </a:rPr>
              <a:t>www.studymafia.org</a:t>
            </a:r>
            <a:r>
              <a:rPr lang="en-US" b="1">
                <a:latin typeface="Times New Roman" pitchFamily="18" charset="0"/>
              </a:rPr>
              <a:t>                </a:t>
            </a:r>
          </a:p>
        </p:txBody>
      </p:sp>
      <p:sp>
        <p:nvSpPr>
          <p:cNvPr id="2054" name="Rectangle 8"/>
          <p:cNvSpPr>
            <a:spLocks noChangeArrowheads="1"/>
          </p:cNvSpPr>
          <p:nvPr/>
        </p:nvSpPr>
        <p:spPr bwMode="auto">
          <a:xfrm>
            <a:off x="914400" y="2362200"/>
            <a:ext cx="4953000" cy="1739900"/>
          </a:xfrm>
          <a:prstGeom prst="rect">
            <a:avLst/>
          </a:prstGeom>
          <a:noFill/>
          <a:ln w="9525">
            <a:noFill/>
            <a:miter lim="800000"/>
            <a:headEnd/>
            <a:tailEnd/>
          </a:ln>
        </p:spPr>
        <p:txBody>
          <a:bodyPr>
            <a:spAutoFit/>
          </a:bodyPr>
          <a:lstStyle/>
          <a:p>
            <a:pPr algn="ctr" eaLnBrk="0" hangingPunct="0"/>
            <a:r>
              <a:rPr lang="en-US" sz="3600" b="1">
                <a:solidFill>
                  <a:schemeClr val="tx2"/>
                </a:solidFill>
                <a:latin typeface="Times New Roman" pitchFamily="18" charset="0"/>
              </a:rPr>
              <a:t>Seminar</a:t>
            </a:r>
          </a:p>
          <a:p>
            <a:pPr algn="ctr" eaLnBrk="0" hangingPunct="0"/>
            <a:r>
              <a:rPr lang="en-US" sz="3600" b="1">
                <a:solidFill>
                  <a:schemeClr val="tx2"/>
                </a:solidFill>
                <a:latin typeface="Times New Roman" pitchFamily="18" charset="0"/>
              </a:rPr>
              <a:t> On</a:t>
            </a:r>
          </a:p>
          <a:p>
            <a:pPr algn="ctr" eaLnBrk="0" hangingPunct="0"/>
            <a:r>
              <a:rPr lang="en-US" sz="3600" b="1">
                <a:solidFill>
                  <a:schemeClr val="tx2"/>
                </a:solidFill>
                <a:latin typeface="Calibri" pitchFamily="34" charset="0"/>
              </a:rPr>
              <a:t>Bubble Power</a:t>
            </a:r>
            <a:endParaRPr lang="en-US" sz="3600" b="1">
              <a:solidFill>
                <a:schemeClr val="tx2"/>
              </a:solidFill>
              <a:latin typeface="Times New Roman" pitchFamily="18" charset="0"/>
            </a:endParaRPr>
          </a:p>
        </p:txBody>
      </p:sp>
      <p:pic>
        <p:nvPicPr>
          <p:cNvPr id="2057" name="Picture 9" descr="Bubble-Logo_small"/>
          <p:cNvPicPr>
            <a:picLocks noChangeAspect="1" noChangeArrowheads="1"/>
          </p:cNvPicPr>
          <p:nvPr/>
        </p:nvPicPr>
        <p:blipFill>
          <a:blip r:embed="rId6" cstate="print"/>
          <a:srcRect/>
          <a:stretch>
            <a:fillRect/>
          </a:stretch>
        </p:blipFill>
        <p:spPr bwMode="auto">
          <a:xfrm>
            <a:off x="5334000" y="2209800"/>
            <a:ext cx="3248025" cy="2700338"/>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b="0">
                <a:ea typeface="굴림" pitchFamily="34" charset="-127"/>
              </a:rPr>
              <a:t/>
            </a:r>
            <a:br>
              <a:rPr lang="en-US" altLang="ko-KR" b="0">
                <a:ea typeface="굴림" pitchFamily="34" charset="-127"/>
              </a:rPr>
            </a:br>
            <a:r>
              <a:rPr lang="en-US" altLang="ko-KR" b="0">
                <a:ea typeface="굴림" pitchFamily="34" charset="-127"/>
              </a:rPr>
              <a:t>ACTION OF VACUUM PUMP</a:t>
            </a:r>
            <a:endParaRPr lang="en-US"/>
          </a:p>
        </p:txBody>
      </p:sp>
      <p:sp>
        <p:nvSpPr>
          <p:cNvPr id="33795"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The naturally occurring gas bubbles cannot withstand high temperature and pressure.</a:t>
            </a:r>
          </a:p>
          <a:p>
            <a:r>
              <a:rPr lang="en-US" altLang="ko-KR" sz="2400">
                <a:latin typeface="Times New Roman" pitchFamily="18" charset="0"/>
                <a:ea typeface="굴림" pitchFamily="34" charset="-127"/>
                <a:cs typeface="Times New Roman" pitchFamily="18" charset="0"/>
              </a:rPr>
              <a:t> All the naturally occurring gas bubbles dissolved in the liquid are removed virtually by attaching a vacuum pump to the flask and acoustically agitating the liquid. </a:t>
            </a:r>
            <a:endParaRPr lang="en-US" sz="2400">
              <a:latin typeface="Times New Roman" pitchFamily="18" charset="0"/>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3400" y="304800"/>
            <a:ext cx="7543800" cy="1295400"/>
          </a:xfrm>
        </p:spPr>
        <p:txBody>
          <a:bodyPr/>
          <a:lstStyle/>
          <a:p>
            <a:r>
              <a:rPr lang="en-US" altLang="ko-KR" sz="2800" b="0">
                <a:ea typeface="굴림" pitchFamily="34" charset="-127"/>
              </a:rPr>
              <a:t>ACTION OF THE WAVE GENERATOR</a:t>
            </a:r>
            <a:r>
              <a:rPr lang="en-US" altLang="ko-KR" sz="2800">
                <a:ea typeface="굴림" pitchFamily="34" charset="-127"/>
              </a:rPr>
              <a:t/>
            </a:r>
            <a:br>
              <a:rPr lang="en-US" altLang="ko-KR" sz="2800">
                <a:ea typeface="굴림" pitchFamily="34" charset="-127"/>
              </a:rPr>
            </a:br>
            <a:endParaRPr lang="en-US" sz="2800"/>
          </a:p>
        </p:txBody>
      </p:sp>
      <p:sp>
        <p:nvSpPr>
          <p:cNvPr id="34819"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To initiate the sonofusion process, we apply an oscillating voltage with a frequency of about 20,000 hertz to the piezoelectric ring. </a:t>
            </a:r>
          </a:p>
          <a:p>
            <a:r>
              <a:rPr lang="en-US" altLang="ko-KR" sz="2400">
                <a:latin typeface="Times New Roman" pitchFamily="18" charset="0"/>
                <a:ea typeface="굴림" pitchFamily="34" charset="-127"/>
                <a:cs typeface="Times New Roman" pitchFamily="18" charset="0"/>
              </a:rPr>
              <a:t>The alternating contractions and expansions of the ring-and there by of the flask-send concentric pressure waves through the liquid.</a:t>
            </a:r>
            <a:r>
              <a:rPr lang="en-US" altLang="ko-KR">
                <a:ea typeface="굴림" pitchFamily="34" charset="-127"/>
                <a:cs typeface="Times New Roman" pitchFamily="18" charset="0"/>
              </a:rPr>
              <a:t> </a:t>
            </a:r>
            <a:endParaRPr lang="en-US">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ko-KR" b="0">
                <a:ea typeface="굴림" pitchFamily="34" charset="-127"/>
              </a:rPr>
              <a:t>ACTION OF THE NEUTRON GENERATOR</a:t>
            </a:r>
            <a:endParaRPr lang="en-US" b="0"/>
          </a:p>
        </p:txBody>
      </p:sp>
      <p:sp>
        <p:nvSpPr>
          <p:cNvPr id="45059"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Precisely when the pressure reaches its lowest point, a pulsed neutron generator is fired. </a:t>
            </a:r>
          </a:p>
          <a:p>
            <a:r>
              <a:rPr lang="en-US" altLang="ko-KR" sz="2400">
                <a:latin typeface="Times New Roman" pitchFamily="18" charset="0"/>
                <a:ea typeface="굴림" pitchFamily="34" charset="-127"/>
                <a:cs typeface="Times New Roman" pitchFamily="18" charset="0"/>
              </a:rPr>
              <a:t>This is a commercially available, baseball bat size device that sits next to the flask. </a:t>
            </a:r>
          </a:p>
          <a:p>
            <a:r>
              <a:rPr lang="en-US" altLang="ko-KR" sz="2400">
                <a:latin typeface="Times New Roman" pitchFamily="18" charset="0"/>
                <a:ea typeface="굴림" pitchFamily="34" charset="-127"/>
                <a:cs typeface="Times New Roman" pitchFamily="18" charset="0"/>
              </a:rPr>
              <a:t>The generator emits high-energy neutrons at 14.1 mega electron volts in a burst that lasts about six microseconds and that goes in all directions.</a:t>
            </a:r>
            <a:r>
              <a:rPr lang="en-US" altLang="ko-KR">
                <a:ea typeface="굴림" pitchFamily="34" charset="-127"/>
                <a:cs typeface="Times New Roman" pitchFamily="18" charset="0"/>
              </a:rPr>
              <a:t/>
            </a:r>
            <a:br>
              <a:rPr lang="en-US" altLang="ko-KR">
                <a:ea typeface="굴림" pitchFamily="34" charset="-127"/>
                <a:cs typeface="Times New Roman" pitchFamily="18" charset="0"/>
              </a:rPr>
            </a:br>
            <a:r>
              <a:rPr lang="en-US" altLang="ko-KR">
                <a:ea typeface="굴림" pitchFamily="34" charset="-127"/>
                <a:cs typeface="Times New Roman" pitchFamily="18" charset="0"/>
              </a:rPr>
              <a:t> </a:t>
            </a:r>
            <a:endParaRPr lang="en-US">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ko-KR" b="0">
                <a:ea typeface="굴림" pitchFamily="34" charset="-127"/>
              </a:rPr>
              <a:t>FUTURE DEVELOPMENTS</a:t>
            </a:r>
            <a:endParaRPr lang="en-US" b="0"/>
          </a:p>
        </p:txBody>
      </p:sp>
      <p:sp>
        <p:nvSpPr>
          <p:cNvPr id="36867" name="Rectangle 3"/>
          <p:cNvSpPr>
            <a:spLocks noGrp="1" noChangeArrowheads="1"/>
          </p:cNvSpPr>
          <p:nvPr>
            <p:ph type="body" idx="1"/>
          </p:nvPr>
        </p:nvSpPr>
        <p:spPr/>
        <p:txBody>
          <a:bodyPr/>
          <a:lstStyle/>
          <a:p>
            <a:pPr>
              <a:buFont typeface="Wingdings" pitchFamily="2" charset="2"/>
              <a:buNone/>
            </a:pPr>
            <a:r>
              <a:rPr lang="en-US" altLang="ko-KR" sz="2400" b="1">
                <a:latin typeface="Times New Roman" pitchFamily="18" charset="0"/>
                <a:ea typeface="굴림" pitchFamily="34" charset="-127"/>
                <a:cs typeface="Times New Roman" pitchFamily="18" charset="0"/>
              </a:rPr>
              <a:t>    FULLY SELF SUSTAINED</a:t>
            </a:r>
          </a:p>
          <a:p>
            <a:r>
              <a:rPr lang="en-US" altLang="ko-KR" sz="2400">
                <a:latin typeface="Times New Roman" pitchFamily="18" charset="0"/>
                <a:ea typeface="굴림" pitchFamily="34" charset="-127"/>
                <a:cs typeface="Times New Roman" pitchFamily="18" charset="0"/>
              </a:rPr>
              <a:t>To make the fusion reaction fully self-sustaining arranging the setup so it produces a continuous neutron output without requiring the external neutron generator.</a:t>
            </a:r>
          </a:p>
          <a:p>
            <a:r>
              <a:rPr lang="en-US" altLang="ko-KR" sz="2400">
                <a:latin typeface="Times New Roman" pitchFamily="18" charset="0"/>
                <a:ea typeface="굴림" pitchFamily="34" charset="-127"/>
                <a:cs typeface="Times New Roman" pitchFamily="18" charset="0"/>
              </a:rPr>
              <a:t> One of the possible ways is to put two complete apparatuses side by side so that they would exchange neutrons and drive each other fusion reactions.</a:t>
            </a:r>
            <a:r>
              <a:rPr lang="en-US" altLang="ko-KR">
                <a:ea typeface="굴림" pitchFamily="34" charset="-127"/>
                <a:cs typeface="Times New Roman" pitchFamily="18" charset="0"/>
              </a:rPr>
              <a:t> </a:t>
            </a:r>
            <a:endParaRPr lang="en-US">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ko-KR" b="0">
                <a:ea typeface="굴림" pitchFamily="34" charset="-127"/>
              </a:rPr>
              <a:t>ADVANTAGES</a:t>
            </a:r>
            <a:r>
              <a:rPr lang="en-US" altLang="ko-KR">
                <a:ea typeface="굴림" pitchFamily="34" charset="-127"/>
              </a:rPr>
              <a:t> </a:t>
            </a:r>
            <a:endParaRPr lang="en-US"/>
          </a:p>
        </p:txBody>
      </p:sp>
      <p:sp>
        <p:nvSpPr>
          <p:cNvPr id="37891" name="Rectangle 3"/>
          <p:cNvSpPr>
            <a:spLocks noGrp="1" noChangeArrowheads="1"/>
          </p:cNvSpPr>
          <p:nvPr>
            <p:ph type="body" idx="1"/>
          </p:nvPr>
        </p:nvSpPr>
        <p:spPr/>
        <p:txBody>
          <a:bodyPr/>
          <a:lstStyle/>
          <a:p>
            <a:pPr marL="609600" indent="-609600">
              <a:buFont typeface="Arial" charset="0"/>
              <a:buAutoNum type="arabicPeriod"/>
            </a:pPr>
            <a:r>
              <a:rPr lang="en-US" altLang="ko-KR" sz="2400">
                <a:latin typeface="Times New Roman" pitchFamily="18" charset="0"/>
                <a:ea typeface="굴림" pitchFamily="34" charset="-127"/>
                <a:cs typeface="Times New Roman" pitchFamily="18" charset="0"/>
              </a:rPr>
              <a:t>It is self sustainable.</a:t>
            </a:r>
          </a:p>
          <a:p>
            <a:pPr marL="609600" indent="-609600">
              <a:buFont typeface="Arial" charset="0"/>
              <a:buAutoNum type="arabicPeriod"/>
            </a:pPr>
            <a:r>
              <a:rPr lang="en-US" altLang="ko-KR" sz="2400">
                <a:latin typeface="Times New Roman" pitchFamily="18" charset="0"/>
                <a:ea typeface="굴림" pitchFamily="34" charset="-127"/>
                <a:cs typeface="Times New Roman" pitchFamily="18" charset="0"/>
              </a:rPr>
              <a:t>Easily controllable.</a:t>
            </a:r>
          </a:p>
          <a:p>
            <a:pPr marL="609600" indent="-609600">
              <a:buFont typeface="Arial" charset="0"/>
              <a:buAutoNum type="arabicPeriod"/>
            </a:pPr>
            <a:r>
              <a:rPr lang="en-US" altLang="ko-KR" sz="2400">
                <a:latin typeface="Times New Roman" pitchFamily="18" charset="0"/>
                <a:ea typeface="굴림" pitchFamily="34" charset="-127"/>
                <a:cs typeface="Times New Roman" pitchFamily="18" charset="0"/>
              </a:rPr>
              <a:t>It consistently produces more energy than it consumes. </a:t>
            </a:r>
          </a:p>
          <a:p>
            <a:pPr marL="609600" indent="-609600">
              <a:buFont typeface="Arial" charset="0"/>
              <a:buAutoNum type="arabicPeriod"/>
            </a:pPr>
            <a:r>
              <a:rPr lang="en-US" altLang="ko-KR" sz="2400">
                <a:latin typeface="Times New Roman" pitchFamily="18" charset="0"/>
                <a:ea typeface="굴림" pitchFamily="34" charset="-127"/>
                <a:cs typeface="Times New Roman" pitchFamily="18" charset="0"/>
              </a:rPr>
              <a:t>Low cost. </a:t>
            </a:r>
          </a:p>
          <a:p>
            <a:pPr marL="609600" indent="-609600">
              <a:buFont typeface="Arial" charset="0"/>
              <a:buAutoNum type="arabicPeriod"/>
            </a:pPr>
            <a:r>
              <a:rPr lang="en-US" altLang="ko-KR" sz="2400">
                <a:latin typeface="Times New Roman" pitchFamily="18" charset="0"/>
                <a:ea typeface="굴림" pitchFamily="34" charset="-127"/>
                <a:cs typeface="Times New Roman" pitchFamily="18" charset="0"/>
              </a:rPr>
              <a:t>Easily available raw materials. </a:t>
            </a:r>
          </a:p>
          <a:p>
            <a:pPr marL="609600" indent="-609600">
              <a:buFont typeface="Arial" charset="0"/>
              <a:buAutoNum type="arabicPeriod"/>
            </a:pPr>
            <a:r>
              <a:rPr lang="en-US" altLang="ko-KR" sz="2400">
                <a:latin typeface="Times New Roman" pitchFamily="18" charset="0"/>
                <a:ea typeface="굴림" pitchFamily="34" charset="-127"/>
                <a:cs typeface="Times New Roman" pitchFamily="18" charset="0"/>
              </a:rPr>
              <a:t>Environmental friendly.</a:t>
            </a:r>
            <a:endParaRPr lang="en-US" sz="2400">
              <a:latin typeface="Times New Roman" pitchFamily="18" charset="0"/>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ko-KR" b="0">
                <a:ea typeface="굴림" pitchFamily="34" charset="-127"/>
              </a:rPr>
              <a:t>CHALLENGES</a:t>
            </a:r>
            <a:endParaRPr lang="en-US" b="0"/>
          </a:p>
        </p:txBody>
      </p:sp>
      <p:sp>
        <p:nvSpPr>
          <p:cNvPr id="38915"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There are two main challenges. The biggest is for Rusi Taleyarkhan’s result to be independently reproduced. </a:t>
            </a:r>
          </a:p>
          <a:p>
            <a:r>
              <a:rPr lang="en-US" altLang="ko-KR" sz="2400">
                <a:latin typeface="Times New Roman" pitchFamily="18" charset="0"/>
                <a:ea typeface="굴림" pitchFamily="34" charset="-127"/>
                <a:cs typeface="Times New Roman" pitchFamily="18" charset="0"/>
              </a:rPr>
              <a:t>Until now, no one but Horizon has published data on replicating Taleyarkhan’s results and many scientists remain highly skeptical about this set of results, although they do not dispute the principle that sonofusion is potentially achievable.</a:t>
            </a:r>
            <a:r>
              <a:rPr lang="en-US" altLang="ko-KR">
                <a:ea typeface="굴림" pitchFamily="34" charset="-127"/>
                <a:cs typeface="Times New Roman" pitchFamily="18" charset="0"/>
              </a:rPr>
              <a:t> </a:t>
            </a:r>
            <a:endParaRPr lang="en-US">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ko-KR" b="0">
                <a:ea typeface="굴림" pitchFamily="34" charset="-127"/>
              </a:rPr>
              <a:t>CONCLUSION</a:t>
            </a:r>
            <a:endParaRPr lang="en-US" b="0"/>
          </a:p>
        </p:txBody>
      </p:sp>
      <p:sp>
        <p:nvSpPr>
          <p:cNvPr id="39939"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With the steady growth of world population and with economic progress in developing countries, average electricity consumption per person has increased significantly. </a:t>
            </a:r>
          </a:p>
          <a:p>
            <a:r>
              <a:rPr lang="en-US" altLang="ko-KR" sz="2400">
                <a:latin typeface="Times New Roman" pitchFamily="18" charset="0"/>
                <a:ea typeface="굴림" pitchFamily="34" charset="-127"/>
                <a:cs typeface="Times New Roman" pitchFamily="18" charset="0"/>
              </a:rPr>
              <a:t>There fore seeking new sources of energy   just important, it is necessary.</a:t>
            </a:r>
            <a:r>
              <a:rPr lang="en-US" altLang="ko-KR">
                <a:ea typeface="굴림" pitchFamily="34" charset="-127"/>
                <a:cs typeface="Times New Roman" pitchFamily="18" charset="0"/>
              </a:rPr>
              <a:t> </a:t>
            </a:r>
            <a:endParaRPr lang="en-US">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ko-KR" b="0">
                <a:ea typeface="굴림" pitchFamily="34" charset="-127"/>
              </a:rPr>
              <a:t>References</a:t>
            </a:r>
            <a:endParaRPr lang="en-US" b="0"/>
          </a:p>
        </p:txBody>
      </p:sp>
      <p:sp>
        <p:nvSpPr>
          <p:cNvPr id="40963" name="Rectangle 3"/>
          <p:cNvSpPr>
            <a:spLocks noGrp="1" noChangeArrowheads="1"/>
          </p:cNvSpPr>
          <p:nvPr>
            <p:ph type="body" idx="1"/>
          </p:nvPr>
        </p:nvSpPr>
        <p:spPr/>
        <p:txBody>
          <a:bodyPr/>
          <a:lstStyle/>
          <a:p>
            <a:r>
              <a:rPr lang="en-US" altLang="ko-KR" sz="2800" b="1" dirty="0">
                <a:latin typeface="Times New Roman" pitchFamily="18" charset="0"/>
                <a:ea typeface="굴림" pitchFamily="34" charset="-127"/>
                <a:cs typeface="Times New Roman" pitchFamily="18" charset="0"/>
                <a:hlinkClick r:id="rId2"/>
              </a:rPr>
              <a:t>www.studymafia.org</a:t>
            </a:r>
            <a:r>
              <a:rPr lang="en-US" altLang="ko-KR" sz="2800" b="1" dirty="0">
                <a:latin typeface="Times New Roman" pitchFamily="18" charset="0"/>
                <a:ea typeface="굴림" pitchFamily="34" charset="-127"/>
                <a:cs typeface="Times New Roman" pitchFamily="18" charset="0"/>
              </a:rPr>
              <a:t> </a:t>
            </a:r>
            <a:endParaRPr lang="en-US" altLang="ko-KR" sz="2800" b="1" dirty="0">
              <a:latin typeface="Times New Roman" pitchFamily="18" charset="0"/>
              <a:ea typeface="굴림" pitchFamily="34" charset="-127"/>
              <a:cs typeface="Times New Roman" pitchFamily="18" charset="0"/>
              <a:hlinkClick r:id="rId3"/>
            </a:endParaRPr>
          </a:p>
          <a:p>
            <a:r>
              <a:rPr lang="en-US" altLang="ko-KR" sz="2800" b="1" dirty="0">
                <a:latin typeface="Times New Roman" pitchFamily="18" charset="0"/>
                <a:ea typeface="굴림" pitchFamily="34" charset="-127"/>
                <a:cs typeface="Times New Roman" pitchFamily="18" charset="0"/>
                <a:hlinkClick r:id="rId3"/>
              </a:rPr>
              <a:t>www.google.com</a:t>
            </a:r>
            <a:endParaRPr lang="en-US" altLang="ko-KR" sz="2800" b="1" dirty="0">
              <a:latin typeface="Times New Roman" pitchFamily="18" charset="0"/>
              <a:ea typeface="굴림" pitchFamily="34" charset="-127"/>
              <a:cs typeface="Times New Roman" pitchFamily="18" charset="0"/>
              <a:hlinkClick r:id="rId4"/>
            </a:endParaRPr>
          </a:p>
          <a:p>
            <a:r>
              <a:rPr lang="en-US" altLang="ko-KR" sz="2800" b="1" dirty="0" smtClean="0">
                <a:latin typeface="Times New Roman" pitchFamily="18" charset="0"/>
                <a:ea typeface="굴림" pitchFamily="34" charset="-127"/>
                <a:cs typeface="Times New Roman" pitchFamily="18" charset="0"/>
                <a:hlinkClick r:id="rId4"/>
              </a:rPr>
              <a:t>www.wikipedia.com</a:t>
            </a:r>
            <a:endParaRPr lang="en-US" altLang="ko-KR" sz="2800" b="1" dirty="0" smtClean="0">
              <a:latin typeface="Times New Roman" pitchFamily="18" charset="0"/>
              <a:ea typeface="굴림" pitchFamily="34" charset="-127"/>
              <a:cs typeface="Times New Roman" pitchFamily="18" charset="0"/>
            </a:endParaRPr>
          </a:p>
          <a:p>
            <a:r>
              <a:rPr lang="en-US" sz="2800" b="1" dirty="0" smtClean="0">
                <a:latin typeface="Times New Roman" pitchFamily="18" charset="0"/>
                <a:ea typeface="굴림" pitchFamily="34" charset="-127"/>
                <a:cs typeface="Times New Roman" pitchFamily="18" charset="0"/>
              </a:rPr>
              <a:t>seminarppt.com</a:t>
            </a:r>
          </a:p>
          <a:p>
            <a:r>
              <a:rPr lang="en-US" sz="2800" b="1" smtClean="0">
                <a:latin typeface="Times New Roman" pitchFamily="18" charset="0"/>
                <a:ea typeface="굴림" pitchFamily="34" charset="-127"/>
                <a:cs typeface="Times New Roman" pitchFamily="18" charset="0"/>
              </a:rPr>
              <a:t>Studymafia.net</a:t>
            </a:r>
            <a:endParaRPr lang="en-US" sz="2800" b="1" dirty="0">
              <a:latin typeface="Times New Roman" pitchFamily="18" charset="0"/>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819400"/>
            <a:ext cx="8229600" cy="1143000"/>
          </a:xfrm>
        </p:spPr>
        <p:txBody>
          <a:bodyPr/>
          <a:lstStyle/>
          <a:p>
            <a:r>
              <a:rPr lang="en-US" sz="8700"/>
              <a:t>THANKS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Content </a:t>
            </a:r>
          </a:p>
        </p:txBody>
      </p:sp>
      <p:sp>
        <p:nvSpPr>
          <p:cNvPr id="103427" name="Rectangle 3"/>
          <p:cNvSpPr>
            <a:spLocks noGrp="1" noChangeArrowheads="1"/>
          </p:cNvSpPr>
          <p:nvPr>
            <p:ph type="body" idx="1"/>
          </p:nvPr>
        </p:nvSpPr>
        <p:spPr/>
        <p:txBody>
          <a:bodyPr/>
          <a:lstStyle/>
          <a:p>
            <a:pPr>
              <a:lnSpc>
                <a:spcPct val="80000"/>
              </a:lnSpc>
            </a:pPr>
            <a:r>
              <a:rPr lang="en-US" sz="2400">
                <a:latin typeface="Times New Roman" pitchFamily="18" charset="0"/>
                <a:cs typeface="Times New Roman" pitchFamily="18" charset="0"/>
              </a:rPr>
              <a:t>Introduction</a:t>
            </a:r>
          </a:p>
          <a:p>
            <a:pPr>
              <a:lnSpc>
                <a:spcPct val="80000"/>
              </a:lnSpc>
            </a:pPr>
            <a:r>
              <a:rPr lang="en-US" altLang="ko-KR" sz="2400">
                <a:latin typeface="Times New Roman" pitchFamily="18" charset="0"/>
                <a:ea typeface="굴림" pitchFamily="34" charset="-127"/>
                <a:cs typeface="Times New Roman" pitchFamily="18" charset="0"/>
              </a:rPr>
              <a:t>Basic  Requirements</a:t>
            </a:r>
            <a:endParaRPr lang="en-US" sz="2400">
              <a:latin typeface="Times New Roman" pitchFamily="18" charset="0"/>
              <a:cs typeface="Times New Roman" pitchFamily="18" charset="0"/>
            </a:endParaRPr>
          </a:p>
          <a:p>
            <a:pPr>
              <a:lnSpc>
                <a:spcPct val="80000"/>
              </a:lnSpc>
            </a:pPr>
            <a:r>
              <a:rPr lang="en-US" sz="2400">
                <a:latin typeface="Times New Roman" pitchFamily="18" charset="0"/>
                <a:cs typeface="Times New Roman" pitchFamily="18" charset="0"/>
              </a:rPr>
              <a:t>Applications</a:t>
            </a:r>
          </a:p>
          <a:p>
            <a:pPr>
              <a:lnSpc>
                <a:spcPct val="80000"/>
              </a:lnSpc>
            </a:pPr>
            <a:r>
              <a:rPr lang="en-US" altLang="ko-KR" sz="2400">
                <a:latin typeface="Times New Roman" pitchFamily="18" charset="0"/>
                <a:ea typeface="굴림" pitchFamily="34" charset="-127"/>
              </a:rPr>
              <a:t>Sonoluminence</a:t>
            </a:r>
          </a:p>
          <a:p>
            <a:pPr>
              <a:lnSpc>
                <a:spcPct val="80000"/>
              </a:lnSpc>
            </a:pPr>
            <a:r>
              <a:rPr lang="en-US" altLang="ko-KR" sz="2400">
                <a:latin typeface="Times New Roman" pitchFamily="18" charset="0"/>
                <a:ea typeface="굴림" pitchFamily="34" charset="-127"/>
              </a:rPr>
              <a:t>The idea of   Sonofusion</a:t>
            </a:r>
          </a:p>
          <a:p>
            <a:pPr>
              <a:lnSpc>
                <a:spcPct val="80000"/>
              </a:lnSpc>
            </a:pPr>
            <a:r>
              <a:rPr lang="en-US" altLang="ko-KR" sz="2400">
                <a:latin typeface="Times New Roman" pitchFamily="18" charset="0"/>
                <a:ea typeface="굴림" pitchFamily="34" charset="-127"/>
              </a:rPr>
              <a:t>Sonofusion</a:t>
            </a:r>
          </a:p>
          <a:p>
            <a:pPr>
              <a:lnSpc>
                <a:spcPct val="80000"/>
              </a:lnSpc>
            </a:pPr>
            <a:r>
              <a:rPr lang="en-US" altLang="ko-KR" sz="2400">
                <a:latin typeface="Times New Roman" pitchFamily="18" charset="0"/>
                <a:ea typeface="굴림" pitchFamily="34" charset="-127"/>
              </a:rPr>
              <a:t>How Sonofusion Works</a:t>
            </a:r>
          </a:p>
          <a:p>
            <a:pPr>
              <a:lnSpc>
                <a:spcPct val="80000"/>
              </a:lnSpc>
            </a:pPr>
            <a:r>
              <a:rPr lang="en-US" altLang="ko-KR" sz="2400">
                <a:latin typeface="Times New Roman" pitchFamily="18" charset="0"/>
                <a:ea typeface="굴림" pitchFamily="34" charset="-127"/>
              </a:rPr>
              <a:t>Future  Development </a:t>
            </a:r>
            <a:endParaRPr lang="en-US" sz="2400">
              <a:latin typeface="Times New Roman" pitchFamily="18" charset="0"/>
              <a:cs typeface="Times New Roman" pitchFamily="18" charset="0"/>
            </a:endParaRPr>
          </a:p>
          <a:p>
            <a:pPr>
              <a:lnSpc>
                <a:spcPct val="80000"/>
              </a:lnSpc>
            </a:pPr>
            <a:r>
              <a:rPr lang="en-US" sz="2400">
                <a:latin typeface="Times New Roman" pitchFamily="18" charset="0"/>
                <a:cs typeface="Times New Roman" pitchFamily="18" charset="0"/>
              </a:rPr>
              <a:t>Advantages </a:t>
            </a:r>
          </a:p>
          <a:p>
            <a:pPr>
              <a:lnSpc>
                <a:spcPct val="80000"/>
              </a:lnSpc>
            </a:pPr>
            <a:r>
              <a:rPr lang="en-US" sz="2400">
                <a:latin typeface="Times New Roman" pitchFamily="18" charset="0"/>
                <a:cs typeface="Times New Roman" pitchFamily="18" charset="0"/>
              </a:rPr>
              <a:t>Challenges </a:t>
            </a:r>
          </a:p>
          <a:p>
            <a:pPr>
              <a:lnSpc>
                <a:spcPct val="80000"/>
              </a:lnSpc>
            </a:pPr>
            <a:r>
              <a:rPr lang="en-US" sz="2400">
                <a:latin typeface="Times New Roman" pitchFamily="18" charset="0"/>
                <a:cs typeface="Times New Roman" pitchFamily="18" charset="0"/>
              </a:rPr>
              <a:t>Conclusion </a:t>
            </a:r>
          </a:p>
          <a:p>
            <a:pPr>
              <a:lnSpc>
                <a:spcPct val="80000"/>
              </a:lnSpc>
            </a:pPr>
            <a:r>
              <a:rPr lang="en-US" altLang="ko-KR" sz="2400">
                <a:latin typeface="Times New Roman" pitchFamily="18" charset="0"/>
                <a:ea typeface="굴림" pitchFamily="34" charset="-127"/>
                <a:cs typeface="Times New Roman" pitchFamily="18" charset="0"/>
              </a:rPr>
              <a:t>References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b="0">
                <a:ea typeface="굴림" pitchFamily="34" charset="-127"/>
              </a:rPr>
              <a:t>Introduction</a:t>
            </a:r>
            <a:endParaRPr lang="en-US" b="0"/>
          </a:p>
        </p:txBody>
      </p:sp>
      <p:sp>
        <p:nvSpPr>
          <p:cNvPr id="26627"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Conventional fuels are getting depleted at a very fast rate.</a:t>
            </a:r>
          </a:p>
          <a:p>
            <a:r>
              <a:rPr lang="en-US" altLang="ko-KR" sz="2400">
                <a:latin typeface="Times New Roman" pitchFamily="18" charset="0"/>
                <a:ea typeface="굴림" pitchFamily="34" charset="-127"/>
                <a:cs typeface="Times New Roman" pitchFamily="18" charset="0"/>
              </a:rPr>
              <a:t>One of the conventional methods of producing bulk energy is nuclear fision &amp; nuclear fusion.</a:t>
            </a:r>
          </a:p>
          <a:p>
            <a:r>
              <a:rPr lang="en-US" altLang="ko-KR" sz="2400">
                <a:latin typeface="Times New Roman" pitchFamily="18" charset="0"/>
                <a:ea typeface="굴림" pitchFamily="34" charset="-127"/>
                <a:cs typeface="Times New Roman" pitchFamily="18" charset="0"/>
              </a:rPr>
              <a:t>In nuclear Fusion atomic nuclei are fused together.</a:t>
            </a:r>
          </a:p>
          <a:p>
            <a:r>
              <a:rPr lang="en-US" altLang="ko-KR" sz="2400">
                <a:latin typeface="Times New Roman" pitchFamily="18" charset="0"/>
                <a:ea typeface="굴림" pitchFamily="34" charset="-127"/>
                <a:cs typeface="Times New Roman" pitchFamily="18" charset="0"/>
              </a:rPr>
              <a:t>In Nuclear Fision atoms are split by neutrons releasing huge amount of energy.</a:t>
            </a:r>
          </a:p>
          <a:p>
            <a:r>
              <a:rPr lang="en-US" altLang="ko-KR" sz="2400">
                <a:latin typeface="Times New Roman" pitchFamily="18" charset="0"/>
                <a:ea typeface="굴림" pitchFamily="34" charset="-127"/>
                <a:cs typeface="Times New Roman" pitchFamily="18" charset="0"/>
              </a:rPr>
              <a:t>Bubble Power’-the revolutionary new energy source.</a:t>
            </a:r>
          </a:p>
          <a:p>
            <a:r>
              <a:rPr lang="en-US" altLang="ko-KR" sz="2400">
                <a:latin typeface="Times New Roman" pitchFamily="18" charset="0"/>
                <a:ea typeface="굴림" pitchFamily="34" charset="-127"/>
                <a:cs typeface="Times New Roman" pitchFamily="18" charset="0"/>
              </a:rPr>
              <a:t>It is working under the principle of Sono fusion.</a:t>
            </a:r>
            <a:endParaRPr lang="en-US" sz="2400">
              <a:latin typeface="Times New Roman" pitchFamily="18" charset="0"/>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b="0">
                <a:ea typeface="굴림" pitchFamily="34" charset="-127"/>
              </a:rPr>
              <a:t>BASIC REQUIREMENTS</a:t>
            </a:r>
            <a:endParaRPr lang="en-US" b="0"/>
          </a:p>
        </p:txBody>
      </p:sp>
      <p:sp>
        <p:nvSpPr>
          <p:cNvPr id="27651"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Pyrex flask</a:t>
            </a:r>
          </a:p>
          <a:p>
            <a:r>
              <a:rPr lang="en-US" altLang="ko-KR" sz="2400">
                <a:latin typeface="Times New Roman" pitchFamily="18" charset="0"/>
                <a:ea typeface="굴림" pitchFamily="34" charset="-127"/>
                <a:cs typeface="Times New Roman" pitchFamily="18" charset="0"/>
              </a:rPr>
              <a:t>Vacuum pump</a:t>
            </a:r>
          </a:p>
          <a:p>
            <a:r>
              <a:rPr lang="en-US" altLang="ko-KR" sz="2400">
                <a:latin typeface="Times New Roman" pitchFamily="18" charset="0"/>
                <a:ea typeface="굴림" pitchFamily="34" charset="-127"/>
                <a:cs typeface="Times New Roman" pitchFamily="18" charset="0"/>
              </a:rPr>
              <a:t>Piezoelectric crystal</a:t>
            </a:r>
          </a:p>
          <a:p>
            <a:r>
              <a:rPr lang="en-US" altLang="ko-KR" sz="2400">
                <a:latin typeface="Times New Roman" pitchFamily="18" charset="0"/>
                <a:ea typeface="굴림" pitchFamily="34" charset="-127"/>
                <a:cs typeface="Times New Roman" pitchFamily="18" charset="0"/>
              </a:rPr>
              <a:t>Wave generator</a:t>
            </a:r>
          </a:p>
          <a:p>
            <a:r>
              <a:rPr lang="en-US" altLang="ko-KR" sz="2400">
                <a:latin typeface="Times New Roman" pitchFamily="18" charset="0"/>
                <a:ea typeface="굴림" pitchFamily="34" charset="-127"/>
                <a:cs typeface="Times New Roman" pitchFamily="18" charset="0"/>
              </a:rPr>
              <a:t>Amplifier</a:t>
            </a:r>
          </a:p>
          <a:p>
            <a:r>
              <a:rPr lang="en-US" altLang="ko-KR" sz="2400">
                <a:latin typeface="Times New Roman" pitchFamily="18" charset="0"/>
                <a:ea typeface="굴림" pitchFamily="34" charset="-127"/>
                <a:cs typeface="Times New Roman" pitchFamily="18" charset="0"/>
              </a:rPr>
              <a:t>Neutron generator</a:t>
            </a:r>
          </a:p>
          <a:p>
            <a:r>
              <a:rPr lang="en-US" altLang="ko-KR" sz="2400">
                <a:latin typeface="Times New Roman" pitchFamily="18" charset="0"/>
                <a:ea typeface="굴림" pitchFamily="34" charset="-127"/>
                <a:cs typeface="Times New Roman" pitchFamily="18" charset="0"/>
              </a:rPr>
              <a:t>Neutron and gamma ray detector</a:t>
            </a:r>
          </a:p>
          <a:p>
            <a:r>
              <a:rPr lang="en-US" altLang="ko-KR" sz="2400">
                <a:latin typeface="Times New Roman" pitchFamily="18" charset="0"/>
                <a:ea typeface="굴림" pitchFamily="34" charset="-127"/>
                <a:cs typeface="Times New Roman" pitchFamily="18" charset="0"/>
              </a:rPr>
              <a:t>Photomultiplier</a:t>
            </a:r>
          </a:p>
          <a:p>
            <a:r>
              <a:rPr lang="en-US" altLang="ko-KR" sz="2400">
                <a:latin typeface="Times New Roman" pitchFamily="18" charset="0"/>
                <a:ea typeface="굴림" pitchFamily="34" charset="-127"/>
                <a:cs typeface="Times New Roman" pitchFamily="18" charset="0"/>
              </a:rPr>
              <a:t>Microphone &amp; speaker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ko-KR" b="0">
                <a:ea typeface="굴림" pitchFamily="34" charset="-127"/>
              </a:rPr>
              <a:t>APPLICATIONS</a:t>
            </a:r>
            <a:endParaRPr lang="en-US" b="0"/>
          </a:p>
        </p:txBody>
      </p:sp>
      <p:sp>
        <p:nvSpPr>
          <p:cNvPr id="28675" name="Rectangle 3"/>
          <p:cNvSpPr>
            <a:spLocks noGrp="1" noChangeArrowheads="1"/>
          </p:cNvSpPr>
          <p:nvPr>
            <p:ph type="body" idx="1"/>
          </p:nvPr>
        </p:nvSpPr>
        <p:spPr>
          <a:xfrm>
            <a:off x="457200" y="1600200"/>
            <a:ext cx="8229600" cy="5029200"/>
          </a:xfrm>
        </p:spPr>
        <p:txBody>
          <a:bodyPr/>
          <a:lstStyle/>
          <a:p>
            <a:pPr marL="457200" indent="-457200">
              <a:lnSpc>
                <a:spcPct val="80000"/>
              </a:lnSpc>
              <a:buFont typeface="Arial" charset="0"/>
              <a:buAutoNum type="arabicPeriod"/>
            </a:pPr>
            <a:r>
              <a:rPr lang="en-US" altLang="ko-KR" sz="2400">
                <a:latin typeface="Times New Roman" pitchFamily="18" charset="0"/>
                <a:ea typeface="굴림" pitchFamily="34" charset="-127"/>
                <a:cs typeface="Times New Roman" pitchFamily="18" charset="0"/>
              </a:rPr>
              <a:t>  The rmonuclear fusion gives a new, safe, environmental friendly way to produce electrical energy. </a:t>
            </a:r>
          </a:p>
          <a:p>
            <a:pPr marL="457200" indent="-457200">
              <a:lnSpc>
                <a:spcPct val="80000"/>
              </a:lnSpc>
              <a:buFont typeface="Arial" charset="0"/>
              <a:buAutoNum type="arabicPeriod"/>
            </a:pPr>
            <a:r>
              <a:rPr lang="en-US" altLang="ko-KR" sz="2400">
                <a:latin typeface="Times New Roman" pitchFamily="18" charset="0"/>
                <a:ea typeface="굴림" pitchFamily="34" charset="-127"/>
                <a:cs typeface="Times New Roman" pitchFamily="18" charset="0"/>
              </a:rPr>
              <a:t>  This technology also could result in a new class of low cost, compact detectors for security applications. That use neutrons to probe the contents of suitcases. </a:t>
            </a:r>
          </a:p>
          <a:p>
            <a:pPr marL="457200" indent="-457200">
              <a:lnSpc>
                <a:spcPct val="80000"/>
              </a:lnSpc>
              <a:buFont typeface="Arial" charset="0"/>
              <a:buAutoNum type="arabicPeriod"/>
            </a:pPr>
            <a:r>
              <a:rPr lang="en-US" altLang="ko-KR" sz="2400">
                <a:latin typeface="Times New Roman" pitchFamily="18" charset="0"/>
                <a:ea typeface="굴림" pitchFamily="34" charset="-127"/>
                <a:cs typeface="Times New Roman" pitchFamily="18" charset="0"/>
              </a:rPr>
              <a:t> Devices for research that use neutrons to analyze the molecular structure of materials. </a:t>
            </a:r>
          </a:p>
          <a:p>
            <a:pPr marL="457200" indent="-457200">
              <a:lnSpc>
                <a:spcPct val="80000"/>
              </a:lnSpc>
              <a:buFont typeface="Arial" charset="0"/>
              <a:buAutoNum type="arabicPeriod"/>
            </a:pPr>
            <a:r>
              <a:rPr lang="en-US" altLang="ko-KR" sz="2400">
                <a:latin typeface="Times New Roman" pitchFamily="18" charset="0"/>
                <a:ea typeface="굴림" pitchFamily="34" charset="-127"/>
                <a:cs typeface="Times New Roman" pitchFamily="18" charset="0"/>
              </a:rPr>
              <a:t> Machines that cheaply manufacture new synthetic materials and efficiently produce tritium, which is used for numerous applications ranging from medical imaging to watch dials. </a:t>
            </a:r>
          </a:p>
          <a:p>
            <a:pPr marL="457200" indent="-457200">
              <a:lnSpc>
                <a:spcPct val="80000"/>
              </a:lnSpc>
              <a:buFont typeface="Arial" charset="0"/>
              <a:buNone/>
            </a:pPr>
            <a:endParaRPr lang="en-US" sz="2400">
              <a:latin typeface="Times New Roman" pitchFamily="18" charset="0"/>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b="0">
                <a:ea typeface="굴림" pitchFamily="34" charset="-127"/>
              </a:rPr>
              <a:t>SONOLUMINESCENCE</a:t>
            </a:r>
            <a:endParaRPr lang="en-US" b="0"/>
          </a:p>
        </p:txBody>
      </p:sp>
      <p:sp>
        <p:nvSpPr>
          <p:cNvPr id="29699" name="Rectangle 3"/>
          <p:cNvSpPr>
            <a:spLocks noGrp="1" noChangeArrowheads="1"/>
          </p:cNvSpPr>
          <p:nvPr>
            <p:ph type="body" idx="1"/>
          </p:nvPr>
        </p:nvSpPr>
        <p:spPr>
          <a:xfrm>
            <a:off x="457200" y="1600200"/>
            <a:ext cx="8229600" cy="4876800"/>
          </a:xfrm>
        </p:spPr>
        <p:txBody>
          <a:bodyPr/>
          <a:lstStyle/>
          <a:p>
            <a:r>
              <a:rPr lang="en-US" altLang="ko-KR" sz="2400">
                <a:latin typeface="Times New Roman" pitchFamily="18" charset="0"/>
                <a:ea typeface="굴림" pitchFamily="34" charset="-127"/>
                <a:cs typeface="Times New Roman" pitchFamily="18" charset="0"/>
              </a:rPr>
              <a:t>When a gas bubble in a liquid is excited by ultrasonic acoustic waves it can emit short flashes of light suggestive of extreme temperatures inside the bubble.</a:t>
            </a:r>
          </a:p>
          <a:p>
            <a:r>
              <a:rPr lang="en-US" altLang="ko-KR" sz="2400">
                <a:latin typeface="Times New Roman" pitchFamily="18" charset="0"/>
                <a:ea typeface="굴림" pitchFamily="34" charset="-127"/>
                <a:cs typeface="Times New Roman" pitchFamily="18" charset="0"/>
              </a:rPr>
              <a:t> These flashes of light known as sonoluminescence, occur as the bubble implode or cavitates.</a:t>
            </a:r>
          </a:p>
          <a:p>
            <a:r>
              <a:rPr lang="en-US" altLang="ko-KR" sz="2400">
                <a:latin typeface="Times New Roman" pitchFamily="18" charset="0"/>
                <a:ea typeface="굴림" pitchFamily="34" charset="-127"/>
                <a:cs typeface="Times New Roman" pitchFamily="18" charset="0"/>
              </a:rPr>
              <a:t> It is show that chemical reactions occur during cavitations of a single, isolated bubble and yield of photons, radicals and ions formed.</a:t>
            </a:r>
          </a:p>
          <a:p>
            <a:r>
              <a:rPr lang="en-US" altLang="ko-KR" sz="2400">
                <a:latin typeface="Times New Roman" pitchFamily="18" charset="0"/>
                <a:ea typeface="굴림" pitchFamily="34" charset="-127"/>
                <a:cs typeface="Times New Roman" pitchFamily="18" charset="0"/>
              </a:rPr>
              <a:t> That is gas bubbles in a liquid can convert sound energy in to light.</a:t>
            </a:r>
            <a:br>
              <a:rPr lang="en-US" altLang="ko-KR" sz="2400">
                <a:latin typeface="Times New Roman" pitchFamily="18" charset="0"/>
                <a:ea typeface="굴림" pitchFamily="34" charset="-127"/>
                <a:cs typeface="Times New Roman" pitchFamily="18" charset="0"/>
              </a:rPr>
            </a:br>
            <a:r>
              <a:rPr lang="en-US" altLang="ko-KR" sz="2600">
                <a:ea typeface="굴림" pitchFamily="34" charset="-127"/>
                <a:cs typeface="Times New Roman" pitchFamily="18" charset="0"/>
              </a:rPr>
              <a:t/>
            </a:r>
            <a:br>
              <a:rPr lang="en-US" altLang="ko-KR" sz="2600">
                <a:ea typeface="굴림" pitchFamily="34" charset="-127"/>
                <a:cs typeface="Times New Roman" pitchFamily="18" charset="0"/>
              </a:rPr>
            </a:br>
            <a:endParaRPr lang="en-US" sz="2600">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ko-KR" b="0">
                <a:ea typeface="굴림" pitchFamily="34" charset="-127"/>
              </a:rPr>
              <a:t>THE IDEA OF SONOFUSION</a:t>
            </a:r>
            <a:endParaRPr lang="en-US" b="0"/>
          </a:p>
        </p:txBody>
      </p:sp>
      <p:sp>
        <p:nvSpPr>
          <p:cNvPr id="30723"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It is hard to imagine that mere sound waves can possibly produce in the bubbles, the extreme temperatures and pressures created by the lasers or magnetic fields, which themselves replicate the interior conditions of stars like our sun, where fusion occurs steadily.</a:t>
            </a:r>
          </a:p>
          <a:p>
            <a:r>
              <a:rPr lang="en-US" altLang="ko-KR" sz="2400">
                <a:latin typeface="Times New Roman" pitchFamily="18" charset="0"/>
                <a:ea typeface="굴림" pitchFamily="34" charset="-127"/>
                <a:cs typeface="Times New Roman" pitchFamily="18" charset="0"/>
              </a:rPr>
              <a:t> Nevertheless, three years ago, researchers obtained strong evidence that such a process now known as sonofusion is indeed possible.</a:t>
            </a:r>
            <a:r>
              <a:rPr lang="en-US" altLang="ko-KR">
                <a:ea typeface="굴림" pitchFamily="34" charset="-127"/>
                <a:cs typeface="Times New Roman" pitchFamily="18" charset="0"/>
              </a:rPr>
              <a:t> </a:t>
            </a:r>
            <a:endParaRPr lang="en-US">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b="0">
                <a:ea typeface="굴림" pitchFamily="34" charset="-127"/>
              </a:rPr>
              <a:t>HOW SONOFUSION WORKS</a:t>
            </a:r>
            <a:endParaRPr lang="en-US" b="0"/>
          </a:p>
        </p:txBody>
      </p:sp>
      <p:sp>
        <p:nvSpPr>
          <p:cNvPr id="31747"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Action of vacuum pump.</a:t>
            </a:r>
          </a:p>
          <a:p>
            <a:r>
              <a:rPr lang="en-US" altLang="ko-KR" sz="2400">
                <a:latin typeface="Times New Roman" pitchFamily="18" charset="0"/>
                <a:ea typeface="굴림" pitchFamily="34" charset="-127"/>
                <a:cs typeface="Times New Roman" pitchFamily="18" charset="0"/>
              </a:rPr>
              <a:t>Fill the flask with deuterated acetone.</a:t>
            </a:r>
          </a:p>
          <a:p>
            <a:r>
              <a:rPr lang="en-US" altLang="ko-KR" sz="2400">
                <a:latin typeface="Times New Roman" pitchFamily="18" charset="0"/>
                <a:ea typeface="굴림" pitchFamily="34" charset="-127"/>
                <a:cs typeface="Times New Roman" pitchFamily="18" charset="0"/>
              </a:rPr>
              <a:t>For initiation an oscillating voltage of 20 kHz applied to the ring.</a:t>
            </a:r>
          </a:p>
          <a:p>
            <a:r>
              <a:rPr lang="en-US" altLang="ko-KR" sz="2400">
                <a:latin typeface="Times New Roman" pitchFamily="18" charset="0"/>
                <a:ea typeface="굴림" pitchFamily="34" charset="-127"/>
                <a:cs typeface="Times New Roman" pitchFamily="18" charset="0"/>
              </a:rPr>
              <a:t>Fire a pulsed neutron generator.</a:t>
            </a:r>
          </a:p>
        </p:txBody>
      </p:sp>
      <p:pic>
        <p:nvPicPr>
          <p:cNvPr id="31749" name="Picture 5" descr="quark_proton-470x260"/>
          <p:cNvPicPr>
            <a:picLocks noChangeAspect="1" noChangeArrowheads="1"/>
          </p:cNvPicPr>
          <p:nvPr/>
        </p:nvPicPr>
        <p:blipFill>
          <a:blip r:embed="rId2" cstate="print"/>
          <a:srcRect/>
          <a:stretch>
            <a:fillRect/>
          </a:stretch>
        </p:blipFill>
        <p:spPr bwMode="auto">
          <a:xfrm>
            <a:off x="5562600" y="4648200"/>
            <a:ext cx="3257550" cy="180181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b="0">
                <a:ea typeface="굴림" pitchFamily="34" charset="-127"/>
              </a:rPr>
              <a:t>SONOFUSION</a:t>
            </a:r>
            <a:endParaRPr lang="en-US" b="0"/>
          </a:p>
        </p:txBody>
      </p:sp>
      <p:sp>
        <p:nvSpPr>
          <p:cNvPr id="32771" name="Rectangle 3"/>
          <p:cNvSpPr>
            <a:spLocks noGrp="1" noChangeArrowheads="1"/>
          </p:cNvSpPr>
          <p:nvPr>
            <p:ph type="body" idx="1"/>
          </p:nvPr>
        </p:nvSpPr>
        <p:spPr/>
        <p:txBody>
          <a:bodyPr/>
          <a:lstStyle/>
          <a:p>
            <a:r>
              <a:rPr lang="en-US" altLang="ko-KR" sz="2400">
                <a:latin typeface="Times New Roman" pitchFamily="18" charset="0"/>
                <a:ea typeface="굴림" pitchFamily="34" charset="-127"/>
                <a:cs typeface="Times New Roman" pitchFamily="18" charset="0"/>
              </a:rPr>
              <a:t>The apparatus consists of a cylindrical Pyrex glass flask 100 m.m. in high and 65m.m.in diameter.</a:t>
            </a:r>
          </a:p>
          <a:p>
            <a:r>
              <a:rPr lang="en-US" altLang="ko-KR" sz="2400">
                <a:latin typeface="Times New Roman" pitchFamily="18" charset="0"/>
                <a:ea typeface="굴림" pitchFamily="34" charset="-127"/>
                <a:cs typeface="Times New Roman" pitchFamily="18" charset="0"/>
              </a:rPr>
              <a:t> A lead-zirconate-titanate ceramic piezoelectric crystal in the form of a ring is attached to the flaska outer surface. </a:t>
            </a:r>
          </a:p>
          <a:p>
            <a:r>
              <a:rPr lang="en-US" altLang="ko-KR" sz="2400">
                <a:latin typeface="Times New Roman" pitchFamily="18" charset="0"/>
                <a:ea typeface="굴림" pitchFamily="34" charset="-127"/>
                <a:cs typeface="Times New Roman" pitchFamily="18" charset="0"/>
              </a:rPr>
              <a:t>The piezoelectric ring works like the loud speakers in a sonoluminescence experiment, although it creates much stronger pressure waves. </a:t>
            </a:r>
          </a:p>
          <a:p>
            <a:r>
              <a:rPr lang="en-US" altLang="ko-KR" sz="2400">
                <a:latin typeface="Times New Roman" pitchFamily="18" charset="0"/>
                <a:ea typeface="굴림" pitchFamily="34" charset="-127"/>
                <a:cs typeface="Times New Roman" pitchFamily="18" charset="0"/>
              </a:rPr>
              <a:t>When a positive voltage is applied to the piezoelectric ring, it contracts; when the voltage is removed, it expands to its original size.</a:t>
            </a:r>
            <a:r>
              <a:rPr lang="en-US" altLang="ko-KR" sz="2600">
                <a:ea typeface="굴림" pitchFamily="34" charset="-127"/>
                <a:cs typeface="Times New Roman" pitchFamily="18" charset="0"/>
              </a:rPr>
              <a:t> </a:t>
            </a:r>
            <a:endParaRPr lang="en-US" sz="2600">
              <a:ea typeface="굴림" pitchFamily="34" charset="-127"/>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186</TotalTime>
  <Words>838</Words>
  <Application>Microsoft Office PowerPoint</Application>
  <PresentationFormat>On-screen Show (4:3)</PresentationFormat>
  <Paragraphs>95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Network</vt:lpstr>
      <vt:lpstr>PowerPoint Presentation</vt:lpstr>
      <vt:lpstr>Content </vt:lpstr>
      <vt:lpstr>Introduction</vt:lpstr>
      <vt:lpstr>BASIC REQUIREMENTS</vt:lpstr>
      <vt:lpstr>APPLICATIONS</vt:lpstr>
      <vt:lpstr>SONOLUMINESCENCE</vt:lpstr>
      <vt:lpstr>THE IDEA OF SONOFUSION</vt:lpstr>
      <vt:lpstr>HOW SONOFUSION WORKS</vt:lpstr>
      <vt:lpstr>SONOFUSION</vt:lpstr>
      <vt:lpstr> ACTION OF VACUUM PUMP</vt:lpstr>
      <vt:lpstr>ACTION OF THE WAVE GENERATOR </vt:lpstr>
      <vt:lpstr>ACTION OF THE NEUTRON GENERATOR</vt:lpstr>
      <vt:lpstr>FUTURE DEVELOPMENTS</vt:lpstr>
      <vt:lpstr>ADVANTAGES </vt:lpstr>
      <vt:lpstr>CHALLENGES</vt:lpstr>
      <vt:lpstr>CONCLUSION</vt:lpstr>
      <vt:lpstr>References</vt:lpstr>
      <vt:lpstr>THANKS </vt:lpstr>
    </vt:vector>
  </TitlesOfParts>
  <Company>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Sumit Thakur</dc:creator>
  <cp:lastModifiedBy>CRP</cp:lastModifiedBy>
  <cp:revision>13</cp:revision>
  <dcterms:created xsi:type="dcterms:W3CDTF">2006-01-01T08:20:10Z</dcterms:created>
  <dcterms:modified xsi:type="dcterms:W3CDTF">2024-03-04T15:02:42Z</dcterms:modified>
</cp:coreProperties>
</file>