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05" r:id="rId1"/>
  </p:sldMasterIdLst>
  <p:notesMasterIdLst>
    <p:notesMasterId r:id="rId14"/>
  </p:notesMasterIdLst>
  <p:sldIdLst>
    <p:sldId id="270" r:id="rId2"/>
    <p:sldId id="269" r:id="rId3"/>
    <p:sldId id="258" r:id="rId4"/>
    <p:sldId id="262" r:id="rId5"/>
    <p:sldId id="264" r:id="rId6"/>
    <p:sldId id="259" r:id="rId7"/>
    <p:sldId id="261" r:id="rId8"/>
    <p:sldId id="271" r:id="rId9"/>
    <p:sldId id="260" r:id="rId10"/>
    <p:sldId id="266" r:id="rId11"/>
    <p:sldId id="268" r:id="rId12"/>
    <p:sldId id="267"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0440" autoAdjust="0"/>
    <p:restoredTop sz="86364" autoAdjust="0"/>
  </p:normalViewPr>
  <p:slideViewPr>
    <p:cSldViewPr snapToGrid="0">
      <p:cViewPr varScale="1">
        <p:scale>
          <a:sx n="85" d="100"/>
          <a:sy n="85" d="100"/>
        </p:scale>
        <p:origin x="-96" y="-26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E1C5BA5-C95A-404A-8A36-23BAE14F5B14}" type="datetimeFigureOut">
              <a:rPr lang="en-US" smtClean="0"/>
              <a:pPr/>
              <a:t>4/23/2015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F286B1F-02C6-47C6-9D05-086D7D34106A}"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EE701121-B02A-494C-BE46-991C9F43A0DB}" type="slidenum">
              <a:rPr lang="en-US" smtClean="0"/>
              <a:pPr/>
              <a:t>1</a:t>
            </a:fld>
            <a:endParaRPr lang="en-US" smtClean="0"/>
          </a:p>
        </p:txBody>
      </p:sp>
      <p:sp>
        <p:nvSpPr>
          <p:cNvPr id="33795"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D05FA00C-9466-4800-8CA9-5C53E54ECE7D}" type="slidenum">
              <a:rPr lang="en-US" sz="1200">
                <a:latin typeface="Calibri" pitchFamily="34" charset="0"/>
              </a:rPr>
              <a:pPr algn="r"/>
              <a:t>1</a:t>
            </a:fld>
            <a:endParaRPr lang="en-US" sz="1200">
              <a:latin typeface="Calibri" pitchFamily="34" charset="0"/>
            </a:endParaRPr>
          </a:p>
        </p:txBody>
      </p:sp>
      <p:sp>
        <p:nvSpPr>
          <p:cNvPr id="3379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A09A05E3-7434-4564-9254-4BA091991A7D}" type="slidenum">
              <a:rPr lang="en-US" sz="1200">
                <a:latin typeface="Times New Roman" pitchFamily="18" charset="0"/>
              </a:rPr>
              <a:pPr algn="r"/>
              <a:t>1</a:t>
            </a:fld>
            <a:endParaRPr lang="en-US" sz="1200">
              <a:latin typeface="Times New Roman" pitchFamily="18" charset="0"/>
            </a:endParaRPr>
          </a:p>
        </p:txBody>
      </p:sp>
      <p:sp>
        <p:nvSpPr>
          <p:cNvPr id="33797" name="Rectangle 2"/>
          <p:cNvSpPr>
            <a:spLocks noGrp="1" noRot="1" noChangeAspect="1" noChangeArrowheads="1" noTextEdit="1"/>
          </p:cNvSpPr>
          <p:nvPr>
            <p:ph type="sldImg"/>
          </p:nvPr>
        </p:nvSpPr>
        <p:spPr>
          <a:ln/>
        </p:spPr>
      </p:sp>
      <p:sp>
        <p:nvSpPr>
          <p:cNvPr id="33798" name="Rectangle 3"/>
          <p:cNvSpPr>
            <a:spLocks noGrp="1" noChangeArrowheads="1"/>
          </p:cNvSpPr>
          <p:nvPr>
            <p:ph type="body" idx="1"/>
          </p:nvPr>
        </p:nvSpPr>
        <p:spPr>
          <a:noFill/>
          <a:ln/>
        </p:spPr>
        <p:txBody>
          <a:bodyPr/>
          <a:lstStyle/>
          <a:p>
            <a:pPr>
              <a:spcBef>
                <a:spcPct val="0"/>
              </a:spcBef>
            </a:pP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12192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2192" y="6053328"/>
            <a:ext cx="2999232"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3145536" y="6044184"/>
            <a:ext cx="90464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3149600" y="4038600"/>
            <a:ext cx="8636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3149600" y="6050037"/>
            <a:ext cx="89408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101600" y="6068699"/>
            <a:ext cx="2743200" cy="685800"/>
          </a:xfrm>
        </p:spPr>
        <p:txBody>
          <a:bodyPr>
            <a:noAutofit/>
          </a:bodyPr>
          <a:lstStyle>
            <a:lvl1pPr algn="ctr">
              <a:defRPr sz="2000">
                <a:solidFill>
                  <a:srgbClr val="FFFFFF"/>
                </a:solidFill>
              </a:defRPr>
            </a:lvl1pPr>
          </a:lstStyle>
          <a:p>
            <a:fld id="{B61BEF0D-F0BB-DE4B-95CE-6DB70DBA9567}" type="datetimeFigureOut">
              <a:rPr lang="en-US" smtClean="0"/>
              <a:pPr/>
              <a:t>4/23/2015</a:t>
            </a:fld>
            <a:endParaRPr lang="en-US" dirty="0"/>
          </a:p>
        </p:txBody>
      </p:sp>
      <p:sp>
        <p:nvSpPr>
          <p:cNvPr id="17" name="Footer Placeholder 16"/>
          <p:cNvSpPr>
            <a:spLocks noGrp="1"/>
          </p:cNvSpPr>
          <p:nvPr>
            <p:ph type="ftr" sz="quarter" idx="11"/>
          </p:nvPr>
        </p:nvSpPr>
        <p:spPr>
          <a:xfrm>
            <a:off x="2780524" y="236539"/>
            <a:ext cx="7823200" cy="365125"/>
          </a:xfrm>
        </p:spPr>
        <p:txBody>
          <a:bodyPr/>
          <a:lstStyle>
            <a:lvl1pPr algn="r">
              <a:defRPr>
                <a:solidFill>
                  <a:schemeClr val="tx2"/>
                </a:solidFill>
              </a:defRPr>
            </a:lvl1pPr>
          </a:lstStyle>
          <a:p>
            <a:endParaRPr lang="en-US" dirty="0"/>
          </a:p>
        </p:txBody>
      </p:sp>
      <p:sp>
        <p:nvSpPr>
          <p:cNvPr id="29" name="Slide Number Placeholder 28"/>
          <p:cNvSpPr>
            <a:spLocks noGrp="1"/>
          </p:cNvSpPr>
          <p:nvPr>
            <p:ph type="sldNum" sz="quarter" idx="12"/>
          </p:nvPr>
        </p:nvSpPr>
        <p:spPr>
          <a:xfrm>
            <a:off x="10668000" y="228600"/>
            <a:ext cx="1117600" cy="381000"/>
          </a:xfrm>
        </p:spPr>
        <p:txBody>
          <a:bodyPr/>
          <a:lstStyle>
            <a:lvl1pPr>
              <a:defRPr>
                <a:solidFill>
                  <a:schemeClr val="tx2"/>
                </a:solidFill>
              </a:defRPr>
            </a:lvl1pPr>
          </a:lstStyle>
          <a:p>
            <a:fld id="{D57F1E4F-1CFF-5643-939E-217C01CDF565}"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transition spd="slow">
    <p:random/>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61BEF0D-F0BB-DE4B-95CE-6DB70DBA9567}" type="datetimeFigureOut">
              <a:rPr lang="en-US" smtClean="0"/>
              <a:pPr/>
              <a:t>4/23/2015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cSld>
  <p:clrMapOvr>
    <a:masterClrMapping/>
  </p:clrMapOvr>
  <p:transition spd="slow">
    <p:random/>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37600" y="609601"/>
            <a:ext cx="27432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609600"/>
            <a:ext cx="74168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8737600" y="6248403"/>
            <a:ext cx="2946400" cy="365125"/>
          </a:xfrm>
        </p:spPr>
        <p:txBody>
          <a:bodyPr/>
          <a:lstStyle/>
          <a:p>
            <a:fld id="{B61BEF0D-F0BB-DE4B-95CE-6DB70DBA9567}" type="datetimeFigureOut">
              <a:rPr lang="en-US" smtClean="0"/>
              <a:pPr/>
              <a:t>4/23/2015</a:t>
            </a:fld>
            <a:endParaRPr lang="en-US" dirty="0"/>
          </a:p>
        </p:txBody>
      </p:sp>
      <p:sp>
        <p:nvSpPr>
          <p:cNvPr id="5" name="Footer Placeholder 4"/>
          <p:cNvSpPr>
            <a:spLocks noGrp="1"/>
          </p:cNvSpPr>
          <p:nvPr>
            <p:ph type="ftr" sz="quarter" idx="11"/>
          </p:nvPr>
        </p:nvSpPr>
        <p:spPr>
          <a:xfrm>
            <a:off x="609602" y="6248208"/>
            <a:ext cx="7431311" cy="365125"/>
          </a:xfrm>
        </p:spPr>
        <p:txBody>
          <a:bodyPr/>
          <a:lstStyle/>
          <a:p>
            <a:endParaRPr lang="en-US" dirty="0"/>
          </a:p>
        </p:txBody>
      </p:sp>
      <p:sp>
        <p:nvSpPr>
          <p:cNvPr id="7" name="Rectangle 6"/>
          <p:cNvSpPr/>
          <p:nvPr/>
        </p:nvSpPr>
        <p:spPr bwMode="white">
          <a:xfrm>
            <a:off x="8128424" y="0"/>
            <a:ext cx="42672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8189384" y="609600"/>
            <a:ext cx="3048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8189384" y="0"/>
            <a:ext cx="3048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8075084" y="103716"/>
            <a:ext cx="533400" cy="325968"/>
          </a:xfrm>
        </p:spPr>
        <p:txBody>
          <a:bodyPr/>
          <a:lstStyle/>
          <a:p>
            <a:fld id="{D57F1E4F-1CFF-5643-939E-217C01CDF565}"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transition spd="slow">
    <p:random/>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6864" y="228600"/>
            <a:ext cx="108712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B61BEF0D-F0BB-DE4B-95CE-6DB70DBA9567}" type="datetimeFigureOut">
              <a:rPr lang="en-US" smtClean="0"/>
              <a:pPr/>
              <a:t>4/23/2015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57F1E4F-1CFF-5643-939E-217C01CDF565}" type="slidenum">
              <a:rPr lang="en-US" smtClean="0"/>
              <a:pPr/>
              <a:t>‹#›</a:t>
            </a:fld>
            <a:endParaRPr lang="en-US" dirty="0"/>
          </a:p>
        </p:txBody>
      </p:sp>
      <p:sp>
        <p:nvSpPr>
          <p:cNvPr id="8" name="Content Placeholder 7"/>
          <p:cNvSpPr>
            <a:spLocks noGrp="1"/>
          </p:cNvSpPr>
          <p:nvPr>
            <p:ph sz="quarter" idx="1"/>
          </p:nvPr>
        </p:nvSpPr>
        <p:spPr>
          <a:xfrm>
            <a:off x="816864" y="1600200"/>
            <a:ext cx="108712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transition spd="slow">
    <p:random/>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828801" y="2743200"/>
            <a:ext cx="9497484"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12192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7272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828800" y="1600200"/>
            <a:ext cx="103632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828800" y="1600200"/>
            <a:ext cx="1016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B61BEF0D-F0BB-DE4B-95CE-6DB70DBA9567}" type="datetimeFigureOut">
              <a:rPr lang="en-US" smtClean="0"/>
              <a:pPr/>
              <a:t>4/23/2015</a:t>
            </a:fld>
            <a:endParaRPr lang="en-US" dirty="0"/>
          </a:p>
        </p:txBody>
      </p:sp>
      <p:sp>
        <p:nvSpPr>
          <p:cNvPr id="13" name="Slide Number Placeholder 12"/>
          <p:cNvSpPr>
            <a:spLocks noGrp="1"/>
          </p:cNvSpPr>
          <p:nvPr>
            <p:ph type="sldNum" sz="quarter" idx="11"/>
          </p:nvPr>
        </p:nvSpPr>
        <p:spPr>
          <a:xfrm>
            <a:off x="0" y="1752600"/>
            <a:ext cx="1727200" cy="701676"/>
          </a:xfrm>
        </p:spPr>
        <p:txBody>
          <a:bodyPr>
            <a:noAutofit/>
          </a:bodyPr>
          <a:lstStyle>
            <a:lvl1pPr>
              <a:defRPr sz="2400">
                <a:solidFill>
                  <a:srgbClr val="FFFFFF"/>
                </a:solidFill>
              </a:defRPr>
            </a:lvl1pPr>
          </a:lstStyle>
          <a:p>
            <a:fld id="{D57F1E4F-1CFF-5643-939E-217C01CDF565}" type="slidenum">
              <a:rPr lang="en-US" smtClean="0"/>
              <a:pPr/>
              <a:t>‹#›</a:t>
            </a:fld>
            <a:endParaRPr lang="en-US" dirty="0"/>
          </a:p>
        </p:txBody>
      </p:sp>
      <p:sp>
        <p:nvSpPr>
          <p:cNvPr id="14" name="Footer Placeholder 13"/>
          <p:cNvSpPr>
            <a:spLocks noGrp="1"/>
          </p:cNvSpPr>
          <p:nvPr>
            <p:ph type="ftr" sz="quarter" idx="12"/>
          </p:nvPr>
        </p:nvSpPr>
        <p:spPr/>
        <p:txBody>
          <a:bodyPr/>
          <a:lstStyle/>
          <a:p>
            <a:endParaRPr lang="en-US" dirty="0"/>
          </a:p>
        </p:txBody>
      </p:sp>
    </p:spTree>
  </p:cSld>
  <p:clrMapOvr>
    <a:overrideClrMapping bg1="lt1" tx1="dk1" bg2="lt2" tx2="dk2" accent1="accent1" accent2="accent2" accent3="accent3" accent4="accent4" accent5="accent5" accent6="accent6" hlink="hlink" folHlink="folHlink"/>
  </p:clrMapOvr>
  <p:transition spd="slow">
    <p:random/>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812800" y="1589567"/>
            <a:ext cx="5181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6459868" y="1589567"/>
            <a:ext cx="5181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B61BEF0D-F0BB-DE4B-95CE-6DB70DBA9567}" type="datetimeFigureOut">
              <a:rPr lang="en-US" smtClean="0"/>
              <a:pPr/>
              <a:t>4/23/2015</a:t>
            </a:fld>
            <a:endParaRPr lang="en-US" dirty="0"/>
          </a:p>
        </p:txBody>
      </p:sp>
      <p:sp>
        <p:nvSpPr>
          <p:cNvPr id="10" name="Slide Number Placeholder 9"/>
          <p:cNvSpPr>
            <a:spLocks noGrp="1"/>
          </p:cNvSpPr>
          <p:nvPr>
            <p:ph type="sldNum" sz="quarter" idx="16"/>
          </p:nvPr>
        </p:nvSpPr>
        <p:spPr/>
        <p:txBody>
          <a:bodyPr rtlCol="0"/>
          <a:lstStyle/>
          <a:p>
            <a:fld id="{D57F1E4F-1CFF-5643-939E-217C01CDF565}" type="slidenum">
              <a:rPr lang="en-US" smtClean="0"/>
              <a:pPr/>
              <a:t>‹#›</a:t>
            </a:fld>
            <a:endParaRPr lang="en-US" dirty="0"/>
          </a:p>
        </p:txBody>
      </p:sp>
      <p:sp>
        <p:nvSpPr>
          <p:cNvPr id="12" name="Footer Placeholder 11"/>
          <p:cNvSpPr>
            <a:spLocks noGrp="1"/>
          </p:cNvSpPr>
          <p:nvPr>
            <p:ph type="ftr" sz="quarter" idx="17"/>
          </p:nvPr>
        </p:nvSpPr>
        <p:spPr/>
        <p:txBody>
          <a:bodyPr rtlCol="0"/>
          <a:lstStyle/>
          <a:p>
            <a:endParaRPr lang="en-US" dirty="0"/>
          </a:p>
        </p:txBody>
      </p:sp>
    </p:spTree>
  </p:cSld>
  <p:clrMapOvr>
    <a:masterClrMapping/>
  </p:clrMapOvr>
  <p:transition spd="slow">
    <p:random/>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11200" y="273050"/>
            <a:ext cx="108712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812800" y="2438400"/>
            <a:ext cx="51816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6400800" y="2438400"/>
            <a:ext cx="51816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B61BEF0D-F0BB-DE4B-95CE-6DB70DBA9567}" type="datetimeFigureOut">
              <a:rPr lang="en-US" smtClean="0"/>
              <a:pPr/>
              <a:t>4/23/2015</a:t>
            </a:fld>
            <a:endParaRPr lang="en-US" dirty="0"/>
          </a:p>
        </p:txBody>
      </p:sp>
      <p:sp>
        <p:nvSpPr>
          <p:cNvPr id="12" name="Slide Number Placeholder 11"/>
          <p:cNvSpPr>
            <a:spLocks noGrp="1"/>
          </p:cNvSpPr>
          <p:nvPr>
            <p:ph type="sldNum" sz="quarter" idx="16"/>
          </p:nvPr>
        </p:nvSpPr>
        <p:spPr/>
        <p:txBody>
          <a:bodyPr rtlCol="0"/>
          <a:lstStyle/>
          <a:p>
            <a:fld id="{D57F1E4F-1CFF-5643-939E-217C01CDF565}" type="slidenum">
              <a:rPr lang="en-US" smtClean="0"/>
              <a:pPr/>
              <a:t>‹#›</a:t>
            </a:fld>
            <a:endParaRPr lang="en-US" dirty="0"/>
          </a:p>
        </p:txBody>
      </p:sp>
      <p:sp>
        <p:nvSpPr>
          <p:cNvPr id="14" name="Footer Placeholder 13"/>
          <p:cNvSpPr>
            <a:spLocks noGrp="1"/>
          </p:cNvSpPr>
          <p:nvPr>
            <p:ph type="ftr" sz="quarter" idx="17"/>
          </p:nvPr>
        </p:nvSpPr>
        <p:spPr/>
        <p:txBody>
          <a:bodyPr rtlCol="0"/>
          <a:lstStyle/>
          <a:p>
            <a:endParaRPr lang="en-US" dirty="0"/>
          </a:p>
        </p:txBody>
      </p:sp>
      <p:sp>
        <p:nvSpPr>
          <p:cNvPr id="16" name="Text Placeholder 15"/>
          <p:cNvSpPr>
            <a:spLocks noGrp="1"/>
          </p:cNvSpPr>
          <p:nvPr>
            <p:ph type="body" sz="quarter" idx="1"/>
          </p:nvPr>
        </p:nvSpPr>
        <p:spPr>
          <a:xfrm>
            <a:off x="812800" y="1752600"/>
            <a:ext cx="51816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6400800" y="1752600"/>
            <a:ext cx="51816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transition spd="slow">
    <p:random/>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B61BEF0D-F0BB-DE4B-95CE-6DB70DBA9567}" type="datetimeFigureOut">
              <a:rPr lang="en-US" smtClean="0"/>
              <a:pPr/>
              <a:t>4/23/2015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57F1E4F-1CFF-5643-939E-217C01CDF565}" type="slidenum">
              <a:rPr lang="en-US" smtClean="0"/>
              <a:pPr/>
              <a:t>‹#›</a:t>
            </a:fld>
            <a:endParaRPr lang="en-US" dirty="0"/>
          </a:p>
        </p:txBody>
      </p:sp>
    </p:spTree>
  </p:cSld>
  <p:clrMapOvr>
    <a:masterClrMapping/>
  </p:clrMapOvr>
  <p:transition spd="slow">
    <p:random/>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4/23/2015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a:xfrm>
            <a:off x="0" y="6248400"/>
            <a:ext cx="711200" cy="381000"/>
          </a:xfrm>
        </p:spPr>
        <p:txBody>
          <a:bodyPr/>
          <a:lstStyle>
            <a:lvl1pPr>
              <a:defRPr>
                <a:solidFill>
                  <a:schemeClr val="tx2"/>
                </a:solidFill>
              </a:defRPr>
            </a:lvl1pPr>
          </a:lstStyle>
          <a:p>
            <a:fld id="{D57F1E4F-1CFF-5643-939E-217C01CDF565}" type="slidenum">
              <a:rPr lang="en-US" smtClean="0"/>
              <a:pPr/>
              <a:t>‹#›</a:t>
            </a:fld>
            <a:endParaRPr lang="en-US" dirty="0"/>
          </a:p>
        </p:txBody>
      </p:sp>
    </p:spTree>
  </p:cSld>
  <p:clrMapOvr>
    <a:masterClrMapping/>
  </p:clrMapOvr>
  <p:transition spd="slow">
    <p:random/>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2800" y="273050"/>
            <a:ext cx="107696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B61BEF0D-F0BB-DE4B-95CE-6DB70DBA9567}" type="datetimeFigureOut">
              <a:rPr lang="en-US" smtClean="0"/>
              <a:pPr/>
              <a:t>4/23/2015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57F1E4F-1CFF-5643-939E-217C01CDF565}" type="slidenum">
              <a:rPr lang="en-US" smtClean="0"/>
              <a:pPr/>
              <a:t>‹#›</a:t>
            </a:fld>
            <a:endParaRPr lang="en-US" dirty="0"/>
          </a:p>
        </p:txBody>
      </p:sp>
      <p:sp>
        <p:nvSpPr>
          <p:cNvPr id="3" name="Text Placeholder 2"/>
          <p:cNvSpPr>
            <a:spLocks noGrp="1"/>
          </p:cNvSpPr>
          <p:nvPr>
            <p:ph type="body" idx="2"/>
          </p:nvPr>
        </p:nvSpPr>
        <p:spPr>
          <a:xfrm>
            <a:off x="812800" y="1752600"/>
            <a:ext cx="21336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3149600" y="1752600"/>
            <a:ext cx="85344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transition spd="slow">
    <p:random/>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2133600" y="5486400"/>
            <a:ext cx="97536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12192" y="4572000"/>
            <a:ext cx="12192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2192" y="4663440"/>
            <a:ext cx="195072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2060448" y="4654296"/>
            <a:ext cx="10131552"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2133600" y="4648200"/>
            <a:ext cx="97536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930400" y="0"/>
            <a:ext cx="134112"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8331200" y="6248401"/>
            <a:ext cx="3556000" cy="365125"/>
          </a:xfrm>
        </p:spPr>
        <p:txBody>
          <a:bodyPr rtlCol="0"/>
          <a:lstStyle/>
          <a:p>
            <a:fld id="{B61BEF0D-F0BB-DE4B-95CE-6DB70DBA9567}" type="datetimeFigureOut">
              <a:rPr lang="en-US" smtClean="0"/>
              <a:pPr/>
              <a:t>4/23/2015</a:t>
            </a:fld>
            <a:endParaRPr lang="en-US" dirty="0"/>
          </a:p>
        </p:txBody>
      </p:sp>
      <p:sp>
        <p:nvSpPr>
          <p:cNvPr id="13" name="Slide Number Placeholder 12"/>
          <p:cNvSpPr>
            <a:spLocks noGrp="1"/>
          </p:cNvSpPr>
          <p:nvPr>
            <p:ph type="sldNum" sz="quarter" idx="11"/>
          </p:nvPr>
        </p:nvSpPr>
        <p:spPr>
          <a:xfrm>
            <a:off x="0" y="4667249"/>
            <a:ext cx="1930400" cy="663578"/>
          </a:xfrm>
        </p:spPr>
        <p:txBody>
          <a:bodyPr rtlCol="0"/>
          <a:lstStyle>
            <a:lvl1pPr>
              <a:defRPr sz="2800"/>
            </a:lvl1pPr>
          </a:lstStyle>
          <a:p>
            <a:fld id="{D57F1E4F-1CFF-5643-939E-217C01CDF565}" type="slidenum">
              <a:rPr lang="en-US" smtClean="0"/>
              <a:pPr/>
              <a:t>‹#›</a:t>
            </a:fld>
            <a:endParaRPr lang="en-US" dirty="0"/>
          </a:p>
        </p:txBody>
      </p:sp>
      <p:sp>
        <p:nvSpPr>
          <p:cNvPr id="14" name="Footer Placeholder 13"/>
          <p:cNvSpPr>
            <a:spLocks noGrp="1"/>
          </p:cNvSpPr>
          <p:nvPr>
            <p:ph type="ftr" sz="quarter" idx="12"/>
          </p:nvPr>
        </p:nvSpPr>
        <p:spPr>
          <a:xfrm>
            <a:off x="2133600" y="6248207"/>
            <a:ext cx="6096000" cy="365125"/>
          </a:xfrm>
        </p:spPr>
        <p:txBody>
          <a:bodyPr rtlCol="0"/>
          <a:lstStyle/>
          <a:p>
            <a:endParaRPr lang="en-US" dirty="0"/>
          </a:p>
        </p:txBody>
      </p:sp>
      <p:sp>
        <p:nvSpPr>
          <p:cNvPr id="3" name="Picture Placeholder 2"/>
          <p:cNvSpPr>
            <a:spLocks noGrp="1"/>
          </p:cNvSpPr>
          <p:nvPr>
            <p:ph type="pic" idx="1"/>
          </p:nvPr>
        </p:nvSpPr>
        <p:spPr>
          <a:xfrm>
            <a:off x="2080768" y="0"/>
            <a:ext cx="10111232"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transition spd="slow">
    <p:random/>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812800" y="228600"/>
            <a:ext cx="108712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816864" y="1600200"/>
            <a:ext cx="108712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8128000" y="6248401"/>
            <a:ext cx="3556000" cy="365125"/>
          </a:xfrm>
          <a:prstGeom prst="rect">
            <a:avLst/>
          </a:prstGeom>
        </p:spPr>
        <p:txBody>
          <a:bodyPr vert="horz" anchor="ctr" anchorCtr="0"/>
          <a:lstStyle>
            <a:lvl1pPr algn="l" eaLnBrk="1" latinLnBrk="0" hangingPunct="1">
              <a:defRPr kumimoji="0" sz="1400">
                <a:solidFill>
                  <a:schemeClr val="tx2"/>
                </a:solidFill>
              </a:defRPr>
            </a:lvl1pPr>
          </a:lstStyle>
          <a:p>
            <a:fld id="{B61BEF0D-F0BB-DE4B-95CE-6DB70DBA9567}" type="datetimeFigureOut">
              <a:rPr lang="en-US" smtClean="0"/>
              <a:pPr/>
              <a:t>4/23/2015</a:t>
            </a:fld>
            <a:endParaRPr lang="en-US" dirty="0"/>
          </a:p>
        </p:txBody>
      </p:sp>
      <p:sp>
        <p:nvSpPr>
          <p:cNvPr id="3" name="Footer Placeholder 2"/>
          <p:cNvSpPr>
            <a:spLocks noGrp="1"/>
          </p:cNvSpPr>
          <p:nvPr>
            <p:ph type="ftr" sz="quarter" idx="3"/>
          </p:nvPr>
        </p:nvSpPr>
        <p:spPr>
          <a:xfrm>
            <a:off x="812801" y="6248207"/>
            <a:ext cx="7228111" cy="365125"/>
          </a:xfrm>
          <a:prstGeom prst="rect">
            <a:avLst/>
          </a:prstGeom>
        </p:spPr>
        <p:txBody>
          <a:bodyPr vert="horz" anchor="ctr"/>
          <a:lstStyle>
            <a:lvl1pPr algn="r" eaLnBrk="1" latinLnBrk="0" hangingPunct="1">
              <a:defRPr kumimoji="0" sz="1400">
                <a:solidFill>
                  <a:schemeClr val="tx2"/>
                </a:solidFill>
              </a:defRPr>
            </a:lvl1pPr>
          </a:lstStyle>
          <a:p>
            <a:endParaRPr lang="en-US" dirty="0"/>
          </a:p>
        </p:txBody>
      </p:sp>
      <p:sp>
        <p:nvSpPr>
          <p:cNvPr id="7" name="Rectangle 6"/>
          <p:cNvSpPr/>
          <p:nvPr/>
        </p:nvSpPr>
        <p:spPr bwMode="white">
          <a:xfrm>
            <a:off x="0" y="1234440"/>
            <a:ext cx="12192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7112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787400" y="1280160"/>
            <a:ext cx="1140460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7112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57F1E4F-1CFF-5643-939E-217C01CDF565}"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Lst>
  <p:transition spd="slow">
    <p:random/>
  </p:transition>
  <p:timing>
    <p:tnLst>
      <p:par>
        <p:cTn id="1" dur="indefinite" restart="never" nodeType="tmRoot"/>
      </p:par>
    </p:tnLst>
  </p:timing>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www.wikipedia.com/" TargetMode="External"/><Relationship Id="rId2" Type="http://schemas.openxmlformats.org/officeDocument/2006/relationships/hyperlink" Target="http://www.google.com/" TargetMode="External"/><Relationship Id="rId1" Type="http://schemas.openxmlformats.org/officeDocument/2006/relationships/slideLayout" Target="../slideLayouts/slideLayout2.xml"/><Relationship Id="rId4" Type="http://schemas.openxmlformats.org/officeDocument/2006/relationships/hyperlink" Target="http://www.studymafia.org/"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logo1"/>
          <p:cNvPicPr>
            <a:picLocks noChangeAspect="1" noChangeArrowheads="1"/>
          </p:cNvPicPr>
          <p:nvPr/>
        </p:nvPicPr>
        <p:blipFill>
          <a:blip r:embed="rId3"/>
          <a:srcRect/>
          <a:stretch>
            <a:fillRect/>
          </a:stretch>
        </p:blipFill>
        <p:spPr bwMode="auto">
          <a:xfrm>
            <a:off x="406400" y="60325"/>
            <a:ext cx="1524000" cy="1143000"/>
          </a:xfrm>
          <a:prstGeom prst="rect">
            <a:avLst/>
          </a:prstGeom>
          <a:noFill/>
          <a:ln w="9525">
            <a:noFill/>
            <a:miter lim="800000"/>
            <a:headEnd/>
            <a:tailEnd/>
          </a:ln>
        </p:spPr>
      </p:pic>
      <p:pic>
        <p:nvPicPr>
          <p:cNvPr id="11267" name="Picture 3" descr="strip1"/>
          <p:cNvPicPr>
            <a:picLocks noChangeAspect="1" noChangeArrowheads="1"/>
          </p:cNvPicPr>
          <p:nvPr/>
        </p:nvPicPr>
        <p:blipFill>
          <a:blip r:embed="rId4"/>
          <a:srcRect/>
          <a:stretch>
            <a:fillRect/>
          </a:stretch>
        </p:blipFill>
        <p:spPr bwMode="auto">
          <a:xfrm>
            <a:off x="1828800" y="593725"/>
            <a:ext cx="10160000" cy="76200"/>
          </a:xfrm>
          <a:prstGeom prst="rect">
            <a:avLst/>
          </a:prstGeom>
          <a:noFill/>
          <a:ln w="9525">
            <a:noFill/>
            <a:miter lim="800000"/>
            <a:headEnd/>
            <a:tailEnd/>
          </a:ln>
        </p:spPr>
      </p:pic>
      <p:sp>
        <p:nvSpPr>
          <p:cNvPr id="11268" name="Rectangle 5"/>
          <p:cNvSpPr>
            <a:spLocks noChangeArrowheads="1"/>
          </p:cNvSpPr>
          <p:nvPr/>
        </p:nvSpPr>
        <p:spPr bwMode="auto">
          <a:xfrm>
            <a:off x="609600" y="762000"/>
            <a:ext cx="11582400" cy="1143000"/>
          </a:xfrm>
          <a:prstGeom prst="rect">
            <a:avLst/>
          </a:prstGeom>
          <a:noFill/>
          <a:ln w="9525">
            <a:noFill/>
            <a:miter lim="800000"/>
            <a:headEnd/>
            <a:tailEnd/>
          </a:ln>
        </p:spPr>
        <p:txBody>
          <a:bodyPr anchor="ctr"/>
          <a:lstStyle/>
          <a:p>
            <a:pPr algn="ctr"/>
            <a:r>
              <a:rPr lang="en-US" sz="6000">
                <a:solidFill>
                  <a:srgbClr val="FF0000"/>
                </a:solidFill>
                <a:latin typeface="Verdana" pitchFamily="34" charset="0"/>
              </a:rPr>
              <a:t>www.studymafia.org</a:t>
            </a:r>
            <a:endParaRPr lang="en-US" sz="6000">
              <a:solidFill>
                <a:srgbClr val="FF9900"/>
              </a:solidFill>
            </a:endParaRPr>
          </a:p>
        </p:txBody>
      </p:sp>
      <p:sp>
        <p:nvSpPr>
          <p:cNvPr id="11269" name="Text Box 9"/>
          <p:cNvSpPr txBox="1">
            <a:spLocks noChangeArrowheads="1"/>
          </p:cNvSpPr>
          <p:nvPr/>
        </p:nvSpPr>
        <p:spPr bwMode="auto">
          <a:xfrm>
            <a:off x="711200" y="5181601"/>
            <a:ext cx="11480800" cy="671513"/>
          </a:xfrm>
          <a:prstGeom prst="rect">
            <a:avLst/>
          </a:prstGeom>
          <a:noFill/>
          <a:ln w="9525">
            <a:noFill/>
            <a:miter lim="800000"/>
            <a:headEnd/>
            <a:tailEnd/>
          </a:ln>
        </p:spPr>
        <p:txBody>
          <a:bodyPr>
            <a:spAutoFit/>
          </a:bodyPr>
          <a:lstStyle/>
          <a:p>
            <a:pPr>
              <a:spcBef>
                <a:spcPct val="50000"/>
              </a:spcBef>
            </a:pPr>
            <a:r>
              <a:rPr lang="en-US" sz="2000" b="1" dirty="0">
                <a:latin typeface="Times New Roman" pitchFamily="18" charset="0"/>
              </a:rPr>
              <a:t>Submitted To:				             </a:t>
            </a:r>
            <a:r>
              <a:rPr lang="en-US" sz="2000" b="1" dirty="0" smtClean="0">
                <a:latin typeface="Times New Roman" pitchFamily="18" charset="0"/>
              </a:rPr>
              <a:t>                                                                 </a:t>
            </a:r>
            <a:r>
              <a:rPr lang="en-US" sz="2000" b="1" dirty="0">
                <a:latin typeface="Times New Roman" pitchFamily="18" charset="0"/>
              </a:rPr>
              <a:t>Submitted By:</a:t>
            </a:r>
          </a:p>
          <a:p>
            <a:r>
              <a:rPr lang="en-US" dirty="0">
                <a:latin typeface="Times New Roman" pitchFamily="18" charset="0"/>
              </a:rPr>
              <a:t>www.studymafia.</a:t>
            </a:r>
            <a:r>
              <a:rPr lang="en-US" dirty="0"/>
              <a:t>org </a:t>
            </a:r>
            <a:r>
              <a:rPr lang="en-US" dirty="0">
                <a:latin typeface="Times New Roman" pitchFamily="18" charset="0"/>
              </a:rPr>
              <a:t>                                                         </a:t>
            </a:r>
            <a:r>
              <a:rPr lang="en-US" dirty="0" smtClean="0">
                <a:latin typeface="Times New Roman" pitchFamily="18" charset="0"/>
              </a:rPr>
              <a:t>                                                  </a:t>
            </a:r>
            <a:r>
              <a:rPr lang="en-US" dirty="0">
                <a:latin typeface="Times New Roman" pitchFamily="18" charset="0"/>
              </a:rPr>
              <a:t>www.studymafia.</a:t>
            </a:r>
            <a:r>
              <a:rPr lang="en-US" dirty="0"/>
              <a:t>org </a:t>
            </a:r>
            <a:r>
              <a:rPr lang="en-US" dirty="0">
                <a:latin typeface="Times New Roman" pitchFamily="18" charset="0"/>
              </a:rPr>
              <a:t>               </a:t>
            </a:r>
          </a:p>
        </p:txBody>
      </p:sp>
      <p:sp>
        <p:nvSpPr>
          <p:cNvPr id="11270" name="Rectangle 8"/>
          <p:cNvSpPr>
            <a:spLocks noChangeArrowheads="1"/>
          </p:cNvSpPr>
          <p:nvPr/>
        </p:nvSpPr>
        <p:spPr bwMode="auto">
          <a:xfrm>
            <a:off x="3387968" y="2420818"/>
            <a:ext cx="5283200" cy="2369880"/>
          </a:xfrm>
          <a:prstGeom prst="rect">
            <a:avLst/>
          </a:prstGeom>
          <a:noFill/>
          <a:ln w="9525">
            <a:noFill/>
            <a:miter lim="800000"/>
            <a:headEnd/>
            <a:tailEnd/>
          </a:ln>
        </p:spPr>
        <p:txBody>
          <a:bodyPr wrap="square">
            <a:spAutoFit/>
          </a:bodyPr>
          <a:lstStyle/>
          <a:p>
            <a:pPr algn="ctr"/>
            <a:r>
              <a:rPr lang="en-US" sz="2800" b="1" dirty="0">
                <a:solidFill>
                  <a:srgbClr val="FF0000"/>
                </a:solidFill>
                <a:latin typeface="Times New Roman" pitchFamily="18" charset="0"/>
              </a:rPr>
              <a:t>   </a:t>
            </a:r>
            <a:r>
              <a:rPr lang="en-US" sz="2800" b="1" dirty="0" smtClean="0">
                <a:solidFill>
                  <a:srgbClr val="FF0000"/>
                </a:solidFill>
                <a:latin typeface="Times New Roman" pitchFamily="18" charset="0"/>
              </a:rPr>
              <a:t>Seminar </a:t>
            </a:r>
            <a:endParaRPr lang="en-US" sz="2800" b="1" dirty="0">
              <a:solidFill>
                <a:srgbClr val="FF0000"/>
              </a:solidFill>
              <a:latin typeface="Times New Roman" pitchFamily="18" charset="0"/>
            </a:endParaRPr>
          </a:p>
          <a:p>
            <a:pPr algn="ctr"/>
            <a:r>
              <a:rPr lang="en-US" sz="2800" b="1" dirty="0" smtClean="0">
                <a:solidFill>
                  <a:srgbClr val="FF0000"/>
                </a:solidFill>
                <a:latin typeface="Times New Roman" pitchFamily="18" charset="0"/>
              </a:rPr>
              <a:t>On</a:t>
            </a:r>
          </a:p>
          <a:p>
            <a:pPr algn="ctr"/>
            <a:r>
              <a:rPr lang="en-US" sz="3200" b="1" dirty="0" smtClean="0">
                <a:solidFill>
                  <a:srgbClr val="FF0000"/>
                </a:solidFill>
                <a:latin typeface="Times New Roman" pitchFamily="18" charset="0"/>
                <a:cs typeface="Times New Roman" pitchFamily="18" charset="0"/>
              </a:rPr>
              <a:t>Optical Fiber Communication</a:t>
            </a:r>
          </a:p>
          <a:p>
            <a:pPr algn="ctr"/>
            <a:endParaRPr lang="en-US" sz="2800" b="1" dirty="0">
              <a:solidFill>
                <a:srgbClr val="FF0000"/>
              </a:solidFill>
              <a:latin typeface="Times New Roman" pitchFamily="18" charset="0"/>
            </a:endParaRPr>
          </a:p>
        </p:txBody>
      </p:sp>
    </p:spTree>
  </p:cSld>
  <p:clrMapOvr>
    <a:masterClrMapping/>
  </p:clrMapOvr>
  <p:transition spd="slow">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chemeClr val="tx1"/>
                </a:solidFill>
              </a:rPr>
              <a:t>Conclusions</a:t>
            </a:r>
            <a:r>
              <a:rPr lang="en-US" b="1" dirty="0" smtClean="0"/>
              <a:t/>
            </a:r>
            <a:br>
              <a:rPr lang="en-US" b="1" dirty="0" smtClean="0"/>
            </a:br>
            <a:endParaRPr lang="en-US" dirty="0"/>
          </a:p>
        </p:txBody>
      </p:sp>
      <p:sp>
        <p:nvSpPr>
          <p:cNvPr id="3" name="Content Placeholder 2"/>
          <p:cNvSpPr>
            <a:spLocks noGrp="1"/>
          </p:cNvSpPr>
          <p:nvPr>
            <p:ph sz="quarter" idx="1"/>
          </p:nvPr>
        </p:nvSpPr>
        <p:spPr/>
        <p:txBody>
          <a:bodyPr>
            <a:normAutofit/>
          </a:bodyPr>
          <a:lstStyle/>
          <a:p>
            <a:r>
              <a:rPr lang="en-US" sz="2400" dirty="0" smtClean="0">
                <a:latin typeface="Times New Roman" pitchFamily="18" charset="0"/>
                <a:cs typeface="Times New Roman" pitchFamily="18" charset="0"/>
              </a:rPr>
              <a:t>We are currently in the middle of a rapid increase in the demand for data bandwidth across the Earth.</a:t>
            </a:r>
          </a:p>
          <a:p>
            <a:r>
              <a:rPr lang="en-US" sz="2400" dirty="0" smtClean="0">
                <a:latin typeface="Times New Roman" pitchFamily="18" charset="0"/>
                <a:cs typeface="Times New Roman" pitchFamily="18" charset="0"/>
              </a:rPr>
              <a:t> For most applications optical fibers are the primary solution to this problem. </a:t>
            </a:r>
          </a:p>
          <a:p>
            <a:r>
              <a:rPr lang="en-US" sz="2400" dirty="0" smtClean="0">
                <a:latin typeface="Times New Roman" pitchFamily="18" charset="0"/>
                <a:cs typeface="Times New Roman" pitchFamily="18" charset="0"/>
              </a:rPr>
              <a:t>They have potentially a very high bandwidth, with many of the bandwidth limitations now being at the transceivers rather than being an intrinsic property of the fiber allowing easy upgrading of systems without relaying cable.</a:t>
            </a:r>
          </a:p>
          <a:p>
            <a:endParaRPr lang="en-US" dirty="0" smtClean="0"/>
          </a:p>
          <a:p>
            <a:pPr>
              <a:buNone/>
            </a:pPr>
            <a:r>
              <a:rPr lang="en-US" dirty="0" smtClean="0"/>
              <a:t> </a:t>
            </a:r>
            <a:endParaRPr lang="en-US" dirty="0"/>
          </a:p>
        </p:txBody>
      </p:sp>
    </p:spTree>
  </p:cSld>
  <p:clrMapOvr>
    <a:masterClrMapping/>
  </p:clrMapOvr>
  <p:transition spd="slow">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chemeClr val="tx1"/>
                </a:solidFill>
              </a:rPr>
              <a:t>References</a:t>
            </a:r>
            <a:r>
              <a:rPr lang="en-US" dirty="0" smtClean="0"/>
              <a:t/>
            </a:r>
            <a:br>
              <a:rPr lang="en-US" dirty="0" smtClean="0"/>
            </a:br>
            <a:endParaRPr lang="en-US" dirty="0"/>
          </a:p>
        </p:txBody>
      </p:sp>
      <p:sp>
        <p:nvSpPr>
          <p:cNvPr id="3" name="Content Placeholder 2"/>
          <p:cNvSpPr>
            <a:spLocks noGrp="1"/>
          </p:cNvSpPr>
          <p:nvPr>
            <p:ph sz="quarter" idx="1"/>
          </p:nvPr>
        </p:nvSpPr>
        <p:spPr/>
        <p:txBody>
          <a:bodyPr/>
          <a:lstStyle/>
          <a:p>
            <a:pPr lvl="0"/>
            <a:r>
              <a:rPr lang="en-US" u="sng" dirty="0" smtClean="0">
                <a:hlinkClick r:id="rId2"/>
              </a:rPr>
              <a:t>www.google.com</a:t>
            </a:r>
            <a:r>
              <a:rPr lang="en-US" b="1" dirty="0" smtClean="0"/>
              <a:t> </a:t>
            </a:r>
            <a:endParaRPr lang="en-US" dirty="0" smtClean="0"/>
          </a:p>
          <a:p>
            <a:pPr lvl="0"/>
            <a:r>
              <a:rPr lang="en-US" u="sng" dirty="0" smtClean="0">
                <a:hlinkClick r:id="rId3"/>
              </a:rPr>
              <a:t>www.wikipedia.com</a:t>
            </a:r>
            <a:endParaRPr lang="en-US" dirty="0" smtClean="0"/>
          </a:p>
          <a:p>
            <a:pPr lvl="0"/>
            <a:r>
              <a:rPr lang="en-US" u="sng" dirty="0" smtClean="0">
                <a:hlinkClick r:id="rId4"/>
              </a:rPr>
              <a:t>www.studymafia.org</a:t>
            </a:r>
            <a:r>
              <a:rPr lang="en-US" b="1" dirty="0" smtClean="0"/>
              <a:t> </a:t>
            </a:r>
            <a:endParaRPr lang="en-US" dirty="0" smtClean="0"/>
          </a:p>
          <a:p>
            <a:endParaRPr lang="en-US" dirty="0"/>
          </a:p>
        </p:txBody>
      </p:sp>
    </p:spTree>
  </p:cSld>
  <p:clrMapOvr>
    <a:masterClrMapping/>
  </p:clrMapOvr>
  <p:transition spd="slow">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0680" y="2995246"/>
            <a:ext cx="10871200" cy="990600"/>
          </a:xfrm>
        </p:spPr>
        <p:txBody>
          <a:bodyPr>
            <a:normAutofit fontScale="90000"/>
          </a:bodyPr>
          <a:lstStyle/>
          <a:p>
            <a:pPr algn="ctr"/>
            <a:r>
              <a:rPr lang="en-US" sz="7200" dirty="0" smtClean="0"/>
              <a:t>Thanks</a:t>
            </a:r>
            <a:r>
              <a:rPr lang="en-US" dirty="0" smtClean="0"/>
              <a:t> </a:t>
            </a:r>
            <a:endParaRPr lang="en-US" dirty="0"/>
          </a:p>
        </p:txBody>
      </p:sp>
    </p:spTree>
  </p:cSld>
  <p:clrMapOvr>
    <a:masterClrMapping/>
  </p:clrMapOvr>
  <p:transition spd="slow">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solidFill>
                  <a:schemeClr val="tx1"/>
                </a:solidFill>
                <a:latin typeface="Times New Roman" panose="02020603050405020304" pitchFamily="18" charset="0"/>
                <a:cs typeface="Times New Roman" panose="02020603050405020304" pitchFamily="18" charset="0"/>
              </a:rPr>
              <a:t>Contents</a:t>
            </a:r>
            <a:endParaRPr lang="en-US" dirty="0">
              <a:solidFill>
                <a:schemeClr val="tx1"/>
              </a:solidFill>
            </a:endParaRPr>
          </a:p>
        </p:txBody>
      </p:sp>
      <p:sp>
        <p:nvSpPr>
          <p:cNvPr id="3" name="Content Placeholder 2"/>
          <p:cNvSpPr>
            <a:spLocks noGrp="1"/>
          </p:cNvSpPr>
          <p:nvPr>
            <p:ph sz="quarter" idx="1"/>
          </p:nvPr>
        </p:nvSpPr>
        <p:spPr/>
        <p:txBody>
          <a:bodyPr>
            <a:normAutofit fontScale="92500" lnSpcReduction="20000"/>
          </a:bodyPr>
          <a:lstStyle/>
          <a:p>
            <a:pPr marL="342900" indent="-342900">
              <a:buFont typeface="Wingdings" panose="05000000000000000000" pitchFamily="2" charset="2"/>
              <a:buChar char="v"/>
            </a:pPr>
            <a:r>
              <a:rPr lang="en-IN" sz="3500" dirty="0" smtClean="0">
                <a:latin typeface="Times New Roman" panose="02020603050405020304" pitchFamily="18" charset="0"/>
                <a:cs typeface="Times New Roman" panose="02020603050405020304" pitchFamily="18" charset="0"/>
              </a:rPr>
              <a:t>Introduction</a:t>
            </a:r>
          </a:p>
          <a:p>
            <a:pPr marL="342900" indent="-342900">
              <a:buFont typeface="Wingdings" panose="05000000000000000000" pitchFamily="2" charset="2"/>
              <a:buChar char="v"/>
            </a:pPr>
            <a:r>
              <a:rPr lang="en-IN" sz="3500" dirty="0" smtClean="0">
                <a:latin typeface="Times New Roman" panose="02020603050405020304" pitchFamily="18" charset="0"/>
                <a:cs typeface="Times New Roman" panose="02020603050405020304" pitchFamily="18" charset="0"/>
              </a:rPr>
              <a:t>Construction</a:t>
            </a:r>
          </a:p>
          <a:p>
            <a:pPr marL="342900" indent="-342900">
              <a:buFont typeface="Wingdings" panose="05000000000000000000" pitchFamily="2" charset="2"/>
              <a:buChar char="v"/>
            </a:pPr>
            <a:r>
              <a:rPr lang="en-IN" sz="3500" dirty="0" smtClean="0">
                <a:latin typeface="Times New Roman" panose="02020603050405020304" pitchFamily="18" charset="0"/>
                <a:cs typeface="Times New Roman" panose="02020603050405020304" pitchFamily="18" charset="0"/>
              </a:rPr>
              <a:t>Principle of operation</a:t>
            </a:r>
          </a:p>
          <a:p>
            <a:pPr marL="342900" indent="-342900">
              <a:buFont typeface="Wingdings" panose="05000000000000000000" pitchFamily="2" charset="2"/>
              <a:buChar char="v"/>
            </a:pPr>
            <a:r>
              <a:rPr lang="en-IN" sz="3500" dirty="0" smtClean="0">
                <a:latin typeface="Times New Roman" panose="02020603050405020304" pitchFamily="18" charset="0"/>
                <a:cs typeface="Times New Roman" panose="02020603050405020304" pitchFamily="18" charset="0"/>
              </a:rPr>
              <a:t>Advantages </a:t>
            </a:r>
            <a:endParaRPr lang="en-IN" sz="3500" dirty="0" smtClean="0">
              <a:latin typeface="Times New Roman" panose="02020603050405020304" pitchFamily="18" charset="0"/>
              <a:cs typeface="Times New Roman" panose="02020603050405020304" pitchFamily="18" charset="0"/>
            </a:endParaRPr>
          </a:p>
          <a:p>
            <a:pPr marL="342900" indent="-342900">
              <a:buFont typeface="Wingdings" panose="05000000000000000000" pitchFamily="2" charset="2"/>
              <a:buChar char="v"/>
            </a:pPr>
            <a:r>
              <a:rPr lang="en-US" sz="3500" dirty="0" smtClean="0">
                <a:latin typeface="Times New Roman" pitchFamily="18" charset="0"/>
                <a:cs typeface="Times New Roman" pitchFamily="18" charset="0"/>
              </a:rPr>
              <a:t>Disadvantages of optical fibers</a:t>
            </a:r>
            <a:endParaRPr lang="en-IN" sz="3500" dirty="0" smtClean="0">
              <a:latin typeface="Times New Roman" pitchFamily="18" charset="0"/>
              <a:cs typeface="Times New Roman" pitchFamily="18" charset="0"/>
            </a:endParaRPr>
          </a:p>
          <a:p>
            <a:pPr marL="342900" indent="-342900">
              <a:buFont typeface="Wingdings" panose="05000000000000000000" pitchFamily="2" charset="2"/>
              <a:buChar char="v"/>
            </a:pPr>
            <a:r>
              <a:rPr lang="en-IN" sz="3500" dirty="0" smtClean="0">
                <a:latin typeface="Times New Roman" pitchFamily="18" charset="0"/>
                <a:cs typeface="Times New Roman" pitchFamily="18" charset="0"/>
              </a:rPr>
              <a:t>Characteristics </a:t>
            </a:r>
          </a:p>
          <a:p>
            <a:pPr marL="342900" indent="-342900">
              <a:buFont typeface="Wingdings" panose="05000000000000000000" pitchFamily="2" charset="2"/>
              <a:buChar char="v"/>
            </a:pPr>
            <a:r>
              <a:rPr lang="en-IN" sz="3500" dirty="0" smtClean="0">
                <a:latin typeface="Times New Roman" pitchFamily="18" charset="0"/>
                <a:cs typeface="Times New Roman" pitchFamily="18" charset="0"/>
              </a:rPr>
              <a:t>Basic optical </a:t>
            </a:r>
            <a:r>
              <a:rPr lang="en-IN" sz="3500" dirty="0" err="1" smtClean="0">
                <a:latin typeface="Times New Roman" panose="02020603050405020304" pitchFamily="18" charset="0"/>
                <a:cs typeface="Times New Roman" panose="02020603050405020304" pitchFamily="18" charset="0"/>
              </a:rPr>
              <a:t>Fiber</a:t>
            </a:r>
            <a:r>
              <a:rPr lang="en-IN" sz="3500" dirty="0" smtClean="0">
                <a:latin typeface="Times New Roman" panose="02020603050405020304" pitchFamily="18" charset="0"/>
                <a:cs typeface="Times New Roman" panose="02020603050405020304" pitchFamily="18" charset="0"/>
              </a:rPr>
              <a:t> communication system</a:t>
            </a:r>
          </a:p>
          <a:p>
            <a:pPr marL="342900" indent="-342900">
              <a:buFont typeface="Wingdings" panose="05000000000000000000" pitchFamily="2" charset="2"/>
              <a:buChar char="v"/>
            </a:pPr>
            <a:r>
              <a:rPr lang="en-IN" sz="3500" dirty="0" smtClean="0">
                <a:latin typeface="Times New Roman" panose="02020603050405020304" pitchFamily="18" charset="0"/>
                <a:cs typeface="Times New Roman" panose="02020603050405020304" pitchFamily="18" charset="0"/>
              </a:rPr>
              <a:t>Conclusion </a:t>
            </a:r>
          </a:p>
          <a:p>
            <a:pPr marL="342900" indent="-342900">
              <a:buFont typeface="Wingdings" panose="05000000000000000000" pitchFamily="2" charset="2"/>
              <a:buChar char="v"/>
            </a:pPr>
            <a:r>
              <a:rPr lang="en-IN" sz="3500" dirty="0" smtClean="0">
                <a:latin typeface="Times New Roman" panose="02020603050405020304" pitchFamily="18" charset="0"/>
                <a:cs typeface="Times New Roman" panose="02020603050405020304" pitchFamily="18" charset="0"/>
              </a:rPr>
              <a:t>References </a:t>
            </a:r>
          </a:p>
          <a:p>
            <a:pPr marL="342900" indent="-342900">
              <a:buFont typeface="Wingdings" panose="05000000000000000000" pitchFamily="2" charset="2"/>
              <a:buChar char="v"/>
            </a:pPr>
            <a:endParaRPr lang="en-IN" sz="3200" dirty="0" smtClean="0">
              <a:latin typeface="Times New Roman" panose="02020603050405020304" pitchFamily="18" charset="0"/>
              <a:cs typeface="Times New Roman" panose="02020603050405020304" pitchFamily="18" charset="0"/>
            </a:endParaRPr>
          </a:p>
          <a:p>
            <a:endParaRPr lang="en-US" dirty="0"/>
          </a:p>
        </p:txBody>
      </p:sp>
    </p:spTree>
  </p:cSld>
  <p:clrMapOvr>
    <a:masterClrMapping/>
  </p:clrMapOvr>
  <p:transition spd="slow">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IN" dirty="0" smtClean="0">
                <a:solidFill>
                  <a:schemeClr val="tx1"/>
                </a:solidFill>
                <a:latin typeface="Times New Roman" panose="02020603050405020304" pitchFamily="18" charset="0"/>
                <a:cs typeface="Times New Roman" panose="02020603050405020304" pitchFamily="18" charset="0"/>
              </a:rPr>
              <a:t>Introduction</a:t>
            </a:r>
            <a:r>
              <a:rPr lang="en-IN" dirty="0" smtClean="0">
                <a:latin typeface="Times New Roman" panose="02020603050405020304" pitchFamily="18" charset="0"/>
                <a:cs typeface="Times New Roman" panose="02020603050405020304" pitchFamily="18" charset="0"/>
              </a:rPr>
              <a:t/>
            </a:r>
            <a:br>
              <a:rPr lang="en-IN" dirty="0" smtClean="0">
                <a:latin typeface="Times New Roman" panose="02020603050405020304" pitchFamily="18" charset="0"/>
                <a:cs typeface="Times New Roman" panose="02020603050405020304" pitchFamily="18" charset="0"/>
              </a:rPr>
            </a:br>
            <a:r>
              <a:rPr lang="en-IN" u="sng" dirty="0" err="1" smtClean="0">
                <a:solidFill>
                  <a:schemeClr val="bg1"/>
                </a:solidFill>
              </a:rPr>
              <a:t>tion</a:t>
            </a:r>
            <a:endParaRPr lang="en-IN" u="sng" dirty="0">
              <a:solidFill>
                <a:schemeClr val="bg1"/>
              </a:solidFill>
            </a:endParaRPr>
          </a:p>
        </p:txBody>
      </p:sp>
      <p:sp>
        <p:nvSpPr>
          <p:cNvPr id="3" name="Content Placeholder 2"/>
          <p:cNvSpPr>
            <a:spLocks noGrp="1"/>
          </p:cNvSpPr>
          <p:nvPr>
            <p:ph sz="quarter" idx="1"/>
          </p:nvPr>
        </p:nvSpPr>
        <p:spPr/>
        <p:txBody>
          <a:bodyPr>
            <a:normAutofit/>
          </a:bodyPr>
          <a:lstStyle/>
          <a:p>
            <a:pPr marL="0" lvl="0" indent="0">
              <a:buClr>
                <a:prstClr val="white"/>
              </a:buClr>
              <a:buNone/>
            </a:pPr>
            <a:r>
              <a:rPr lang="en-IN" sz="2400" dirty="0">
                <a:solidFill>
                  <a:schemeClr val="tx1"/>
                </a:solidFill>
                <a:latin typeface="Times New Roman" panose="02020603050405020304" pitchFamily="18" charset="0"/>
                <a:cs typeface="Times New Roman" panose="02020603050405020304" pitchFamily="18" charset="0"/>
              </a:rPr>
              <a:t>An optical </a:t>
            </a:r>
            <a:r>
              <a:rPr lang="en-IN" sz="2400" dirty="0" smtClean="0">
                <a:solidFill>
                  <a:schemeClr val="tx1"/>
                </a:solidFill>
                <a:latin typeface="Times New Roman" panose="02020603050405020304" pitchFamily="18" charset="0"/>
                <a:cs typeface="Times New Roman" panose="02020603050405020304" pitchFamily="18" charset="0"/>
              </a:rPr>
              <a:t>Fiber </a:t>
            </a:r>
            <a:r>
              <a:rPr lang="en-IN" sz="2400" dirty="0">
                <a:solidFill>
                  <a:schemeClr val="tx1"/>
                </a:solidFill>
                <a:latin typeface="Times New Roman" panose="02020603050405020304" pitchFamily="18" charset="0"/>
                <a:cs typeface="Times New Roman" panose="02020603050405020304" pitchFamily="18" charset="0"/>
              </a:rPr>
              <a:t>is a thin, flexible, transparent </a:t>
            </a:r>
            <a:r>
              <a:rPr lang="en-IN" sz="2400" dirty="0" smtClean="0">
                <a:solidFill>
                  <a:schemeClr val="tx1"/>
                </a:solidFill>
                <a:latin typeface="Times New Roman" panose="02020603050405020304" pitchFamily="18" charset="0"/>
                <a:cs typeface="Times New Roman" panose="02020603050405020304" pitchFamily="18" charset="0"/>
              </a:rPr>
              <a:t>Fiber </a:t>
            </a:r>
            <a:r>
              <a:rPr lang="en-IN" sz="2400" dirty="0">
                <a:solidFill>
                  <a:schemeClr val="tx1"/>
                </a:solidFill>
                <a:latin typeface="Times New Roman" panose="02020603050405020304" pitchFamily="18" charset="0"/>
                <a:cs typeface="Times New Roman" panose="02020603050405020304" pitchFamily="18" charset="0"/>
              </a:rPr>
              <a:t>that acts as a waveguide, or "light pipe", to transmit light between the two ends of the </a:t>
            </a:r>
            <a:r>
              <a:rPr lang="en-IN" sz="2400" dirty="0" smtClean="0">
                <a:solidFill>
                  <a:schemeClr val="tx1"/>
                </a:solidFill>
                <a:latin typeface="Times New Roman" panose="02020603050405020304" pitchFamily="18" charset="0"/>
                <a:cs typeface="Times New Roman" panose="02020603050405020304" pitchFamily="18" charset="0"/>
              </a:rPr>
              <a:t>Fiber. Optical </a:t>
            </a:r>
            <a:r>
              <a:rPr lang="en-IN" sz="2400" dirty="0">
                <a:solidFill>
                  <a:schemeClr val="tx1"/>
                </a:solidFill>
                <a:latin typeface="Times New Roman" panose="02020603050405020304" pitchFamily="18" charset="0"/>
                <a:cs typeface="Times New Roman" panose="02020603050405020304" pitchFamily="18" charset="0"/>
              </a:rPr>
              <a:t>fibers are widely used in </a:t>
            </a:r>
            <a:r>
              <a:rPr lang="en-IN" sz="2400" dirty="0" smtClean="0">
                <a:solidFill>
                  <a:schemeClr val="tx1"/>
                </a:solidFill>
                <a:latin typeface="Times New Roman" panose="02020603050405020304" pitchFamily="18" charset="0"/>
                <a:cs typeface="Times New Roman" panose="02020603050405020304" pitchFamily="18" charset="0"/>
              </a:rPr>
              <a:t>Fiber-optic </a:t>
            </a:r>
            <a:r>
              <a:rPr lang="en-IN" sz="2400" dirty="0">
                <a:solidFill>
                  <a:schemeClr val="tx1"/>
                </a:solidFill>
                <a:latin typeface="Times New Roman" panose="02020603050405020304" pitchFamily="18" charset="0"/>
                <a:cs typeface="Times New Roman" panose="02020603050405020304" pitchFamily="18" charset="0"/>
              </a:rPr>
              <a:t>communications, which permits transmission over longer distances and at higher bandwidths (data rates) than other forms of communication. Fibers are used instead of metal wires because signals travel along them with less loss and are also immune to electromagnetic interference. </a:t>
            </a:r>
          </a:p>
          <a:p>
            <a:pPr marL="0" indent="0">
              <a:buNone/>
            </a:pPr>
            <a:endParaRPr lang="en-IN" sz="24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513288413"/>
      </p:ext>
    </p:extLst>
  </p:cSld>
  <p:clrMapOvr>
    <a:masterClrMapping/>
  </p:clrMapOvr>
  <mc:AlternateContent xmlns:mc="http://schemas.openxmlformats.org/markup-compatibility/2006">
    <mc:Choice xmlns=""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dirty="0" err="1" smtClean="0">
                <a:solidFill>
                  <a:schemeClr val="tx1"/>
                </a:solidFill>
                <a:latin typeface="Times New Roman" panose="02020603050405020304" pitchFamily="18" charset="0"/>
                <a:cs typeface="Times New Roman" panose="02020603050405020304" pitchFamily="18" charset="0"/>
              </a:rPr>
              <a:t>Construction</a:t>
            </a:r>
            <a:r>
              <a:rPr lang="en-IN" u="sng" dirty="0" err="1" smtClean="0">
                <a:solidFill>
                  <a:schemeClr val="bg1"/>
                </a:solidFill>
                <a:latin typeface="Times New Roman" panose="02020603050405020304" pitchFamily="18" charset="0"/>
                <a:cs typeface="Times New Roman" panose="02020603050405020304" pitchFamily="18" charset="0"/>
              </a:rPr>
              <a:t>communication</a:t>
            </a:r>
            <a:r>
              <a:rPr lang="en-IN" u="sng" dirty="0" smtClean="0">
                <a:solidFill>
                  <a:schemeClr val="bg1"/>
                </a:solidFill>
                <a:latin typeface="Times New Roman" panose="02020603050405020304" pitchFamily="18" charset="0"/>
                <a:cs typeface="Times New Roman" panose="02020603050405020304" pitchFamily="18" charset="0"/>
              </a:rPr>
              <a:t> system</a:t>
            </a:r>
            <a:endParaRPr lang="en-IN" u="sng" dirty="0">
              <a:solidFill>
                <a:schemeClr val="bg1"/>
              </a:solidFill>
            </a:endParaRPr>
          </a:p>
        </p:txBody>
      </p:sp>
      <p:pic>
        <p:nvPicPr>
          <p:cNvPr id="4" name="Content Placeholder 3"/>
          <p:cNvPicPr>
            <a:picLocks noGrp="1" noChangeAspect="1"/>
          </p:cNvPicPr>
          <p:nvPr>
            <p:ph sz="quarter" idx="1"/>
          </p:nvPr>
        </p:nvPicPr>
        <p:blipFill>
          <a:blip r:embed="rId2"/>
          <a:stretch>
            <a:fillRect/>
          </a:stretch>
        </p:blipFill>
        <p:spPr>
          <a:xfrm>
            <a:off x="566670" y="2085222"/>
            <a:ext cx="9659155" cy="4242633"/>
          </a:xfrm>
          <a:prstGeom prst="rect">
            <a:avLst/>
          </a:prstGeom>
        </p:spPr>
      </p:pic>
    </p:spTree>
    <p:extLst>
      <p:ext uri="{BB962C8B-B14F-4D97-AF65-F5344CB8AC3E}">
        <p14:creationId xmlns="" xmlns:p14="http://schemas.microsoft.com/office/powerpoint/2010/main" val="850289186"/>
      </p:ext>
    </p:extLst>
  </p:cSld>
  <p:clrMapOvr>
    <a:masterClrMapping/>
  </p:clrMapOvr>
  <mc:AlternateContent xmlns:mc="http://schemas.openxmlformats.org/markup-compatibility/2006">
    <mc:Choice xmlns=""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4211" y="4461574"/>
            <a:ext cx="8534400" cy="1507067"/>
          </a:xfrm>
        </p:spPr>
        <p:txBody>
          <a:bodyPr/>
          <a:lstStyle/>
          <a:p>
            <a:r>
              <a:rPr lang="en-IN" u="sng" dirty="0" smtClean="0">
                <a:solidFill>
                  <a:schemeClr val="bg1"/>
                </a:solidFill>
                <a:latin typeface="Times New Roman" panose="02020603050405020304" pitchFamily="18" charset="0"/>
                <a:cs typeface="Times New Roman" panose="02020603050405020304" pitchFamily="18" charset="0"/>
              </a:rPr>
              <a:t>Construction</a:t>
            </a:r>
            <a:endParaRPr lang="en-IN" u="sng" dirty="0">
              <a:solidFill>
                <a:schemeClr val="bg1"/>
              </a:solidFill>
            </a:endParaRPr>
          </a:p>
        </p:txBody>
      </p:sp>
      <p:sp>
        <p:nvSpPr>
          <p:cNvPr id="4" name="Content Placeholder 3"/>
          <p:cNvSpPr>
            <a:spLocks noGrp="1"/>
          </p:cNvSpPr>
          <p:nvPr>
            <p:ph sz="quarter" idx="1"/>
          </p:nvPr>
        </p:nvSpPr>
        <p:spPr>
          <a:xfrm>
            <a:off x="578703" y="1858850"/>
            <a:ext cx="4937655" cy="4378817"/>
          </a:xfrm>
        </p:spPr>
        <p:txBody>
          <a:bodyPr>
            <a:noAutofit/>
          </a:bodyPr>
          <a:lstStyle/>
          <a:p>
            <a:pPr marL="0" indent="0">
              <a:buNone/>
            </a:pPr>
            <a:r>
              <a:rPr lang="en-IN" sz="2200" dirty="0">
                <a:solidFill>
                  <a:schemeClr val="tx1"/>
                </a:solidFill>
                <a:latin typeface="Times New Roman" panose="02020603050405020304" pitchFamily="18" charset="0"/>
              </a:rPr>
              <a:t>A hair-thin </a:t>
            </a:r>
            <a:r>
              <a:rPr lang="en-IN" sz="2200" dirty="0" smtClean="0">
                <a:solidFill>
                  <a:schemeClr val="tx1"/>
                </a:solidFill>
                <a:latin typeface="Times New Roman" panose="02020603050405020304" pitchFamily="18" charset="0"/>
              </a:rPr>
              <a:t>Fiber </a:t>
            </a:r>
            <a:r>
              <a:rPr lang="en-IN" sz="2200" dirty="0">
                <a:solidFill>
                  <a:schemeClr val="tx1"/>
                </a:solidFill>
                <a:latin typeface="Times New Roman" panose="02020603050405020304" pitchFamily="18" charset="0"/>
              </a:rPr>
              <a:t>consist of two concentric layers of high-purity silica glass the core and the cladding, which are enclosed by a protective sheath as shown in Fig. 2. Core and cladding have different refractive indices, with the core having a refractive index, n1, which is slightly higher than that of the cladding, n2. It is this difference in refractive indices that enables the </a:t>
            </a:r>
            <a:r>
              <a:rPr lang="en-IN" sz="2200" dirty="0" smtClean="0">
                <a:solidFill>
                  <a:schemeClr val="tx1"/>
                </a:solidFill>
                <a:latin typeface="Times New Roman" panose="02020603050405020304" pitchFamily="18" charset="0"/>
              </a:rPr>
              <a:t>Fiber </a:t>
            </a:r>
            <a:r>
              <a:rPr lang="en-IN" sz="2200" dirty="0">
                <a:solidFill>
                  <a:schemeClr val="tx1"/>
                </a:solidFill>
                <a:latin typeface="Times New Roman" panose="02020603050405020304" pitchFamily="18" charset="0"/>
              </a:rPr>
              <a:t>to guide the light. Because of this guiding property, the </a:t>
            </a:r>
            <a:r>
              <a:rPr lang="en-IN" sz="2200" dirty="0" smtClean="0">
                <a:solidFill>
                  <a:schemeClr val="tx1"/>
                </a:solidFill>
                <a:latin typeface="Times New Roman" panose="02020603050405020304" pitchFamily="18" charset="0"/>
              </a:rPr>
              <a:t>Fiber </a:t>
            </a:r>
            <a:r>
              <a:rPr lang="en-IN" sz="2200" dirty="0">
                <a:solidFill>
                  <a:schemeClr val="tx1"/>
                </a:solidFill>
                <a:latin typeface="Times New Roman" panose="02020603050405020304" pitchFamily="18" charset="0"/>
              </a:rPr>
              <a:t>is also referred to as an “optical waveguide.” </a:t>
            </a:r>
            <a:endParaRPr lang="en-IN" sz="2200" dirty="0">
              <a:solidFill>
                <a:schemeClr val="tx1"/>
              </a:solidFill>
            </a:endParaRPr>
          </a:p>
        </p:txBody>
      </p:sp>
      <p:pic>
        <p:nvPicPr>
          <p:cNvPr id="10" name="Content Placeholder 9"/>
          <p:cNvPicPr>
            <a:picLocks noGrp="1" noChangeAspect="1"/>
          </p:cNvPicPr>
          <p:nvPr>
            <p:ph sz="quarter" idx="2"/>
          </p:nvPr>
        </p:nvPicPr>
        <p:blipFill>
          <a:blip r:embed="rId2">
            <a:extLst>
              <a:ext uri="{28A0092B-C50C-407E-A947-70E740481C1C}">
                <a14:useLocalDpi xmlns="" xmlns:a14="http://schemas.microsoft.com/office/drawing/2010/main" val="0"/>
              </a:ext>
            </a:extLst>
          </a:blip>
          <a:stretch>
            <a:fillRect/>
          </a:stretch>
        </p:blipFill>
        <p:spPr>
          <a:xfrm>
            <a:off x="6700389" y="1890389"/>
            <a:ext cx="5183509" cy="4036570"/>
          </a:xfrm>
        </p:spPr>
      </p:pic>
      <p:sp>
        <p:nvSpPr>
          <p:cNvPr id="5" name="Rectangle 4"/>
          <p:cNvSpPr/>
          <p:nvPr/>
        </p:nvSpPr>
        <p:spPr>
          <a:xfrm>
            <a:off x="949569" y="419073"/>
            <a:ext cx="6124579" cy="584775"/>
          </a:xfrm>
          <a:prstGeom prst="rect">
            <a:avLst/>
          </a:prstGeom>
        </p:spPr>
        <p:txBody>
          <a:bodyPr wrap="square">
            <a:spAutoFit/>
          </a:bodyPr>
          <a:lstStyle/>
          <a:p>
            <a:pPr marL="342900" indent="-342900"/>
            <a:r>
              <a:rPr lang="en-IN" sz="3200" b="1" dirty="0" smtClean="0">
                <a:latin typeface="Times New Roman" panose="02020603050405020304" pitchFamily="18" charset="0"/>
                <a:cs typeface="Times New Roman" panose="02020603050405020304" pitchFamily="18" charset="0"/>
              </a:rPr>
              <a:t>Principle of operation</a:t>
            </a:r>
          </a:p>
        </p:txBody>
      </p:sp>
    </p:spTree>
    <p:extLst>
      <p:ext uri="{BB962C8B-B14F-4D97-AF65-F5344CB8AC3E}">
        <p14:creationId xmlns="" xmlns:p14="http://schemas.microsoft.com/office/powerpoint/2010/main" val="2871058166"/>
      </p:ext>
    </p:extLst>
  </p:cSld>
  <p:clrMapOvr>
    <a:masterClrMapping/>
  </p:clrMapOvr>
  <mc:AlternateContent xmlns:mc="http://schemas.openxmlformats.org/markup-compatibility/2006">
    <mc:Choice xmlns=""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4212" y="4958366"/>
            <a:ext cx="8534400" cy="1429555"/>
          </a:xfrm>
        </p:spPr>
        <p:txBody>
          <a:bodyPr/>
          <a:lstStyle/>
          <a:p>
            <a:r>
              <a:rPr lang="en-IN" u="sng" dirty="0">
                <a:solidFill>
                  <a:schemeClr val="bg1"/>
                </a:solidFill>
                <a:latin typeface="Times New Roman" panose="02020603050405020304" pitchFamily="18" charset="0"/>
                <a:cs typeface="Times New Roman" panose="02020603050405020304" pitchFamily="18" charset="0"/>
              </a:rPr>
              <a:t>Principle of </a:t>
            </a:r>
            <a:r>
              <a:rPr lang="en-IN" u="sng" dirty="0" smtClean="0">
                <a:solidFill>
                  <a:schemeClr val="bg1"/>
                </a:solidFill>
                <a:latin typeface="Times New Roman" panose="02020603050405020304" pitchFamily="18" charset="0"/>
                <a:cs typeface="Times New Roman" panose="02020603050405020304" pitchFamily="18" charset="0"/>
              </a:rPr>
              <a:t>operation</a:t>
            </a:r>
            <a:endParaRPr lang="en-IN" u="sng" dirty="0">
              <a:solidFill>
                <a:schemeClr val="bg1"/>
              </a:solidFill>
            </a:endParaRPr>
          </a:p>
        </p:txBody>
      </p:sp>
      <p:sp>
        <p:nvSpPr>
          <p:cNvPr id="3" name="Content Placeholder 2"/>
          <p:cNvSpPr>
            <a:spLocks noGrp="1"/>
          </p:cNvSpPr>
          <p:nvPr>
            <p:ph sz="quarter" idx="1"/>
          </p:nvPr>
        </p:nvSpPr>
        <p:spPr>
          <a:xfrm>
            <a:off x="695934" y="1666659"/>
            <a:ext cx="4937655" cy="4790939"/>
          </a:xfrm>
        </p:spPr>
        <p:txBody>
          <a:bodyPr>
            <a:noAutofit/>
          </a:bodyPr>
          <a:lstStyle/>
          <a:p>
            <a:pPr marL="0" indent="0">
              <a:buNone/>
            </a:pPr>
            <a:r>
              <a:rPr lang="en-IN" sz="1900" dirty="0">
                <a:solidFill>
                  <a:schemeClr val="tx1"/>
                </a:solidFill>
                <a:latin typeface="Times New Roman" panose="02020603050405020304" pitchFamily="18" charset="0"/>
              </a:rPr>
              <a:t>The optical </a:t>
            </a:r>
            <a:r>
              <a:rPr lang="en-IN" sz="1900" dirty="0" smtClean="0">
                <a:solidFill>
                  <a:schemeClr val="tx1"/>
                </a:solidFill>
                <a:latin typeface="Times New Roman" panose="02020603050405020304" pitchFamily="18" charset="0"/>
              </a:rPr>
              <a:t>Fiber </a:t>
            </a:r>
            <a:r>
              <a:rPr lang="en-IN" sz="1900" dirty="0">
                <a:solidFill>
                  <a:schemeClr val="tx1"/>
                </a:solidFill>
                <a:latin typeface="Times New Roman" panose="02020603050405020304" pitchFamily="18" charset="0"/>
              </a:rPr>
              <a:t>has two concentric layers called the core and the cladding. The inner core is the light carrying part. The surrounding cladding provides the difference refractive index that allows total internal reflection of light through the core. The index of the cladding is less than 1%, lower than that of the core. Light injected into the </a:t>
            </a:r>
            <a:r>
              <a:rPr lang="en-IN" sz="1900" dirty="0" smtClean="0">
                <a:solidFill>
                  <a:schemeClr val="tx1"/>
                </a:solidFill>
                <a:latin typeface="Times New Roman" panose="02020603050405020304" pitchFamily="18" charset="0"/>
              </a:rPr>
              <a:t>Fiber </a:t>
            </a:r>
            <a:r>
              <a:rPr lang="en-IN" sz="1900" dirty="0">
                <a:solidFill>
                  <a:schemeClr val="tx1"/>
                </a:solidFill>
                <a:latin typeface="Times New Roman" panose="02020603050405020304" pitchFamily="18" charset="0"/>
              </a:rPr>
              <a:t>and striking core to cladding interface at greater than the critical angle, reflects back into core, since the angle of incidence and reflection are equal, the reflected light will again be reflected. The light will continue zigzagging down the length of the </a:t>
            </a:r>
            <a:r>
              <a:rPr lang="en-IN" sz="1900" dirty="0" smtClean="0">
                <a:solidFill>
                  <a:schemeClr val="tx1"/>
                </a:solidFill>
                <a:latin typeface="Times New Roman" panose="02020603050405020304" pitchFamily="18" charset="0"/>
              </a:rPr>
              <a:t>Fiber. </a:t>
            </a:r>
            <a:r>
              <a:rPr lang="en-IN" sz="1900" dirty="0">
                <a:solidFill>
                  <a:schemeClr val="tx1"/>
                </a:solidFill>
                <a:latin typeface="Times New Roman" panose="02020603050405020304" pitchFamily="18" charset="0"/>
              </a:rPr>
              <a:t>Light striking the interface at less than the critical angle passes into the cladding, where it is lost over distance. </a:t>
            </a:r>
            <a:endParaRPr lang="en-IN" sz="1900" dirty="0" smtClean="0">
              <a:solidFill>
                <a:schemeClr val="tx1"/>
              </a:solidFill>
              <a:latin typeface="Times New Roman" panose="02020603050405020304" pitchFamily="18" charset="0"/>
            </a:endParaRPr>
          </a:p>
        </p:txBody>
      </p:sp>
      <p:pic>
        <p:nvPicPr>
          <p:cNvPr id="6" name="Content Placeholder 5"/>
          <p:cNvPicPr>
            <a:picLocks noGrp="1" noChangeAspect="1"/>
          </p:cNvPicPr>
          <p:nvPr>
            <p:ph sz="quarter" idx="2"/>
          </p:nvPr>
        </p:nvPicPr>
        <p:blipFill>
          <a:blip r:embed="rId2">
            <a:extLst>
              <a:ext uri="{28A0092B-C50C-407E-A947-70E740481C1C}">
                <a14:useLocalDpi xmlns="" xmlns:a14="http://schemas.microsoft.com/office/drawing/2010/main" val="0"/>
              </a:ext>
            </a:extLst>
          </a:blip>
          <a:stretch>
            <a:fillRect/>
          </a:stretch>
        </p:blipFill>
        <p:spPr>
          <a:xfrm>
            <a:off x="6752532" y="2393584"/>
            <a:ext cx="4743532" cy="2283923"/>
          </a:xfrm>
        </p:spPr>
      </p:pic>
    </p:spTree>
    <p:extLst>
      <p:ext uri="{BB962C8B-B14F-4D97-AF65-F5344CB8AC3E}">
        <p14:creationId xmlns="" xmlns:p14="http://schemas.microsoft.com/office/powerpoint/2010/main" val="604890253"/>
      </p:ext>
    </p:extLst>
  </p:cSld>
  <p:clrMapOvr>
    <a:masterClrMapping/>
  </p:clrMapOvr>
  <mc:AlternateContent xmlns:mc="http://schemas.openxmlformats.org/markup-compatibility/2006">
    <mc:Choice xmlns=""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N" sz="4000" b="1" dirty="0" smtClean="0">
                <a:solidFill>
                  <a:schemeClr val="tx1"/>
                </a:solidFill>
                <a:latin typeface="Times New Roman" panose="02020603050405020304" pitchFamily="18" charset="0"/>
                <a:cs typeface="Times New Roman" panose="02020603050405020304" pitchFamily="18" charset="0"/>
              </a:rPr>
              <a:t>Advantages </a:t>
            </a:r>
            <a:r>
              <a:rPr lang="en-IN" sz="4000" dirty="0" smtClean="0">
                <a:latin typeface="Times New Roman" panose="02020603050405020304" pitchFamily="18" charset="0"/>
                <a:cs typeface="Times New Roman" panose="02020603050405020304" pitchFamily="18" charset="0"/>
              </a:rPr>
              <a:t/>
            </a:r>
            <a:br>
              <a:rPr lang="en-IN" sz="4000" dirty="0" smtClean="0">
                <a:latin typeface="Times New Roman" panose="02020603050405020304" pitchFamily="18" charset="0"/>
                <a:cs typeface="Times New Roman" panose="02020603050405020304" pitchFamily="18" charset="0"/>
              </a:rPr>
            </a:br>
            <a:endParaRPr lang="en-IN" sz="3800" u="sng" dirty="0">
              <a:solidFill>
                <a:schemeClr val="bg1"/>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
          </p:nvPr>
        </p:nvSpPr>
        <p:spPr>
          <a:xfrm>
            <a:off x="649042" y="1846385"/>
            <a:ext cx="8975603" cy="4648199"/>
          </a:xfrm>
        </p:spPr>
        <p:txBody>
          <a:bodyPr>
            <a:normAutofit fontScale="77500" lnSpcReduction="20000"/>
          </a:bodyPr>
          <a:lstStyle/>
          <a:p>
            <a:pPr marL="0" indent="0">
              <a:buNone/>
            </a:pPr>
            <a:r>
              <a:rPr lang="en-IN" b="1" dirty="0" smtClean="0">
                <a:solidFill>
                  <a:schemeClr val="tx1"/>
                </a:solidFill>
                <a:latin typeface="Times New Roman" panose="02020603050405020304" pitchFamily="18" charset="0"/>
                <a:cs typeface="Times New Roman" panose="02020603050405020304" pitchFamily="18" charset="0"/>
              </a:rPr>
              <a:t>1)WAVELENGTH :</a:t>
            </a:r>
            <a:r>
              <a:rPr lang="en-IN" dirty="0">
                <a:solidFill>
                  <a:schemeClr val="tx1"/>
                </a:solidFill>
                <a:latin typeface="Times New Roman" panose="02020603050405020304" pitchFamily="18" charset="0"/>
              </a:rPr>
              <a:t>It is a characteristic of light that is emitted from the light source and is measures in </a:t>
            </a:r>
            <a:r>
              <a:rPr lang="en-IN" dirty="0" smtClean="0">
                <a:solidFill>
                  <a:schemeClr val="tx1"/>
                </a:solidFill>
                <a:latin typeface="Times New Roman" panose="02020603050405020304" pitchFamily="18" charset="0"/>
              </a:rPr>
              <a:t>nanometres </a:t>
            </a:r>
            <a:r>
              <a:rPr lang="en-IN" dirty="0">
                <a:solidFill>
                  <a:schemeClr val="tx1"/>
                </a:solidFill>
                <a:latin typeface="Times New Roman" panose="02020603050405020304" pitchFamily="18" charset="0"/>
              </a:rPr>
              <a:t>(nm). </a:t>
            </a:r>
            <a:endParaRPr lang="en-IN" b="1" dirty="0" smtClean="0">
              <a:solidFill>
                <a:schemeClr val="tx1"/>
              </a:solidFill>
              <a:latin typeface="Times New Roman" panose="02020603050405020304" pitchFamily="18" charset="0"/>
              <a:cs typeface="Times New Roman" panose="02020603050405020304" pitchFamily="18" charset="0"/>
            </a:endParaRPr>
          </a:p>
          <a:p>
            <a:pPr marL="0" indent="0">
              <a:buNone/>
            </a:pPr>
            <a:r>
              <a:rPr lang="en-IN" b="1" dirty="0" smtClean="0">
                <a:solidFill>
                  <a:schemeClr val="tx1"/>
                </a:solidFill>
                <a:latin typeface="Times New Roman" panose="02020603050405020304" pitchFamily="18" charset="0"/>
                <a:cs typeface="Times New Roman" panose="02020603050405020304" pitchFamily="18" charset="0"/>
              </a:rPr>
              <a:t>2)FREQUENCY :</a:t>
            </a:r>
            <a:r>
              <a:rPr lang="en-IN" dirty="0">
                <a:solidFill>
                  <a:schemeClr val="tx1"/>
                </a:solidFill>
                <a:latin typeface="Times New Roman" panose="02020603050405020304" pitchFamily="18" charset="0"/>
              </a:rPr>
              <a:t>It is number of pulse per second emitted from a light source. Frequency is measured in units of hertz (Hz). In terms of optical pulse 1Hz = 1 pulse/ sec. </a:t>
            </a:r>
            <a:endParaRPr lang="en-IN" b="1" dirty="0" smtClean="0">
              <a:solidFill>
                <a:schemeClr val="tx1"/>
              </a:solidFill>
              <a:latin typeface="Times New Roman" panose="02020603050405020304" pitchFamily="18" charset="0"/>
              <a:cs typeface="Times New Roman" panose="02020603050405020304" pitchFamily="18" charset="0"/>
            </a:endParaRPr>
          </a:p>
          <a:p>
            <a:pPr marL="0" indent="0">
              <a:buNone/>
            </a:pPr>
            <a:r>
              <a:rPr lang="en-IN" b="1" dirty="0" smtClean="0">
                <a:solidFill>
                  <a:schemeClr val="tx1"/>
                </a:solidFill>
                <a:latin typeface="Times New Roman" panose="02020603050405020304" pitchFamily="18" charset="0"/>
                <a:cs typeface="Times New Roman" panose="02020603050405020304" pitchFamily="18" charset="0"/>
              </a:rPr>
              <a:t>3)WINDOWS :</a:t>
            </a:r>
            <a:r>
              <a:rPr lang="en-IN" dirty="0">
                <a:solidFill>
                  <a:schemeClr val="tx1"/>
                </a:solidFill>
                <a:latin typeface="Times New Roman" panose="02020603050405020304" pitchFamily="18" charset="0"/>
              </a:rPr>
              <a:t>A narrow window is defined as the range of wavelengths at which a fibre best operates. </a:t>
            </a:r>
            <a:endParaRPr lang="en-IN" b="1" dirty="0" smtClean="0">
              <a:solidFill>
                <a:schemeClr val="tx1"/>
              </a:solidFill>
              <a:latin typeface="Times New Roman" panose="02020603050405020304" pitchFamily="18" charset="0"/>
              <a:cs typeface="Times New Roman" panose="02020603050405020304" pitchFamily="18" charset="0"/>
            </a:endParaRPr>
          </a:p>
          <a:p>
            <a:pPr marL="0" indent="0">
              <a:buNone/>
            </a:pPr>
            <a:r>
              <a:rPr lang="en-IN" b="1" dirty="0" smtClean="0">
                <a:solidFill>
                  <a:schemeClr val="tx1"/>
                </a:solidFill>
                <a:latin typeface="Times New Roman" panose="02020603050405020304" pitchFamily="18" charset="0"/>
                <a:cs typeface="Times New Roman" panose="02020603050405020304" pitchFamily="18" charset="0"/>
              </a:rPr>
              <a:t>4)ATTENUATION: </a:t>
            </a:r>
            <a:r>
              <a:rPr lang="en-IN" dirty="0">
                <a:solidFill>
                  <a:schemeClr val="tx1"/>
                </a:solidFill>
                <a:latin typeface="Times New Roman" panose="02020603050405020304" pitchFamily="18" charset="0"/>
              </a:rPr>
              <a:t>Attenuation in optical </a:t>
            </a:r>
            <a:r>
              <a:rPr lang="en-IN" dirty="0" err="1">
                <a:solidFill>
                  <a:schemeClr val="tx1"/>
                </a:solidFill>
                <a:latin typeface="Times New Roman" panose="02020603050405020304" pitchFamily="18" charset="0"/>
              </a:rPr>
              <a:t>fiber</a:t>
            </a:r>
            <a:r>
              <a:rPr lang="en-IN" dirty="0">
                <a:solidFill>
                  <a:schemeClr val="tx1"/>
                </a:solidFill>
                <a:latin typeface="Times New Roman" panose="02020603050405020304" pitchFamily="18" charset="0"/>
              </a:rPr>
              <a:t> is caused by intrinsic factors, primarily scattering and absorption, and by extrinsic factors, including stress from the manufacturing process, the environment, and physical bending. </a:t>
            </a:r>
            <a:endParaRPr lang="en-IN" b="1" dirty="0" smtClean="0">
              <a:solidFill>
                <a:schemeClr val="tx1"/>
              </a:solidFill>
              <a:latin typeface="Times New Roman" panose="02020603050405020304" pitchFamily="18" charset="0"/>
              <a:cs typeface="Times New Roman" panose="02020603050405020304" pitchFamily="18" charset="0"/>
            </a:endParaRPr>
          </a:p>
          <a:p>
            <a:pPr marL="0" indent="0">
              <a:buNone/>
            </a:pPr>
            <a:r>
              <a:rPr lang="en-IN" b="1" dirty="0" smtClean="0">
                <a:solidFill>
                  <a:schemeClr val="tx1"/>
                </a:solidFill>
                <a:latin typeface="Times New Roman" panose="02020603050405020304" pitchFamily="18" charset="0"/>
                <a:cs typeface="Times New Roman" panose="02020603050405020304" pitchFamily="18" charset="0"/>
              </a:rPr>
              <a:t>5)DISPERSION :</a:t>
            </a:r>
            <a:r>
              <a:rPr lang="en-IN" dirty="0">
                <a:solidFill>
                  <a:schemeClr val="tx1"/>
                </a:solidFill>
                <a:latin typeface="Times New Roman" panose="02020603050405020304" pitchFamily="18" charset="0"/>
              </a:rPr>
              <a:t>Dispersion is the spreading of light pulse as its travels down the length of an optical fibre </a:t>
            </a:r>
            <a:r>
              <a:rPr lang="en-IN" dirty="0" smtClean="0">
                <a:solidFill>
                  <a:schemeClr val="tx1"/>
                </a:solidFill>
                <a:latin typeface="Times New Roman" panose="02020603050405020304" pitchFamily="18" charset="0"/>
              </a:rPr>
              <a:t>.</a:t>
            </a:r>
            <a:r>
              <a:rPr lang="en-IN" dirty="0">
                <a:solidFill>
                  <a:schemeClr val="tx1"/>
                </a:solidFill>
                <a:latin typeface="Times New Roman" panose="02020603050405020304" pitchFamily="18" charset="0"/>
              </a:rPr>
              <a:t> Dispersion limits the bandwidth or information carrying capacity of a fibre. </a:t>
            </a:r>
            <a:endParaRPr lang="en-IN" b="1" dirty="0" smtClean="0">
              <a:solidFill>
                <a:schemeClr val="tx1"/>
              </a:solidFill>
              <a:latin typeface="Times New Roman" panose="02020603050405020304" pitchFamily="18" charset="0"/>
              <a:cs typeface="Times New Roman" panose="02020603050405020304" pitchFamily="18" charset="0"/>
            </a:endParaRPr>
          </a:p>
          <a:p>
            <a:endParaRPr lang="en-IN"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692171568"/>
      </p:ext>
    </p:extLst>
  </p:cSld>
  <p:clrMapOvr>
    <a:masterClrMapping/>
  </p:clrMapOvr>
  <mc:AlternateContent xmlns:mc="http://schemas.openxmlformats.org/markup-compatibility/2006">
    <mc:Choice xmlns=""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chemeClr val="tx1"/>
                </a:solidFill>
              </a:rPr>
              <a:t>Disadvantages of optical fibers </a:t>
            </a:r>
            <a:r>
              <a:rPr lang="en-US" dirty="0" smtClean="0"/>
              <a:t/>
            </a:r>
            <a:br>
              <a:rPr lang="en-US" dirty="0" smtClean="0"/>
            </a:br>
            <a:endParaRPr lang="en-US" dirty="0"/>
          </a:p>
        </p:txBody>
      </p:sp>
      <p:sp>
        <p:nvSpPr>
          <p:cNvPr id="3" name="Content Placeholder 2"/>
          <p:cNvSpPr>
            <a:spLocks noGrp="1"/>
          </p:cNvSpPr>
          <p:nvPr>
            <p:ph sz="quarter" idx="1"/>
          </p:nvPr>
        </p:nvSpPr>
        <p:spPr/>
        <p:txBody>
          <a:bodyPr>
            <a:normAutofit/>
          </a:bodyPr>
          <a:lstStyle/>
          <a:p>
            <a:pPr lvl="0"/>
            <a:r>
              <a:rPr lang="en-US" dirty="0" smtClean="0"/>
              <a:t>High </a:t>
            </a:r>
            <a:r>
              <a:rPr lang="en-US" dirty="0" smtClean="0"/>
              <a:t>investment cost </a:t>
            </a:r>
          </a:p>
          <a:p>
            <a:pPr lvl="0"/>
            <a:r>
              <a:rPr lang="en-US" dirty="0" smtClean="0"/>
              <a:t>Need for more expensive optical transmitters and receivers </a:t>
            </a:r>
          </a:p>
          <a:p>
            <a:pPr lvl="0"/>
            <a:r>
              <a:rPr lang="en-US" dirty="0" smtClean="0"/>
              <a:t>More difficult and expensive to splice than wires </a:t>
            </a:r>
          </a:p>
          <a:p>
            <a:pPr lvl="0"/>
            <a:r>
              <a:rPr lang="en-US" dirty="0" smtClean="0"/>
              <a:t>Price </a:t>
            </a:r>
          </a:p>
          <a:p>
            <a:pPr lvl="0"/>
            <a:r>
              <a:rPr lang="en-AU" dirty="0" smtClean="0"/>
              <a:t>Fragility </a:t>
            </a:r>
            <a:endParaRPr lang="en-US" dirty="0" smtClean="0"/>
          </a:p>
          <a:p>
            <a:pPr lvl="0"/>
            <a:r>
              <a:rPr lang="en-AU" dirty="0" smtClean="0"/>
              <a:t> Affected by chemicals </a:t>
            </a:r>
            <a:endParaRPr lang="en-US" dirty="0" smtClean="0"/>
          </a:p>
          <a:p>
            <a:pPr lvl="0"/>
            <a:r>
              <a:rPr lang="en-AU" dirty="0" smtClean="0"/>
              <a:t> Opaqueness </a:t>
            </a:r>
            <a:endParaRPr lang="en-US" dirty="0" smtClean="0"/>
          </a:p>
          <a:p>
            <a:pPr lvl="0"/>
            <a:r>
              <a:rPr lang="en-AU" dirty="0" smtClean="0"/>
              <a:t>Requires special skills </a:t>
            </a:r>
            <a:endParaRPr lang="en-US" dirty="0" smtClean="0"/>
          </a:p>
          <a:p>
            <a:endParaRPr lang="en-US" dirty="0"/>
          </a:p>
        </p:txBody>
      </p:sp>
    </p:spTree>
  </p:cSld>
  <p:clrMapOvr>
    <a:masterClrMapping/>
  </p:clrMapOvr>
  <p:transition spd="slow">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8956" y="275492"/>
            <a:ext cx="10871200" cy="990600"/>
          </a:xfrm>
        </p:spPr>
        <p:txBody>
          <a:bodyPr>
            <a:normAutofit fontScale="90000"/>
          </a:bodyPr>
          <a:lstStyle/>
          <a:p>
            <a:r>
              <a:rPr lang="en-IN" dirty="0" smtClean="0">
                <a:solidFill>
                  <a:schemeClr val="tx1"/>
                </a:solidFill>
                <a:latin typeface="Times New Roman" panose="02020603050405020304" pitchFamily="18" charset="0"/>
                <a:cs typeface="Times New Roman" panose="02020603050405020304" pitchFamily="18" charset="0"/>
              </a:rPr>
              <a:t>Characteristics</a:t>
            </a:r>
            <a:r>
              <a:rPr lang="en-IN" dirty="0" smtClean="0">
                <a:latin typeface="Times New Roman" panose="02020603050405020304" pitchFamily="18" charset="0"/>
                <a:cs typeface="Times New Roman" panose="02020603050405020304" pitchFamily="18" charset="0"/>
              </a:rPr>
              <a:t> </a:t>
            </a:r>
            <a:br>
              <a:rPr lang="en-IN" dirty="0" smtClean="0">
                <a:latin typeface="Times New Roman" panose="02020603050405020304" pitchFamily="18" charset="0"/>
                <a:cs typeface="Times New Roman" panose="02020603050405020304" pitchFamily="18" charset="0"/>
              </a:rPr>
            </a:br>
            <a:endParaRPr lang="en-IN" u="sng" dirty="0">
              <a:solidFill>
                <a:schemeClr val="bg1"/>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
          </p:nvPr>
        </p:nvSpPr>
        <p:spPr>
          <a:xfrm>
            <a:off x="613873" y="1752600"/>
            <a:ext cx="8534400" cy="4311203"/>
          </a:xfrm>
        </p:spPr>
        <p:txBody>
          <a:bodyPr>
            <a:normAutofit fontScale="77500" lnSpcReduction="20000"/>
          </a:bodyPr>
          <a:lstStyle/>
          <a:p>
            <a:pPr marL="0" indent="0">
              <a:buNone/>
            </a:pPr>
            <a:r>
              <a:rPr lang="en-IN" b="1" dirty="0" smtClean="0">
                <a:solidFill>
                  <a:schemeClr val="tx1"/>
                </a:solidFill>
                <a:latin typeface="Times New Roman" panose="02020603050405020304" pitchFamily="18" charset="0"/>
                <a:cs typeface="Times New Roman" panose="02020603050405020304" pitchFamily="18" charset="0"/>
              </a:rPr>
              <a:t>1)Wider </a:t>
            </a:r>
            <a:r>
              <a:rPr lang="en-IN" b="1" dirty="0">
                <a:solidFill>
                  <a:schemeClr val="tx1"/>
                </a:solidFill>
                <a:latin typeface="Times New Roman" panose="02020603050405020304" pitchFamily="18" charset="0"/>
                <a:cs typeface="Times New Roman" panose="02020603050405020304" pitchFamily="18" charset="0"/>
              </a:rPr>
              <a:t>bandwidth</a:t>
            </a:r>
            <a:r>
              <a:rPr lang="en-IN" dirty="0">
                <a:solidFill>
                  <a:schemeClr val="tx1"/>
                </a:solidFill>
                <a:latin typeface="Times New Roman" panose="02020603050405020304" pitchFamily="18" charset="0"/>
                <a:cs typeface="Times New Roman" panose="02020603050405020304" pitchFamily="18" charset="0"/>
              </a:rPr>
              <a:t>: </a:t>
            </a:r>
            <a:r>
              <a:rPr lang="en-IN" dirty="0">
                <a:solidFill>
                  <a:schemeClr val="tx1"/>
                </a:solidFill>
                <a:latin typeface="Times New Roman" panose="02020603050405020304" pitchFamily="18" charset="0"/>
              </a:rPr>
              <a:t>The optical carrier frequency is in the range </a:t>
            </a:r>
            <a:r>
              <a:rPr lang="en-IN" dirty="0" smtClean="0">
                <a:solidFill>
                  <a:schemeClr val="tx1"/>
                </a:solidFill>
                <a:latin typeface="Times New Roman" panose="02020603050405020304" pitchFamily="18" charset="0"/>
              </a:rPr>
              <a:t>10^</a:t>
            </a:r>
            <a:r>
              <a:rPr lang="en-IN" sz="1200" dirty="0" smtClean="0">
                <a:solidFill>
                  <a:schemeClr val="tx1"/>
                </a:solidFill>
                <a:latin typeface="Times New Roman" panose="02020603050405020304" pitchFamily="18" charset="0"/>
              </a:rPr>
              <a:t>13 Hz </a:t>
            </a:r>
            <a:r>
              <a:rPr lang="en-IN" dirty="0">
                <a:solidFill>
                  <a:schemeClr val="tx1"/>
                </a:solidFill>
                <a:latin typeface="Times New Roman" panose="02020603050405020304" pitchFamily="18" charset="0"/>
              </a:rPr>
              <a:t>to </a:t>
            </a:r>
            <a:r>
              <a:rPr lang="en-IN" dirty="0" smtClean="0">
                <a:solidFill>
                  <a:schemeClr val="tx1"/>
                </a:solidFill>
                <a:latin typeface="Times New Roman" panose="02020603050405020304" pitchFamily="18" charset="0"/>
              </a:rPr>
              <a:t>10^</a:t>
            </a:r>
            <a:r>
              <a:rPr lang="en-IN" sz="1200" dirty="0" smtClean="0">
                <a:solidFill>
                  <a:schemeClr val="tx1"/>
                </a:solidFill>
                <a:latin typeface="Times New Roman" panose="02020603050405020304" pitchFamily="18" charset="0"/>
              </a:rPr>
              <a:t>15Hz.</a:t>
            </a:r>
            <a:endParaRPr lang="en-IN" dirty="0" smtClean="0">
              <a:solidFill>
                <a:schemeClr val="tx1"/>
              </a:solidFill>
              <a:latin typeface="Times New Roman" panose="02020603050405020304" pitchFamily="18" charset="0"/>
              <a:cs typeface="Times New Roman" panose="02020603050405020304" pitchFamily="18" charset="0"/>
            </a:endParaRPr>
          </a:p>
          <a:p>
            <a:pPr marL="0" indent="0">
              <a:buNone/>
            </a:pPr>
            <a:r>
              <a:rPr lang="en-IN" b="1" dirty="0" smtClean="0">
                <a:solidFill>
                  <a:schemeClr val="tx1"/>
                </a:solidFill>
                <a:latin typeface="Times New Roman" panose="02020603050405020304" pitchFamily="18" charset="0"/>
                <a:cs typeface="Times New Roman" panose="02020603050405020304" pitchFamily="18" charset="0"/>
              </a:rPr>
              <a:t>2)Low </a:t>
            </a:r>
            <a:r>
              <a:rPr lang="en-IN" b="1" dirty="0">
                <a:solidFill>
                  <a:schemeClr val="tx1"/>
                </a:solidFill>
                <a:latin typeface="Times New Roman" panose="02020603050405020304" pitchFamily="18" charset="0"/>
                <a:cs typeface="Times New Roman" panose="02020603050405020304" pitchFamily="18" charset="0"/>
              </a:rPr>
              <a:t>transmission </a:t>
            </a:r>
            <a:r>
              <a:rPr lang="en-IN" b="1" dirty="0" smtClean="0">
                <a:solidFill>
                  <a:schemeClr val="tx1"/>
                </a:solidFill>
                <a:latin typeface="Times New Roman" panose="02020603050405020304" pitchFamily="18" charset="0"/>
                <a:cs typeface="Times New Roman" panose="02020603050405020304" pitchFamily="18" charset="0"/>
              </a:rPr>
              <a:t>loss: </a:t>
            </a:r>
            <a:r>
              <a:rPr lang="en-IN" dirty="0" smtClean="0">
                <a:solidFill>
                  <a:schemeClr val="tx1"/>
                </a:solidFill>
                <a:latin typeface="Times New Roman" panose="02020603050405020304" pitchFamily="18" charset="0"/>
              </a:rPr>
              <a:t>The </a:t>
            </a:r>
            <a:r>
              <a:rPr lang="en-IN" dirty="0">
                <a:solidFill>
                  <a:schemeClr val="tx1"/>
                </a:solidFill>
                <a:latin typeface="Times New Roman" panose="02020603050405020304" pitchFamily="18" charset="0"/>
              </a:rPr>
              <a:t>fibers having a transmission loss of </a:t>
            </a:r>
            <a:r>
              <a:rPr lang="en-IN" dirty="0" smtClean="0">
                <a:solidFill>
                  <a:schemeClr val="tx1"/>
                </a:solidFill>
                <a:latin typeface="Times New Roman" panose="02020603050405020304" pitchFamily="18" charset="0"/>
              </a:rPr>
              <a:t>0.002dB/km. </a:t>
            </a:r>
            <a:r>
              <a:rPr lang="en-IN" b="1" dirty="0" smtClean="0">
                <a:solidFill>
                  <a:schemeClr val="tx1"/>
                </a:solidFill>
                <a:latin typeface="Times New Roman" panose="02020603050405020304" pitchFamily="18" charset="0"/>
                <a:cs typeface="Times New Roman" panose="02020603050405020304" pitchFamily="18" charset="0"/>
              </a:rPr>
              <a:t> </a:t>
            </a:r>
          </a:p>
          <a:p>
            <a:pPr marL="0" indent="0">
              <a:buNone/>
            </a:pPr>
            <a:r>
              <a:rPr lang="en-IN" b="1" dirty="0" smtClean="0">
                <a:solidFill>
                  <a:schemeClr val="tx1"/>
                </a:solidFill>
                <a:latin typeface="Times New Roman" panose="02020603050405020304" pitchFamily="18" charset="0"/>
                <a:cs typeface="Times New Roman" panose="02020603050405020304" pitchFamily="18" charset="0"/>
              </a:rPr>
              <a:t>3)Dielectric waveguide: </a:t>
            </a:r>
            <a:r>
              <a:rPr lang="en-IN" dirty="0" smtClean="0">
                <a:solidFill>
                  <a:schemeClr val="tx1"/>
                </a:solidFill>
                <a:latin typeface="Times New Roman" panose="02020603050405020304" pitchFamily="18" charset="0"/>
              </a:rPr>
              <a:t>Optical </a:t>
            </a:r>
            <a:r>
              <a:rPr lang="en-IN" dirty="0">
                <a:solidFill>
                  <a:schemeClr val="tx1"/>
                </a:solidFill>
                <a:latin typeface="Times New Roman" panose="02020603050405020304" pitchFamily="18" charset="0"/>
              </a:rPr>
              <a:t>fibers are made from silica which is an electrical insulator. Therefore they do not pickup any electromagnetic wave or any high current lightning. </a:t>
            </a:r>
            <a:r>
              <a:rPr lang="en-IN" b="1" dirty="0" smtClean="0">
                <a:solidFill>
                  <a:schemeClr val="tx1"/>
                </a:solidFill>
                <a:latin typeface="Times New Roman" panose="02020603050405020304" pitchFamily="18" charset="0"/>
                <a:cs typeface="Times New Roman" panose="02020603050405020304" pitchFamily="18" charset="0"/>
              </a:rPr>
              <a:t> </a:t>
            </a:r>
          </a:p>
          <a:p>
            <a:pPr marL="0" indent="0">
              <a:buNone/>
            </a:pPr>
            <a:r>
              <a:rPr lang="en-IN" b="1" dirty="0" smtClean="0">
                <a:solidFill>
                  <a:schemeClr val="tx1"/>
                </a:solidFill>
                <a:latin typeface="Times New Roman" panose="02020603050405020304" pitchFamily="18" charset="0"/>
                <a:cs typeface="Times New Roman" panose="02020603050405020304" pitchFamily="18" charset="0"/>
              </a:rPr>
              <a:t>4)Signal </a:t>
            </a:r>
            <a:r>
              <a:rPr lang="en-IN" b="1" dirty="0">
                <a:solidFill>
                  <a:schemeClr val="tx1"/>
                </a:solidFill>
                <a:latin typeface="Times New Roman" panose="02020603050405020304" pitchFamily="18" charset="0"/>
                <a:cs typeface="Times New Roman" panose="02020603050405020304" pitchFamily="18" charset="0"/>
              </a:rPr>
              <a:t>security: </a:t>
            </a:r>
            <a:r>
              <a:rPr lang="en-IN" dirty="0">
                <a:solidFill>
                  <a:schemeClr val="tx1"/>
                </a:solidFill>
                <a:latin typeface="Times New Roman" panose="02020603050405020304" pitchFamily="18" charset="0"/>
              </a:rPr>
              <a:t>The transmitted signal through the fibers does not radiate. Further the signal cannot be tapped from a </a:t>
            </a:r>
            <a:r>
              <a:rPr lang="en-IN" dirty="0" smtClean="0">
                <a:solidFill>
                  <a:schemeClr val="tx1"/>
                </a:solidFill>
                <a:latin typeface="Times New Roman" panose="02020603050405020304" pitchFamily="18" charset="0"/>
              </a:rPr>
              <a:t>Fiber </a:t>
            </a:r>
            <a:r>
              <a:rPr lang="en-IN" dirty="0">
                <a:solidFill>
                  <a:schemeClr val="tx1"/>
                </a:solidFill>
                <a:latin typeface="Times New Roman" panose="02020603050405020304" pitchFamily="18" charset="0"/>
              </a:rPr>
              <a:t>in an easy manner. </a:t>
            </a:r>
            <a:endParaRPr lang="en-IN" b="1" dirty="0" smtClean="0">
              <a:solidFill>
                <a:schemeClr val="tx1"/>
              </a:solidFill>
              <a:latin typeface="Times New Roman" panose="02020603050405020304" pitchFamily="18" charset="0"/>
              <a:cs typeface="Times New Roman" panose="02020603050405020304" pitchFamily="18" charset="0"/>
            </a:endParaRPr>
          </a:p>
          <a:p>
            <a:pPr marL="0" indent="0">
              <a:buNone/>
            </a:pPr>
            <a:r>
              <a:rPr lang="en-IN" b="1" dirty="0" smtClean="0">
                <a:solidFill>
                  <a:schemeClr val="tx1"/>
                </a:solidFill>
                <a:latin typeface="Times New Roman" panose="02020603050405020304" pitchFamily="18" charset="0"/>
                <a:cs typeface="Times New Roman" panose="02020603050405020304" pitchFamily="18" charset="0"/>
              </a:rPr>
              <a:t>5)Small </a:t>
            </a:r>
            <a:r>
              <a:rPr lang="en-IN" b="1" dirty="0">
                <a:solidFill>
                  <a:schemeClr val="tx1"/>
                </a:solidFill>
                <a:latin typeface="Times New Roman" panose="02020603050405020304" pitchFamily="18" charset="0"/>
                <a:cs typeface="Times New Roman" panose="02020603050405020304" pitchFamily="18" charset="0"/>
              </a:rPr>
              <a:t>size and weight: </a:t>
            </a:r>
            <a:r>
              <a:rPr lang="en-IN" dirty="0">
                <a:solidFill>
                  <a:schemeClr val="tx1"/>
                </a:solidFill>
                <a:latin typeface="Times New Roman" panose="02020603050405020304" pitchFamily="18" charset="0"/>
              </a:rPr>
              <a:t>Fiber optic cables are developed with small radii, and they are flexible, compact and lightweight. The </a:t>
            </a:r>
            <a:r>
              <a:rPr lang="en-IN" dirty="0" err="1">
                <a:solidFill>
                  <a:schemeClr val="tx1"/>
                </a:solidFill>
                <a:latin typeface="Times New Roman" panose="02020603050405020304" pitchFamily="18" charset="0"/>
              </a:rPr>
              <a:t>fiber</a:t>
            </a:r>
            <a:r>
              <a:rPr lang="en-IN" dirty="0">
                <a:solidFill>
                  <a:schemeClr val="tx1"/>
                </a:solidFill>
                <a:latin typeface="Times New Roman" panose="02020603050405020304" pitchFamily="18" charset="0"/>
              </a:rPr>
              <a:t> cables can be bent or twisted without damage. </a:t>
            </a:r>
            <a:endParaRPr lang="en-IN"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4101844342"/>
      </p:ext>
    </p:extLst>
  </p:cSld>
  <p:clrMapOvr>
    <a:masterClrMapping/>
  </p:clrMapOvr>
  <mc:AlternateContent xmlns:mc="http://schemas.openxmlformats.org/markup-compatibility/2006">
    <mc:Choice xmlns=""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119</TotalTime>
  <Words>727</Words>
  <Application>Microsoft Office PowerPoint</Application>
  <PresentationFormat>Custom</PresentationFormat>
  <Paragraphs>59</Paragraphs>
  <Slides>12</Slides>
  <Notes>1</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Median</vt:lpstr>
      <vt:lpstr>Slide 1</vt:lpstr>
      <vt:lpstr>Contents</vt:lpstr>
      <vt:lpstr>Introduction tion</vt:lpstr>
      <vt:lpstr>Constructioncommunication system</vt:lpstr>
      <vt:lpstr>Construction</vt:lpstr>
      <vt:lpstr>Principle of operation</vt:lpstr>
      <vt:lpstr>Advantages  </vt:lpstr>
      <vt:lpstr>Disadvantages of optical fibers  </vt:lpstr>
      <vt:lpstr>Characteristics  </vt:lpstr>
      <vt:lpstr>Conclusions </vt:lpstr>
      <vt:lpstr>References </vt:lpstr>
      <vt:lpstr>Thanks </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Optical Fiber communication</dc:title>
  <dc:creator>NIKHIL KUMAR</dc:creator>
  <cp:lastModifiedBy>Reetu</cp:lastModifiedBy>
  <cp:revision>20</cp:revision>
  <dcterms:created xsi:type="dcterms:W3CDTF">2014-06-17T08:12:33Z</dcterms:created>
  <dcterms:modified xsi:type="dcterms:W3CDTF">2015-04-23T06:20:41Z</dcterms:modified>
</cp:coreProperties>
</file>