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816" r:id="rId2"/>
  </p:sldMasterIdLst>
  <p:notesMasterIdLst>
    <p:notesMasterId r:id="rId20"/>
  </p:notesMasterIdLst>
  <p:handoutMasterIdLst>
    <p:handoutMasterId r:id="rId21"/>
  </p:handoutMasterIdLst>
  <p:sldIdLst>
    <p:sldId id="347" r:id="rId3"/>
    <p:sldId id="322" r:id="rId4"/>
    <p:sldId id="305" r:id="rId5"/>
    <p:sldId id="324" r:id="rId6"/>
    <p:sldId id="266" r:id="rId7"/>
    <p:sldId id="325" r:id="rId8"/>
    <p:sldId id="326" r:id="rId9"/>
    <p:sldId id="339" r:id="rId10"/>
    <p:sldId id="328" r:id="rId11"/>
    <p:sldId id="330" r:id="rId12"/>
    <p:sldId id="340" r:id="rId13"/>
    <p:sldId id="341" r:id="rId14"/>
    <p:sldId id="342" r:id="rId15"/>
    <p:sldId id="333" r:id="rId16"/>
    <p:sldId id="334" r:id="rId17"/>
    <p:sldId id="344" r:id="rId18"/>
    <p:sldId id="346"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77728" autoAdjust="0"/>
  </p:normalViewPr>
  <p:slideViewPr>
    <p:cSldViewPr>
      <p:cViewPr>
        <p:scale>
          <a:sx n="60" d="100"/>
          <a:sy n="60" d="100"/>
        </p:scale>
        <p:origin x="-1576" y="-26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0" Type="http://schemas.openxmlformats.org/officeDocument/2006/relationships/slide" Target="slides/slide14.xml"/><Relationship Id="rId4" Type="http://schemas.openxmlformats.org/officeDocument/2006/relationships/slide" Target="slides/slide8.xml"/><Relationship Id="rId9"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10/14/2022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10/14/2022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A78D1B0E-1CA7-49BF-805A-6AD8DBA2A8DD}" type="datetime1">
              <a:rPr lang="en-US" smtClean="0"/>
              <a:pPr>
                <a:defRPr/>
              </a:pPr>
              <a:t>10/14/2022</a:t>
            </a:fld>
            <a:endParaRPr lang="en-US" dirty="0"/>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925D46F-F8EB-421F-8E6A-9EF2EF270385}" type="slidenum">
              <a:rPr lang="en-US" altLang="en-US" smtClean="0"/>
              <a:pPr>
                <a:defRPr/>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12D45AF-7B27-461D-8F9E-ECB43847A1EE}" type="datetime1">
              <a:rPr lang="en-US" smtClean="0"/>
              <a:pPr>
                <a:defRPr/>
              </a:pPr>
              <a:t>10/14/2022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7736353-9378-4982-9402-0AF2F1B216E7}" type="slidenum">
              <a:rPr lang="en-US" altLang="en-US" smtClean="0"/>
              <a:pPr>
                <a:defRPr/>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F87909EC-F7EE-45C8-A7CD-634A095989AD}" type="datetime1">
              <a:rPr lang="en-US" smtClean="0"/>
              <a:pPr>
                <a:defRPr/>
              </a:pPr>
              <a:t>10/14/2022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0AD3ED-6F7F-452F-BCFB-6676934D578C}" type="slidenum">
              <a:rPr lang="en-US" altLang="en-US" smtClean="0"/>
              <a:pPr>
                <a:defRPr/>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25DF207-C5C2-45B1-97A5-ECB1C5ABD953}" type="datetime1">
              <a:rPr lang="en-US" smtClean="0"/>
              <a:pPr>
                <a:defRPr/>
              </a:pPr>
              <a:t>10/14/2022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B71E9DA-E80A-48AB-A09B-BDE59DB3A2B3}" type="slidenum">
              <a:rPr lang="en-US" altLang="en-US" smtClean="0"/>
              <a:pPr>
                <a:defRPr/>
              </a:pPr>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F2154FB3-E2CD-4E92-823B-4A2BB61FA6B3}" type="datetime1">
              <a:rPr lang="en-US" smtClean="0"/>
              <a:pPr>
                <a:defRPr/>
              </a:pPr>
              <a:t>10/14/2022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F8523A4-90B7-45FC-9FCF-4E076E7F1DBC}" type="slidenum">
              <a:rPr lang="en-US" altLang="en-US" smtClean="0"/>
              <a:pPr>
                <a:defRPr/>
              </a:pPr>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F7D3F16E-4B97-4909-98D2-025BA5FFAEBE}" type="datetime1">
              <a:rPr lang="en-US" smtClean="0"/>
              <a:pPr>
                <a:defRPr/>
              </a:pPr>
              <a:t>10/14/2022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01EC4D1-1DCD-4FA5-BFA3-793664CF8445}" type="slidenum">
              <a:rPr lang="en-US" altLang="en-US" smtClean="0"/>
              <a:pPr>
                <a:defRPr/>
              </a:pPr>
              <a:t>‹#›</a:t>
            </a:fld>
            <a:endParaRPr lang="en-US"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8CCF58E-6F33-49B9-B5D7-C3BF014A4DA4}" type="datetime1">
              <a:rPr lang="en-US" smtClean="0"/>
              <a:pPr>
                <a:defRPr/>
              </a:pPr>
              <a:t>10/14/2022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EFDEA3-971A-4A02-855D-7AD05D64FE7C}" type="slidenum">
              <a:rPr lang="en-US" altLang="en-US" smtClean="0"/>
              <a:pPr>
                <a:defRPr/>
              </a:pPr>
              <a:t>‹#›</a:t>
            </a:fld>
            <a:endParaRPr lang="en-US"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DA025E1-216E-4DFE-84BA-C08DC9F0569A}" type="datetime1">
              <a:rPr lang="en-US" smtClean="0"/>
              <a:pPr>
                <a:defRPr/>
              </a:pPr>
              <a:t>10/14/2022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0FB283F-61C8-48B9-8E9D-93955E60FC73}" type="slidenum">
              <a:rPr lang="en-US" altLang="en-US" smtClean="0"/>
              <a:pPr>
                <a:defRPr/>
              </a:pPr>
              <a:t>‹#›</a:t>
            </a:fld>
            <a:endParaRPr lang="en-US"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34DBBCE8-3780-4481-AF27-61BD67877911}" type="datetime1">
              <a:rPr lang="en-US" smtClean="0"/>
              <a:pPr>
                <a:defRPr/>
              </a:pPr>
              <a:t>10/14/2022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0C91A3A-5883-4CE5-B7F5-7CA602EDE11F}" type="slidenum">
              <a:rPr lang="en-US" altLang="en-US" smtClean="0"/>
              <a:pPr>
                <a:defRPr/>
              </a:pPr>
              <a:t>‹#›</a:t>
            </a:fld>
            <a:endParaRPr lang="en-US" alt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D771B6C3-FE1D-44F5-B38B-E27ADB3C1C84}" type="datetime1">
              <a:rPr lang="en-US" smtClean="0"/>
              <a:pPr>
                <a:defRPr/>
              </a:pPr>
              <a:t>10/14/2022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4403C4-ED66-44F0-96DF-D6B0B2FAEB37}" type="slidenum">
              <a:rPr lang="en-US" altLang="en-US" smtClean="0"/>
              <a:pPr>
                <a:defRPr/>
              </a:pPr>
              <a:t>‹#›</a:t>
            </a:fld>
            <a:endParaRPr lang="en-US"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75AC2EE-C2F1-480C-956A-10BF6D73F939}" type="datetime1">
              <a:rPr lang="en-US" smtClean="0"/>
              <a:pPr>
                <a:defRPr/>
              </a:pPr>
              <a:t>10/14/2022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D7998E-B1C9-45C9-97F9-509677D8324A}"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6A8D5BD6-1DFF-4E1C-935C-CB3222A6EA2B}" type="datetime1">
              <a:rPr lang="en-US" smtClean="0"/>
              <a:pPr>
                <a:defRPr/>
              </a:pPr>
              <a:t>10/14/2022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39D19297-2F33-4B9B-8871-8527B0267210}" type="slidenum">
              <a:rPr lang="en-US" altLang="en-US" smtClean="0"/>
              <a:pPr>
                <a:defRPr/>
              </a:pPr>
              <a:t>‹#›</a:t>
            </a:fld>
            <a:endParaRPr lang="en-US" alt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5817" r:id="rId1"/>
    <p:sldLayoutId id="2147485818" r:id="rId2"/>
    <p:sldLayoutId id="2147485819" r:id="rId3"/>
    <p:sldLayoutId id="2147485820" r:id="rId4"/>
    <p:sldLayoutId id="2147485821" r:id="rId5"/>
    <p:sldLayoutId id="2147485822" r:id="rId6"/>
    <p:sldLayoutId id="2147485823" r:id="rId7"/>
    <p:sldLayoutId id="2147485824" r:id="rId8"/>
    <p:sldLayoutId id="2147485825" r:id="rId9"/>
    <p:sldLayoutId id="2147485826" r:id="rId10"/>
    <p:sldLayoutId id="2147485827" r:id="rId11"/>
    <p:sldLayoutId id="2147485828"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43103"/>
            <a:ext cx="7024836" cy="871297"/>
          </a:xfrm>
          <a:prstGeom prst="rect">
            <a:avLst/>
          </a:prstGeom>
          <a:solidFill>
            <a:schemeClr val="tx1"/>
          </a:solidFill>
          <a:ln w="9525">
            <a:solidFill>
              <a:schemeClr val="accent1"/>
            </a:solid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1259632" y="5445224"/>
            <a:ext cx="8136904"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a:latin typeface="Times New Roman" pitchFamily="18" charset="0"/>
                <a:cs typeface="Times New Roman" pitchFamily="18" charset="0"/>
              </a:rPr>
              <a:t>Submitted To:	 </a:t>
            </a:r>
            <a:r>
              <a:rPr lang="en-US" sz="2000" b="1" dirty="0" smtClean="0">
                <a:latin typeface="Times New Roman" pitchFamily="18" charset="0"/>
                <a:cs typeface="Times New Roman" pitchFamily="18" charset="0"/>
              </a:rPr>
              <a:t>             		                  Submitted </a:t>
            </a:r>
            <a:r>
              <a:rPr lang="en-US" sz="2000" b="1" dirty="0">
                <a:latin typeface="Times New Roman" pitchFamily="18" charset="0"/>
                <a:cs typeface="Times New Roman" pitchFamily="18" charset="0"/>
              </a:rPr>
              <a:t>By:</a:t>
            </a:r>
          </a:p>
          <a:p>
            <a:pPr eaLnBrk="0" hangingPunct="0"/>
            <a:r>
              <a:rPr lang="en-US" sz="2000" b="1" dirty="0">
                <a:latin typeface="Times New Roman" pitchFamily="18" charset="0"/>
                <a:cs typeface="Times New Roman" pitchFamily="18" charset="0"/>
              </a:rPr>
              <a:t>S</a:t>
            </a:r>
            <a:r>
              <a:rPr lang="en-US" sz="2000" b="1" dirty="0" smtClean="0">
                <a:latin typeface="Times New Roman" pitchFamily="18" charset="0"/>
                <a:cs typeface="Times New Roman" pitchFamily="18" charset="0"/>
              </a:rPr>
              <a:t>tudymafia.org                                                 Studymafia.org               </a:t>
            </a:r>
            <a:endParaRPr lang="en-US" sz="2000" b="1" dirty="0">
              <a:latin typeface="Times New Roman" pitchFamily="18" charset="0"/>
              <a:cs typeface="Times New Roman" pitchFamily="18" charset="0"/>
            </a:endParaRPr>
          </a:p>
        </p:txBody>
      </p:sp>
      <p:sp>
        <p:nvSpPr>
          <p:cNvPr id="8" name="Rectangle 7"/>
          <p:cNvSpPr/>
          <p:nvPr/>
        </p:nvSpPr>
        <p:spPr>
          <a:xfrm>
            <a:off x="2442150" y="2165230"/>
            <a:ext cx="4339650" cy="1754326"/>
          </a:xfrm>
          <a:prstGeom prst="rect">
            <a:avLst/>
          </a:prstGeom>
          <a:noFill/>
        </p:spPr>
        <p:txBody>
          <a:bodyPr wrap="none">
            <a:spAutoFit/>
          </a:bodyPr>
          <a:lstStyle/>
          <a:p>
            <a:pPr algn="ctr" fontAlgn="auto">
              <a:spcBef>
                <a:spcPts val="0"/>
              </a:spcBef>
              <a:spcAft>
                <a:spcPts val="0"/>
              </a:spcAft>
              <a:defRPr/>
            </a:pPr>
            <a:r>
              <a:rPr lang="en-US" altLang="en-US" sz="5400" dirty="0">
                <a:latin typeface="Times New Roman" pitchFamily="18" charset="0"/>
                <a:cs typeface="Times New Roman" pitchFamily="18" charset="0"/>
              </a:rPr>
              <a:t>Mechanism of </a:t>
            </a:r>
            <a:endParaRPr lang="en-US" altLang="en-US" sz="5400" dirty="0" smtClean="0">
              <a:latin typeface="Times New Roman" pitchFamily="18" charset="0"/>
              <a:cs typeface="Times New Roman" pitchFamily="18" charset="0"/>
            </a:endParaRPr>
          </a:p>
          <a:p>
            <a:pPr algn="ctr" fontAlgn="auto">
              <a:spcBef>
                <a:spcPts val="0"/>
              </a:spcBef>
              <a:spcAft>
                <a:spcPts val="0"/>
              </a:spcAft>
              <a:defRPr/>
            </a:pPr>
            <a:r>
              <a:rPr lang="en-US" altLang="en-US" sz="5400" dirty="0" smtClean="0">
                <a:solidFill>
                  <a:srgbClr val="FFFF00"/>
                </a:solidFill>
                <a:latin typeface="Times New Roman" pitchFamily="18" charset="0"/>
                <a:cs typeface="Times New Roman" pitchFamily="18" charset="0"/>
              </a:rPr>
              <a:t>Respiration</a:t>
            </a:r>
            <a:endParaRPr lang="en-US" sz="5400"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554814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153400" cy="3539430"/>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gaseous exchange occurs by diffusion in the alveoli. It depends upon the pressure differences between blood and tissues, or atmospheric air and blood. The exchange of gases takes place at the surface of the alveolus.</a:t>
            </a:r>
          </a:p>
          <a:p>
            <a:pPr marL="342900" indent="-34290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mechanism of breathing has already been explained above. Let us have a look at the steps involved in the exchange of gases.</a:t>
            </a: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Exchange of Gases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153400" cy="4647426"/>
          </a:xfrm>
          <a:prstGeom prst="rect">
            <a:avLst/>
          </a:prstGeom>
          <a:noFill/>
        </p:spPr>
        <p:txBody>
          <a:bodyPr wrap="square">
            <a:spAutoFit/>
          </a:bodyPr>
          <a:lstStyle/>
          <a:p>
            <a:r>
              <a:rPr lang="en-US" sz="2800" b="1" dirty="0" smtClean="0">
                <a:latin typeface="Times New Roman" pitchFamily="18" charset="0"/>
                <a:cs typeface="Times New Roman" pitchFamily="18" charset="0"/>
              </a:rPr>
              <a:t>Transport Of Oxygen</a:t>
            </a:r>
          </a:p>
          <a:p>
            <a:endParaRPr lang="en-US" sz="2800" b="1" dirty="0" smtClean="0">
              <a:latin typeface="Times New Roman" pitchFamily="18" charset="0"/>
              <a:cs typeface="Times New Roman" pitchFamily="18" charset="0"/>
            </a:endParaRPr>
          </a:p>
          <a:p>
            <a:pPr>
              <a:buFont typeface="Arial" pitchFamily="34" charset="0"/>
              <a:buChar char="•"/>
            </a:pPr>
            <a:r>
              <a:rPr lang="en-US" sz="2600" dirty="0" smtClean="0">
                <a:latin typeface="Times New Roman" pitchFamily="18" charset="0"/>
                <a:cs typeface="Times New Roman" pitchFamily="18" charset="0"/>
              </a:rPr>
              <a:t>Oxygen in the blood is carried to the tissue in two forms- </a:t>
            </a:r>
            <a:r>
              <a:rPr lang="en-US" sz="2600" dirty="0" err="1" smtClean="0">
                <a:latin typeface="Times New Roman" pitchFamily="18" charset="0"/>
                <a:cs typeface="Times New Roman" pitchFamily="18" charset="0"/>
              </a:rPr>
              <a:t>Oxyhaemoglobin</a:t>
            </a:r>
            <a:r>
              <a:rPr lang="en-US" sz="2600" dirty="0" smtClean="0">
                <a:latin typeface="Times New Roman" pitchFamily="18" charset="0"/>
                <a:cs typeface="Times New Roman" pitchFamily="18" charset="0"/>
              </a:rPr>
              <a:t>- chemical composition of oxygen with </a:t>
            </a:r>
            <a:r>
              <a:rPr lang="en-US" sz="2600" dirty="0" err="1" smtClean="0">
                <a:latin typeface="Times New Roman" pitchFamily="18" charset="0"/>
                <a:cs typeface="Times New Roman" pitchFamily="18" charset="0"/>
              </a:rPr>
              <a:t>haemoglobin</a:t>
            </a:r>
            <a:r>
              <a:rPr lang="en-US" sz="2600" dirty="0" smtClean="0">
                <a:latin typeface="Times New Roman" pitchFamily="18" charset="0"/>
                <a:cs typeface="Times New Roman" pitchFamily="18" charset="0"/>
              </a:rPr>
              <a:t>, and solution of oxygen in the blood plasma.</a:t>
            </a:r>
          </a:p>
          <a:p>
            <a:pPr>
              <a:buFont typeface="Arial" pitchFamily="34" charset="0"/>
              <a:buChar char="•"/>
            </a:pPr>
            <a:r>
              <a:rPr lang="en-US" sz="2600" dirty="0" smtClean="0">
                <a:latin typeface="Times New Roman" pitchFamily="18" charset="0"/>
                <a:cs typeface="Times New Roman" pitchFamily="18" charset="0"/>
              </a:rPr>
              <a:t>The oxygen in the blood combines with </a:t>
            </a:r>
            <a:r>
              <a:rPr lang="en-US" sz="2600" dirty="0" err="1" smtClean="0">
                <a:latin typeface="Times New Roman" pitchFamily="18" charset="0"/>
                <a:cs typeface="Times New Roman" pitchFamily="18" charset="0"/>
              </a:rPr>
              <a:t>haemoglobin</a:t>
            </a:r>
            <a:r>
              <a:rPr lang="en-US" sz="2600" dirty="0" smtClean="0">
                <a:latin typeface="Times New Roman" pitchFamily="18" charset="0"/>
                <a:cs typeface="Times New Roman" pitchFamily="18" charset="0"/>
              </a:rPr>
              <a:t> when the concentration of oxygen is high in the blood.</a:t>
            </a:r>
          </a:p>
          <a:p>
            <a:pPr>
              <a:buFont typeface="Arial" pitchFamily="34" charset="0"/>
              <a:buChar char="•"/>
            </a:pPr>
            <a:r>
              <a:rPr lang="en-US" sz="2600" dirty="0" err="1" smtClean="0">
                <a:latin typeface="Times New Roman" pitchFamily="18" charset="0"/>
                <a:cs typeface="Times New Roman" pitchFamily="18" charset="0"/>
              </a:rPr>
              <a:t>Oxyhemoglobin</a:t>
            </a:r>
            <a:r>
              <a:rPr lang="en-US" sz="2600" dirty="0" smtClean="0">
                <a:latin typeface="Times New Roman" pitchFamily="18" charset="0"/>
                <a:cs typeface="Times New Roman" pitchFamily="18" charset="0"/>
              </a:rPr>
              <a:t>, being unstable, dissociates to release oxygen. Low oxygen, low pH and high te</a:t>
            </a:r>
            <a:r>
              <a:rPr lang="en-US" sz="2800" dirty="0" smtClean="0">
                <a:latin typeface="Times New Roman" pitchFamily="18" charset="0"/>
                <a:cs typeface="Times New Roman" pitchFamily="18" charset="0"/>
              </a:rPr>
              <a:t>mperatures stimulate the dissociation process.</a:t>
            </a:r>
          </a:p>
          <a:p>
            <a:endParaRPr lang="en-US" sz="2800" dirty="0">
              <a:latin typeface="Times New Roman" pitchFamily="18" charset="0"/>
              <a:cs typeface="Times New Roman" pitchFamily="18" charset="0"/>
            </a:endParaRP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Exchange of Gases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64243"/>
            <a:ext cx="8153400" cy="4955203"/>
          </a:xfrm>
          <a:prstGeom prst="rect">
            <a:avLst/>
          </a:prstGeom>
          <a:noFill/>
        </p:spPr>
        <p:txBody>
          <a:bodyPr wrap="square">
            <a:spAutoFit/>
          </a:bodyPr>
          <a:lstStyle/>
          <a:p>
            <a:r>
              <a:rPr lang="en-US" sz="2600" b="1" dirty="0" smtClean="0"/>
              <a:t>Transport Of Carbon dioxide From Tissues To Lungs</a:t>
            </a:r>
          </a:p>
          <a:p>
            <a:endParaRPr lang="en-US" sz="2600" b="1" dirty="0" smtClean="0"/>
          </a:p>
          <a:p>
            <a:pPr>
              <a:buFont typeface="Arial" pitchFamily="34" charset="0"/>
              <a:buChar char="•"/>
            </a:pPr>
            <a:r>
              <a:rPr lang="en-US" sz="2400" dirty="0" smtClean="0"/>
              <a:t>Carbon dioxide is transported by three mechanisms:</a:t>
            </a:r>
          </a:p>
          <a:p>
            <a:pPr>
              <a:buFont typeface="Arial" pitchFamily="34" charset="0"/>
              <a:buChar char="•"/>
            </a:pPr>
            <a:r>
              <a:rPr lang="en-US" sz="2400" dirty="0" smtClean="0"/>
              <a:t>Some carbon dioxide dissolves in the water of plasma to form carbonic acid.</a:t>
            </a:r>
          </a:p>
          <a:p>
            <a:pPr>
              <a:buFont typeface="Arial" pitchFamily="34" charset="0"/>
              <a:buChar char="•"/>
            </a:pPr>
            <a:r>
              <a:rPr lang="en-US" sz="2400" dirty="0" smtClean="0"/>
              <a:t>Carbonic acid ionizes to form bicarbonate ions. The hydrogen ions are catalyzed by the enzyme carbonic </a:t>
            </a:r>
            <a:r>
              <a:rPr lang="en-US" sz="2400" dirty="0" err="1" smtClean="0"/>
              <a:t>anhydrase</a:t>
            </a:r>
            <a:r>
              <a:rPr lang="en-US" sz="2400" dirty="0" smtClean="0"/>
              <a:t>. Bicarbonate ions combine with sodium and potassium to form sodium bicarbonate and potassium bicarbonate.</a:t>
            </a:r>
          </a:p>
          <a:p>
            <a:pPr>
              <a:buFont typeface="Arial" pitchFamily="34" charset="0"/>
              <a:buChar char="•"/>
            </a:pPr>
            <a:r>
              <a:rPr lang="en-US" sz="2400" dirty="0" smtClean="0"/>
              <a:t>Some carbon dioxide combines with </a:t>
            </a:r>
            <a:r>
              <a:rPr lang="en-US" sz="2400" dirty="0" err="1" smtClean="0"/>
              <a:t>haemoglobin</a:t>
            </a:r>
            <a:r>
              <a:rPr lang="en-US" sz="2400" dirty="0" smtClean="0"/>
              <a:t> for the formation of </a:t>
            </a:r>
            <a:r>
              <a:rPr lang="en-US" sz="2400" dirty="0" err="1" smtClean="0"/>
              <a:t>carbaminohemoglobin</a:t>
            </a:r>
            <a:r>
              <a:rPr lang="en-US" sz="2400" dirty="0" smtClean="0"/>
              <a:t>.</a:t>
            </a:r>
          </a:p>
          <a:p>
            <a:pPr>
              <a:buFont typeface="Arial" pitchFamily="34" charset="0"/>
              <a:buChar char="•"/>
            </a:pPr>
            <a:r>
              <a:rPr lang="en-US" sz="2400" dirty="0" smtClean="0"/>
              <a:t>It is finally carried to the lungs and released out of the body through expiration.</a:t>
            </a:r>
            <a:endParaRPr lang="en-US" sz="2400" dirty="0"/>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Exchange of Gases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64243"/>
            <a:ext cx="8153400" cy="4955203"/>
          </a:xfrm>
          <a:prstGeom prst="rect">
            <a:avLst/>
          </a:prstGeom>
          <a:noFill/>
        </p:spPr>
        <p:txBody>
          <a:bodyPr wrap="square">
            <a:spAutoFit/>
          </a:bodyPr>
          <a:lstStyle/>
          <a:p>
            <a:r>
              <a:rPr lang="en-US" sz="2600" b="1" dirty="0" smtClean="0">
                <a:latin typeface="Times New Roman" pitchFamily="18" charset="0"/>
                <a:cs typeface="Times New Roman" pitchFamily="18" charset="0"/>
              </a:rPr>
              <a:t>Transport Of Carbon dioxide From Tissues To Lungs:</a:t>
            </a:r>
          </a:p>
          <a:p>
            <a:endParaRPr lang="en-US" sz="2600" b="1"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Carbon dioxide is transported by three mechanisms:</a:t>
            </a:r>
          </a:p>
          <a:p>
            <a:pPr>
              <a:buFont typeface="Arial" pitchFamily="34" charset="0"/>
              <a:buChar char="•"/>
            </a:pPr>
            <a:r>
              <a:rPr lang="en-US" sz="2400" dirty="0" smtClean="0">
                <a:latin typeface="Times New Roman" pitchFamily="18" charset="0"/>
                <a:cs typeface="Times New Roman" pitchFamily="18" charset="0"/>
              </a:rPr>
              <a:t>Some carbon dioxide dissolves in the water of plasma to form carbonic acid.</a:t>
            </a:r>
          </a:p>
          <a:p>
            <a:pPr>
              <a:buFont typeface="Arial" pitchFamily="34" charset="0"/>
              <a:buChar char="•"/>
            </a:pPr>
            <a:r>
              <a:rPr lang="en-US" sz="2400" dirty="0" smtClean="0">
                <a:latin typeface="Times New Roman" pitchFamily="18" charset="0"/>
                <a:cs typeface="Times New Roman" pitchFamily="18" charset="0"/>
              </a:rPr>
              <a:t>Carbonic acid ionizes to form bicarbonate ions. The hydrogen ions are catalyzed by the enzyme carbonic </a:t>
            </a:r>
            <a:r>
              <a:rPr lang="en-US" sz="2400" dirty="0" err="1" smtClean="0">
                <a:latin typeface="Times New Roman" pitchFamily="18" charset="0"/>
                <a:cs typeface="Times New Roman" pitchFamily="18" charset="0"/>
              </a:rPr>
              <a:t>anhydrase</a:t>
            </a:r>
            <a:r>
              <a:rPr lang="en-US" sz="2400" dirty="0" smtClean="0">
                <a:latin typeface="Times New Roman" pitchFamily="18" charset="0"/>
                <a:cs typeface="Times New Roman" pitchFamily="18" charset="0"/>
              </a:rPr>
              <a:t>. Bicarbonate ions combine with sodium and potassium to form sodium bicarbonate and potassium bicarbonate.</a:t>
            </a:r>
          </a:p>
          <a:p>
            <a:pPr>
              <a:buFont typeface="Arial" pitchFamily="34" charset="0"/>
              <a:buChar char="•"/>
            </a:pPr>
            <a:r>
              <a:rPr lang="en-US" sz="2400" dirty="0" smtClean="0">
                <a:latin typeface="Times New Roman" pitchFamily="18" charset="0"/>
                <a:cs typeface="Times New Roman" pitchFamily="18" charset="0"/>
              </a:rPr>
              <a:t>Some carbon dioxide combines with </a:t>
            </a:r>
            <a:r>
              <a:rPr lang="en-US" sz="2400" dirty="0" err="1" smtClean="0">
                <a:latin typeface="Times New Roman" pitchFamily="18" charset="0"/>
                <a:cs typeface="Times New Roman" pitchFamily="18" charset="0"/>
              </a:rPr>
              <a:t>haemoglobin</a:t>
            </a:r>
            <a:r>
              <a:rPr lang="en-US" sz="2400" dirty="0" smtClean="0">
                <a:latin typeface="Times New Roman" pitchFamily="18" charset="0"/>
                <a:cs typeface="Times New Roman" pitchFamily="18" charset="0"/>
              </a:rPr>
              <a:t> for the formation of </a:t>
            </a:r>
            <a:r>
              <a:rPr lang="en-US" sz="2400" dirty="0" err="1" smtClean="0">
                <a:latin typeface="Times New Roman" pitchFamily="18" charset="0"/>
                <a:cs typeface="Times New Roman" pitchFamily="18" charset="0"/>
              </a:rPr>
              <a:t>carbaminohemoglobin</a:t>
            </a:r>
            <a:r>
              <a:rPr lang="en-US" sz="2400" dirty="0" smtClean="0">
                <a:latin typeface="Times New Roman" pitchFamily="18" charset="0"/>
                <a:cs typeface="Times New Roman" pitchFamily="18" charset="0"/>
              </a:rPr>
              <a:t>.</a:t>
            </a:r>
          </a:p>
          <a:p>
            <a:pPr>
              <a:buFont typeface="Arial" pitchFamily="34" charset="0"/>
              <a:buChar char="•"/>
            </a:pPr>
            <a:r>
              <a:rPr lang="en-US" sz="2400" dirty="0" smtClean="0">
                <a:latin typeface="Times New Roman" pitchFamily="18" charset="0"/>
                <a:cs typeface="Times New Roman" pitchFamily="18" charset="0"/>
              </a:rPr>
              <a:t>It is finally carried to the lungs and released out of the body through expiration.</a:t>
            </a:r>
            <a:endParaRPr lang="en-US" sz="2400" dirty="0">
              <a:latin typeface="Times New Roman" pitchFamily="18" charset="0"/>
              <a:cs typeface="Times New Roman" pitchFamily="18" charset="0"/>
            </a:endParaRP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13</a:t>
            </a:fld>
            <a:endParaRPr lang="en-US" altLang="en-US" sz="140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Exchange of Gases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14</a:t>
            </a:fld>
            <a:endParaRPr lang="en-US" altLang="en-US" sz="1400">
              <a:solidFill>
                <a:srgbClr val="0039A6"/>
              </a:solidFill>
              <a:latin typeface="Myriad Web Pro" charset="0"/>
            </a:endParaRPr>
          </a:p>
        </p:txBody>
      </p:sp>
      <p:pic>
        <p:nvPicPr>
          <p:cNvPr id="7" name="Picture 6" descr="diaphragm-air-paralysis-lungs-breathing-muscles-lung.jpg"/>
          <p:cNvPicPr>
            <a:picLocks noChangeAspect="1"/>
          </p:cNvPicPr>
          <p:nvPr/>
        </p:nvPicPr>
        <p:blipFill>
          <a:blip r:embed="rId3"/>
          <a:srcRect b="4839"/>
          <a:stretch>
            <a:fillRect/>
          </a:stretch>
        </p:blipFill>
        <p:spPr>
          <a:xfrm>
            <a:off x="609600" y="1600200"/>
            <a:ext cx="7848600" cy="44958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6858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39A6"/>
                </a:solidFill>
                <a:latin typeface="Times New Roman" pitchFamily="18" charset="0"/>
                <a:cs typeface="Times New Roman" pitchFamily="18" charset="0"/>
              </a:rPr>
              <a:t>Conclusion</a:t>
            </a:r>
          </a:p>
        </p:txBody>
      </p:sp>
      <p:sp>
        <p:nvSpPr>
          <p:cNvPr id="2" name="TextBox 1"/>
          <p:cNvSpPr txBox="1"/>
          <p:nvPr/>
        </p:nvSpPr>
        <p:spPr>
          <a:xfrm>
            <a:off x="533400" y="1676400"/>
            <a:ext cx="8153400" cy="2677656"/>
          </a:xfrm>
          <a:prstGeom prst="rect">
            <a:avLst/>
          </a:prstGeom>
          <a:noFill/>
        </p:spPr>
        <p:txBody>
          <a:bodyPr wrap="square">
            <a:spAutoFit/>
          </a:bodyPr>
          <a:lstStyle/>
          <a:p>
            <a:pPr marL="514350" indent="-51435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The mechanism of breathing involves two main processes: inspiration and expiration. </a:t>
            </a:r>
          </a:p>
          <a:p>
            <a:pPr marL="514350" indent="-51435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Inspiration occurs when the diaphragm and the external </a:t>
            </a:r>
            <a:r>
              <a:rPr lang="en-US" sz="2800" dirty="0" err="1" smtClean="0">
                <a:latin typeface="Times New Roman" pitchFamily="18" charset="0"/>
                <a:cs typeface="Times New Roman" pitchFamily="18" charset="0"/>
              </a:rPr>
              <a:t>intercostal</a:t>
            </a:r>
            <a:r>
              <a:rPr lang="en-US" sz="2800" dirty="0" smtClean="0">
                <a:latin typeface="Times New Roman" pitchFamily="18" charset="0"/>
                <a:cs typeface="Times New Roman" pitchFamily="18" charset="0"/>
              </a:rPr>
              <a:t> muscles contract. </a:t>
            </a:r>
          </a:p>
          <a:p>
            <a:pPr marL="514350" indent="-514350" algn="just" eaLnBrk="1" fontAlgn="auto" hangingPunct="1">
              <a:spcBef>
                <a:spcPts val="0"/>
              </a:spcBef>
              <a:spcAft>
                <a:spcPts val="0"/>
              </a:spcAft>
              <a:buFont typeface="Arial" pitchFamily="34" charset="0"/>
              <a:buChar char="•"/>
              <a:defRPr/>
            </a:pPr>
            <a:r>
              <a:rPr lang="en-US" sz="2800" dirty="0" smtClean="0">
                <a:latin typeface="Times New Roman" pitchFamily="18" charset="0"/>
                <a:cs typeface="Times New Roman" pitchFamily="18" charset="0"/>
              </a:rPr>
              <a:t>Expiration occurs when the diaphragm and the </a:t>
            </a:r>
            <a:r>
              <a:rPr lang="en-US" sz="2800" dirty="0" err="1" smtClean="0">
                <a:latin typeface="Times New Roman" pitchFamily="18" charset="0"/>
                <a:cs typeface="Times New Roman" pitchFamily="18" charset="0"/>
              </a:rPr>
              <a:t>intercostal</a:t>
            </a:r>
            <a:r>
              <a:rPr lang="en-US" sz="2800" dirty="0" smtClean="0">
                <a:latin typeface="Times New Roman" pitchFamily="18" charset="0"/>
                <a:cs typeface="Times New Roman" pitchFamily="18" charset="0"/>
              </a:rPr>
              <a:t> muscles relax.</a:t>
            </a: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15</a:t>
            </a:fld>
            <a:endParaRPr lang="en-US" altLang="en-US" sz="140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smtClean="0">
                <a:solidFill>
                  <a:schemeClr val="accent1">
                    <a:lumMod val="10000"/>
                  </a:schemeClr>
                </a:solidFill>
              </a:rPr>
              <a:t>Slidespanda.com</a:t>
            </a:r>
            <a:endParaRPr lang="en-US" dirty="0" smtClean="0">
              <a:solidFill>
                <a:schemeClr val="accent1">
                  <a:lumMod val="10000"/>
                </a:schemeClr>
              </a:solidFill>
            </a:endParaRPr>
          </a:p>
        </p:txBody>
      </p:sp>
    </p:spTree>
    <p:extLst>
      <p:ext uri="{BB962C8B-B14F-4D97-AF65-F5344CB8AC3E}">
        <p14:creationId xmlns:p14="http://schemas.microsoft.com/office/powerpoint/2010/main" val="287179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StudyMafia.org</a:t>
            </a:r>
            <a:endParaRPr lang="en-US" sz="5400" b="1" dirty="0">
              <a:solidFill>
                <a:srgbClr val="00B0F0"/>
              </a:solidFill>
            </a:endParaRPr>
          </a:p>
        </p:txBody>
      </p:sp>
    </p:spTree>
    <p:extLst>
      <p:ext uri="{BB962C8B-B14F-4D97-AF65-F5344CB8AC3E}">
        <p14:creationId xmlns:p14="http://schemas.microsoft.com/office/powerpoint/2010/main" val="190586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Table Contents</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92125" y="1981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Definition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Introduction</a:t>
            </a:r>
            <a:endParaRPr lang="en-US" altLang="en-US" sz="24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Mechanism of Respiration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Inspiration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Expiration</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Exchange of Gases</a:t>
            </a:r>
          </a:p>
          <a:p>
            <a:pPr lvl="1" eaLnBrk="1" hangingPunct="1">
              <a:buClr>
                <a:srgbClr val="0039A6"/>
              </a:buClr>
              <a:buFont typeface="Arial" charset="0"/>
              <a:buChar char="•"/>
            </a:pPr>
            <a:r>
              <a:rPr lang="en-US" altLang="en-US" sz="2400" dirty="0" smtClean="0">
                <a:latin typeface="Times New Roman" pitchFamily="18" charset="0"/>
                <a:cs typeface="Times New Roman" pitchFamily="18" charset="0"/>
              </a:rPr>
              <a:t>Conclusion </a:t>
            </a:r>
            <a:endParaRPr lang="en-US" altLang="en-US" sz="24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000099"/>
                </a:solidFill>
                <a:latin typeface="Times New Roman" pitchFamily="18" charset="0"/>
                <a:cs typeface="Times New Roman" pitchFamily="18" charset="0"/>
              </a:rPr>
              <a:t>Definition</a:t>
            </a:r>
            <a:endParaRPr lang="en-US" altLang="en-US" sz="3600"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609600" y="16002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457200" y="1905000"/>
            <a:ext cx="8153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r>
              <a:rPr lang="en-US" sz="3200" dirty="0" smtClean="0">
                <a:latin typeface="Times New Roman" pitchFamily="18" charset="0"/>
                <a:cs typeface="Times New Roman" pitchFamily="18" charset="0"/>
              </a:rPr>
              <a:t>   The respiratory mechanism is a way of controlling how much carbon dioxide is in the blood. Elevating arterial CO2 or decreasing pH increases the rhythmic stimulation of the respiratory muscles by the medulla.</a:t>
            </a:r>
            <a:endParaRPr lang="en-US" altLang="en-US" sz="3200" dirty="0">
              <a:solidFill>
                <a:srgbClr val="000099"/>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dirty="0" smtClean="0">
                <a:solidFill>
                  <a:srgbClr val="000099"/>
                </a:solidFill>
                <a:latin typeface="Times New Roman" pitchFamily="18" charset="0"/>
                <a:cs typeface="Times New Roman" pitchFamily="18" charset="0"/>
              </a:rPr>
              <a:t>Introduction</a:t>
            </a:r>
            <a:endParaRPr lang="en-US" altLang="en-US" dirty="0">
              <a:solidFill>
                <a:srgbClr val="000099"/>
              </a:solidFill>
              <a:latin typeface="Times New Roman" pitchFamily="18" charset="0"/>
              <a:cs typeface="Times New Roman" pitchFamily="18" charset="0"/>
            </a:endParaRPr>
          </a:p>
        </p:txBody>
      </p:sp>
      <p:cxnSp>
        <p:nvCxnSpPr>
          <p:cNvPr id="8" name="Straight Connector 7"/>
          <p:cNvCxnSpPr/>
          <p:nvPr/>
        </p:nvCxnSpPr>
        <p:spPr>
          <a:xfrm>
            <a:off x="555625" y="1323975"/>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71685" name="Content Placeholder 2"/>
          <p:cNvSpPr txBox="1">
            <a:spLocks/>
          </p:cNvSpPr>
          <p:nvPr/>
        </p:nvSpPr>
        <p:spPr bwMode="auto">
          <a:xfrm>
            <a:off x="381000" y="1676400"/>
            <a:ext cx="8382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pitchFamily="34" charset="0"/>
              <a:buChar char="•"/>
            </a:pPr>
            <a:r>
              <a:rPr lang="en-US" dirty="0" smtClean="0">
                <a:latin typeface="Times New Roman" pitchFamily="18" charset="0"/>
                <a:cs typeface="Times New Roman" pitchFamily="18" charset="0"/>
              </a:rPr>
              <a:t>Normally control of CO2 is based on the rate and depth of ventilation.</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Ventilation is however not synonymous with oxygenation. Ventilation refers only to air moving in and out of the lungs.</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If everything else is working the way it should, then oxygenation happens.</a:t>
            </a:r>
          </a:p>
          <a:p>
            <a:pPr lvl="1" eaLnBrk="1" hangingPunct="1">
              <a:buClr>
                <a:srgbClr val="0039A6"/>
              </a:buClr>
              <a:buFont typeface="Arial" pitchFamily="34" charset="0"/>
              <a:buChar char="•"/>
            </a:pPr>
            <a:r>
              <a:rPr lang="en-US" dirty="0" smtClean="0">
                <a:latin typeface="Times New Roman" pitchFamily="18" charset="0"/>
                <a:cs typeface="Times New Roman" pitchFamily="18" charset="0"/>
              </a:rPr>
              <a:t>However, as we learned in the shunt section, proper ventilation does not ensure oxygenation.</a:t>
            </a: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1" indent="0" algn="ctr" eaLnBrk="1" hangingPunct="1">
              <a:spcBef>
                <a:spcPct val="0"/>
              </a:spcBef>
              <a:buNone/>
            </a:pPr>
            <a:r>
              <a:rPr lang="en-US" altLang="en-US" sz="3600" dirty="0" smtClean="0">
                <a:solidFill>
                  <a:srgbClr val="0039A6"/>
                </a:solidFill>
                <a:latin typeface="Times New Roman" pitchFamily="18" charset="0"/>
                <a:cs typeface="Times New Roman" pitchFamily="18" charset="0"/>
              </a:rPr>
              <a:t>Mechanism of Respiration</a:t>
            </a:r>
          </a:p>
        </p:txBody>
      </p:sp>
      <p:cxnSp>
        <p:nvCxnSpPr>
          <p:cNvPr id="5" name="Straight Connector 4"/>
          <p:cNvCxnSpPr/>
          <p:nvPr/>
        </p:nvCxnSpPr>
        <p:spPr>
          <a:xfrm>
            <a:off x="630238" y="1573213"/>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pic>
        <p:nvPicPr>
          <p:cNvPr id="7" name="Picture 6" descr="774337_681683_ans_d6bf21fc7b9941c7a27468140a82bcf5.jpeg"/>
          <p:cNvPicPr>
            <a:picLocks noChangeAspect="1"/>
          </p:cNvPicPr>
          <p:nvPr/>
        </p:nvPicPr>
        <p:blipFill>
          <a:blip r:embed="rId3"/>
          <a:stretch>
            <a:fillRect/>
          </a:stretch>
        </p:blipFill>
        <p:spPr>
          <a:xfrm>
            <a:off x="609600" y="1828800"/>
            <a:ext cx="7696200" cy="4410075"/>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3600" dirty="0" smtClean="0"/>
              <a:t>Inspiration</a:t>
            </a:r>
          </a:p>
        </p:txBody>
      </p:sp>
      <p:sp>
        <p:nvSpPr>
          <p:cNvPr id="2" name="TextBox 1"/>
          <p:cNvSpPr txBox="1"/>
          <p:nvPr/>
        </p:nvSpPr>
        <p:spPr>
          <a:xfrm>
            <a:off x="574675" y="1524000"/>
            <a:ext cx="8153400" cy="4401205"/>
          </a:xfrm>
          <a:prstGeom prst="rect">
            <a:avLst/>
          </a:prstGeom>
          <a:noFill/>
        </p:spPr>
        <p:txBody>
          <a:bodyPr wrap="square">
            <a:spAutoFit/>
          </a:bodyPr>
          <a:lstStyle/>
          <a:p>
            <a:pPr>
              <a:buFont typeface="Arial" pitchFamily="34" charset="0"/>
              <a:buChar char="•"/>
            </a:pPr>
            <a:r>
              <a:rPr lang="en-US" sz="2800" dirty="0" smtClean="0">
                <a:latin typeface="Times New Roman" pitchFamily="18" charset="0"/>
                <a:cs typeface="Times New Roman" pitchFamily="18" charset="0"/>
              </a:rPr>
              <a:t>In the process of inspiration, there would be a contraction of muscles attached to the ribs on the outer side which pulls out the ribs and results in the expansion of the chest cavity.</a:t>
            </a:r>
          </a:p>
          <a:p>
            <a:pPr>
              <a:buFont typeface="Arial" pitchFamily="34" charset="0"/>
              <a:buChar char="•"/>
            </a:pPr>
            <a:r>
              <a:rPr lang="en-US" sz="2800" dirty="0" smtClean="0">
                <a:latin typeface="Times New Roman" pitchFamily="18" charset="0"/>
                <a:cs typeface="Times New Roman" pitchFamily="18" charset="0"/>
              </a:rPr>
              <a:t>Later, the diaphragm, contracts, moves downwards and expands the chest cavity resulting in the contraction of the abdominal muscles.</a:t>
            </a:r>
          </a:p>
          <a:p>
            <a:pPr>
              <a:buFont typeface="Arial" pitchFamily="34" charset="0"/>
              <a:buChar char="•"/>
            </a:pPr>
            <a:r>
              <a:rPr lang="en-US" sz="2800" dirty="0" smtClean="0">
                <a:latin typeface="Times New Roman" pitchFamily="18" charset="0"/>
                <a:cs typeface="Times New Roman" pitchFamily="18" charset="0"/>
              </a:rPr>
              <a:t>The expansion of the chest cavity produces a partial vacuum which sucks air into the lungs and fills the expanded alveoli.</a:t>
            </a:r>
            <a:endParaRPr lang="en-US" sz="2800" dirty="0">
              <a:latin typeface="Times New Roman" pitchFamily="18" charset="0"/>
              <a:cs typeface="Times New Roman" pitchFamily="18" charset="0"/>
            </a:endParaRP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676400"/>
            <a:ext cx="8382000" cy="4893647"/>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dirty="0" smtClean="0"/>
              <a:t>The process of intake of atmospheric air is known as inspiration. It is an active process.</a:t>
            </a:r>
          </a:p>
          <a:p>
            <a:pPr marL="342900" indent="-342900" algn="just" eaLnBrk="1" fontAlgn="auto" hangingPunct="1">
              <a:spcBef>
                <a:spcPts val="0"/>
              </a:spcBef>
              <a:spcAft>
                <a:spcPts val="0"/>
              </a:spcAft>
              <a:buFont typeface="Arial" pitchFamily="34" charset="0"/>
              <a:buChar char="•"/>
              <a:defRPr/>
            </a:pPr>
            <a:r>
              <a:rPr lang="en-US" sz="2600" dirty="0" smtClean="0"/>
              <a:t>When the volume of the thoracic cavity increases and the air pressure decreases, inspiration takes place.</a:t>
            </a:r>
          </a:p>
          <a:p>
            <a:pPr marL="342900" indent="-342900" algn="just" eaLnBrk="1" fontAlgn="auto" hangingPunct="1">
              <a:spcBef>
                <a:spcPts val="0"/>
              </a:spcBef>
              <a:spcAft>
                <a:spcPts val="0"/>
              </a:spcAft>
              <a:buFont typeface="Arial" pitchFamily="34" charset="0"/>
              <a:buChar char="•"/>
              <a:defRPr/>
            </a:pPr>
            <a:r>
              <a:rPr lang="en-US" sz="2600" dirty="0" smtClean="0"/>
              <a:t>Contraction of external </a:t>
            </a:r>
            <a:r>
              <a:rPr lang="en-US" sz="2600" dirty="0" err="1" smtClean="0"/>
              <a:t>intercostal</a:t>
            </a:r>
            <a:r>
              <a:rPr lang="en-US" sz="2600" dirty="0" smtClean="0"/>
              <a:t> muscles increases the volume of the thoracic cavity.</a:t>
            </a:r>
          </a:p>
          <a:p>
            <a:pPr marL="342900" indent="-342900" algn="just" eaLnBrk="1" fontAlgn="auto" hangingPunct="1">
              <a:spcBef>
                <a:spcPts val="0"/>
              </a:spcBef>
              <a:spcAft>
                <a:spcPts val="0"/>
              </a:spcAft>
              <a:buFont typeface="Arial" pitchFamily="34" charset="0"/>
              <a:buChar char="•"/>
              <a:defRPr/>
            </a:pPr>
            <a:r>
              <a:rPr lang="en-US" sz="2600" dirty="0" smtClean="0"/>
              <a:t>Contraction of the diaphragm further increases the size of the thoracic activity. Simultaneously, the lungs expand.</a:t>
            </a:r>
          </a:p>
          <a:p>
            <a:pPr marL="342900" indent="-342900" algn="just" eaLnBrk="1" fontAlgn="auto" hangingPunct="1">
              <a:spcBef>
                <a:spcPts val="0"/>
              </a:spcBef>
              <a:spcAft>
                <a:spcPts val="0"/>
              </a:spcAft>
              <a:buFont typeface="Arial" pitchFamily="34" charset="0"/>
              <a:buChar char="•"/>
              <a:defRPr/>
            </a:pPr>
            <a:r>
              <a:rPr lang="en-US" sz="2600" dirty="0" smtClean="0"/>
              <a:t>With the expansion of the lungs, the air pressure inside the lungs decreases.</a:t>
            </a:r>
          </a:p>
          <a:p>
            <a:pPr marL="342900" indent="-342900" algn="just" eaLnBrk="1" fontAlgn="auto" hangingPunct="1">
              <a:spcBef>
                <a:spcPts val="0"/>
              </a:spcBef>
              <a:spcAft>
                <a:spcPts val="0"/>
              </a:spcAft>
              <a:buFont typeface="Arial" pitchFamily="34" charset="0"/>
              <a:buChar char="•"/>
              <a:defRPr/>
            </a:pPr>
            <a:r>
              <a:rPr lang="en-US" sz="2600" dirty="0" smtClean="0"/>
              <a:t>The pressure equalizes and the atmospheric air rushes inside the lungs.</a:t>
            </a: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7</a:t>
            </a:fld>
            <a:endParaRPr lang="en-US" altLang="en-US" sz="1400">
              <a:solidFill>
                <a:srgbClr val="0039A6"/>
              </a:solidFill>
              <a:latin typeface="Myriad Web Pro" charset="0"/>
            </a:endParaRPr>
          </a:p>
        </p:txBody>
      </p:sp>
      <p:sp>
        <p:nvSpPr>
          <p:cNvPr id="6"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3600" dirty="0" smtClean="0"/>
              <a:t>Inspiration</a:t>
            </a:r>
            <a:endParaRPr lang="en-US" altLang="en-US" sz="3600" dirty="0">
              <a:solidFill>
                <a:srgbClr val="0039A6"/>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76400"/>
            <a:ext cx="8153400" cy="3970318"/>
          </a:xfrm>
          <a:prstGeom prst="rect">
            <a:avLst/>
          </a:prstGeom>
          <a:noFill/>
        </p:spPr>
        <p:txBody>
          <a:bodyPr>
            <a:spAutoFit/>
          </a:bodyPr>
          <a:lstStyle/>
          <a:p>
            <a:pPr>
              <a:buFont typeface="Arial" pitchFamily="34" charset="0"/>
              <a:buChar char="•"/>
            </a:pPr>
            <a:r>
              <a:rPr lang="en-US" sz="2800" dirty="0" smtClean="0">
                <a:latin typeface="Times New Roman" pitchFamily="18" charset="0"/>
                <a:cs typeface="Times New Roman" pitchFamily="18" charset="0"/>
              </a:rPr>
              <a:t>The expiration process is considered once after the gaseous exchange occurs in the lungs and the air is expelled out. This expulsion of air is called expiration.</a:t>
            </a:r>
          </a:p>
          <a:p>
            <a:pPr>
              <a:buFont typeface="Arial" pitchFamily="34" charset="0"/>
              <a:buChar char="•"/>
            </a:pPr>
            <a:r>
              <a:rPr lang="en-US" sz="2800" dirty="0" smtClean="0">
                <a:latin typeface="Times New Roman" pitchFamily="18" charset="0"/>
                <a:cs typeface="Times New Roman" pitchFamily="18" charset="0"/>
              </a:rPr>
              <a:t>During this process, muscles attached to the ribs contract, the muscles of the diaphragm and the abdomen relax which leads to a decrease in the volume of the chest cavity and increases the pressure of the lungs, causing the air in the lungs to be pushed out through the nose.</a:t>
            </a:r>
            <a:endParaRPr lang="en-US" sz="2800" dirty="0">
              <a:latin typeface="Times New Roman" pitchFamily="18" charset="0"/>
              <a:cs typeface="Times New Roman" pitchFamily="18"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solidFill>
                  <a:srgbClr val="0039A6"/>
                </a:solidFill>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
        <p:nvSpPr>
          <p:cNvPr id="6"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3600" dirty="0" smtClean="0"/>
              <a:t>Expiration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38100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sz="3600" dirty="0" smtClean="0"/>
              <a:t>Expiration</a:t>
            </a:r>
          </a:p>
        </p:txBody>
      </p:sp>
      <p:sp>
        <p:nvSpPr>
          <p:cNvPr id="2" name="TextBox 1"/>
          <p:cNvSpPr txBox="1"/>
          <p:nvPr/>
        </p:nvSpPr>
        <p:spPr>
          <a:xfrm>
            <a:off x="533400" y="1600200"/>
            <a:ext cx="7924800" cy="4893647"/>
          </a:xfrm>
          <a:prstGeom prst="rect">
            <a:avLst/>
          </a:prstGeom>
          <a:noFill/>
        </p:spPr>
        <p:txBody>
          <a:bodyPr wrap="square">
            <a:spAutoFit/>
          </a:bodyPr>
          <a:lstStyle/>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 process of exhaling carbon dioxide is called expiration. It is a passive process.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It occurs when the size of the thoracic activity decreases and the air pressure outside increases.</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Now the external </a:t>
            </a:r>
            <a:r>
              <a:rPr lang="en-US" sz="2600" dirty="0" err="1" smtClean="0">
                <a:latin typeface="Times New Roman" pitchFamily="18" charset="0"/>
                <a:cs typeface="Times New Roman" pitchFamily="18" charset="0"/>
              </a:rPr>
              <a:t>intercostal</a:t>
            </a:r>
            <a:r>
              <a:rPr lang="en-US" sz="2600" dirty="0" smtClean="0">
                <a:latin typeface="Times New Roman" pitchFamily="18" charset="0"/>
                <a:cs typeface="Times New Roman" pitchFamily="18" charset="0"/>
              </a:rPr>
              <a:t> muscles relax and the internal </a:t>
            </a:r>
            <a:r>
              <a:rPr lang="en-US" sz="2600" dirty="0" err="1" smtClean="0">
                <a:latin typeface="Times New Roman" pitchFamily="18" charset="0"/>
                <a:cs typeface="Times New Roman" pitchFamily="18" charset="0"/>
              </a:rPr>
              <a:t>intercostal</a:t>
            </a:r>
            <a:r>
              <a:rPr lang="en-US" sz="2600" dirty="0" smtClean="0">
                <a:latin typeface="Times New Roman" pitchFamily="18" charset="0"/>
                <a:cs typeface="Times New Roman" pitchFamily="18" charset="0"/>
              </a:rPr>
              <a:t> muscles contract.</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As a result, the ribs are pulled inwards and the size of the thoracic cavity is reduced.</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The diaphragm is relaxed and the lungs get compressed.</a:t>
            </a:r>
          </a:p>
          <a:p>
            <a:pPr marL="342900" indent="-342900" algn="just" eaLnBrk="1" fontAlgn="auto" hangingPunct="1">
              <a:spcBef>
                <a:spcPts val="0"/>
              </a:spcBef>
              <a:spcAft>
                <a:spcPts val="0"/>
              </a:spcAft>
              <a:buFont typeface="Arial" pitchFamily="34" charset="0"/>
              <a:buChar char="•"/>
              <a:defRPr/>
            </a:pPr>
            <a:r>
              <a:rPr lang="en-US" sz="2600" dirty="0" smtClean="0">
                <a:latin typeface="Times New Roman" pitchFamily="18" charset="0"/>
                <a:cs typeface="Times New Roman" pitchFamily="18" charset="0"/>
              </a:rPr>
              <a:t>Consequently, the pressure increases and the air is forced outside.</a:t>
            </a:r>
          </a:p>
        </p:txBody>
      </p:sp>
      <p:cxnSp>
        <p:nvCxnSpPr>
          <p:cNvPr id="5" name="Straight Connector 4"/>
          <p:cNvCxnSpPr/>
          <p:nvPr/>
        </p:nvCxnSpPr>
        <p:spPr>
          <a:xfrm>
            <a:off x="6858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9</a:t>
            </a:fld>
            <a:endParaRPr lang="en-US" altLang="en-US" sz="140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Flow">
  <a:themeElements>
    <a:clrScheme name="Custom 1">
      <a:dk1>
        <a:srgbClr val="FFFFFF"/>
      </a:dk1>
      <a:lt1>
        <a:srgbClr val="FFFFFF"/>
      </a:lt1>
      <a:dk2>
        <a:srgbClr val="D2533C"/>
      </a:dk2>
      <a:lt2>
        <a:srgbClr val="F3F2DC"/>
      </a:lt2>
      <a:accent1>
        <a:srgbClr val="93A299"/>
      </a:accent1>
      <a:accent2>
        <a:srgbClr val="AD8F67"/>
      </a:accent2>
      <a:accent3>
        <a:srgbClr val="726056"/>
      </a:accent3>
      <a:accent4>
        <a:srgbClr val="F2F2F2"/>
      </a:accent4>
      <a:accent5>
        <a:srgbClr val="808DA0"/>
      </a:accent5>
      <a:accent6>
        <a:srgbClr val="79463D"/>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18227</TotalTime>
  <Words>653</Words>
  <Application>Microsoft Office PowerPoint</Application>
  <PresentationFormat>On-screen Show (4:3)</PresentationFormat>
  <Paragraphs>231</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854</cp:revision>
  <cp:lastPrinted>2014-09-05T11:57:32Z</cp:lastPrinted>
  <dcterms:created xsi:type="dcterms:W3CDTF">2014-04-08T13:15:54Z</dcterms:created>
  <dcterms:modified xsi:type="dcterms:W3CDTF">2022-10-14T07:58:09Z</dcterms:modified>
</cp:coreProperties>
</file>