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1"/>
  </p:notesMasterIdLst>
  <p:handoutMasterIdLst>
    <p:handoutMasterId r:id="rId22"/>
  </p:handoutMasterIdLst>
  <p:sldIdLst>
    <p:sldId id="280" r:id="rId2"/>
    <p:sldId id="267" r:id="rId3"/>
    <p:sldId id="257" r:id="rId4"/>
    <p:sldId id="258" r:id="rId5"/>
    <p:sldId id="259" r:id="rId6"/>
    <p:sldId id="260" r:id="rId7"/>
    <p:sldId id="261" r:id="rId8"/>
    <p:sldId id="262" r:id="rId9"/>
    <p:sldId id="263" r:id="rId10"/>
    <p:sldId id="264" r:id="rId11"/>
    <p:sldId id="265" r:id="rId12"/>
    <p:sldId id="268" r:id="rId13"/>
    <p:sldId id="266" r:id="rId14"/>
    <p:sldId id="276" r:id="rId15"/>
    <p:sldId id="275" r:id="rId16"/>
    <p:sldId id="270" r:id="rId17"/>
    <p:sldId id="271" r:id="rId18"/>
    <p:sldId id="279" r:id="rId19"/>
    <p:sldId id="278"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1BFC6CF-209C-4B01-BB42-3AAEE1362CA0}" type="datetimeFigureOut">
              <a:rPr lang="en-IN" smtClean="0"/>
              <a:pPr/>
              <a:t>14-04-2015</a:t>
            </a:fld>
            <a:endParaRPr lang="en-IN"/>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IN" smtClean="0"/>
              <a:t>App Engine</a:t>
            </a:r>
            <a:endParaRPr lang="en-I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B438C85-212F-49FA-817F-8AEA862C702C}" type="slidenum">
              <a:rPr lang="en-IN" smtClean="0"/>
              <a:pPr/>
              <a:t>‹#›</a:t>
            </a:fld>
            <a:endParaRPr lang="en-IN"/>
          </a:p>
        </p:txBody>
      </p:sp>
    </p:spTree>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667E7B-8A99-46F2-9609-C10F71A00698}" type="datetimeFigureOut">
              <a:rPr lang="en-IN" smtClean="0"/>
              <a:pPr/>
              <a:t>14-04-2015</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IN" smtClean="0"/>
              <a:t>App Engine</a:t>
            </a:r>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F0A4B9-903A-4D00-9FC2-7BE0CCA766CD}" type="slidenum">
              <a:rPr lang="en-IN" smtClean="0"/>
              <a:pPr/>
              <a:t>‹#›</a:t>
            </a:fld>
            <a:endParaRPr lang="en-IN"/>
          </a:p>
        </p:txBody>
      </p:sp>
    </p:spTree>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EE701121-B02A-494C-BE46-991C9F43A0DB}" type="slidenum">
              <a:rPr lang="en-US" smtClean="0"/>
              <a:pPr/>
              <a:t>1</a:t>
            </a:fld>
            <a:endParaRPr lang="en-US" smtClean="0"/>
          </a:p>
        </p:txBody>
      </p:sp>
      <p:sp>
        <p:nvSpPr>
          <p:cNvPr id="3379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05FA00C-9466-4800-8CA9-5C53E54ECE7D}" type="slidenum">
              <a:rPr lang="en-US" sz="1200">
                <a:latin typeface="Calibri" pitchFamily="34" charset="0"/>
              </a:rPr>
              <a:pPr algn="r"/>
              <a:t>1</a:t>
            </a:fld>
            <a:endParaRPr lang="en-US" sz="1200">
              <a:latin typeface="Calibri" pitchFamily="34" charset="0"/>
            </a:endParaRPr>
          </a:p>
        </p:txBody>
      </p:sp>
      <p:sp>
        <p:nvSpPr>
          <p:cNvPr id="3379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09A05E3-7434-4564-9254-4BA091991A7D}" type="slidenum">
              <a:rPr lang="en-US" sz="1200">
                <a:latin typeface="Times New Roman" pitchFamily="18" charset="0"/>
              </a:rPr>
              <a:pPr algn="r"/>
              <a:t>1</a:t>
            </a:fld>
            <a:endParaRPr lang="en-US" sz="1200">
              <a:latin typeface="Times New Roman" pitchFamily="18" charset="0"/>
            </a:endParaRPr>
          </a:p>
        </p:txBody>
      </p:sp>
      <p:sp>
        <p:nvSpPr>
          <p:cNvPr id="33797" name="Rectangle 2"/>
          <p:cNvSpPr>
            <a:spLocks noGrp="1" noRot="1" noChangeAspect="1" noChangeArrowheads="1" noTextEdit="1"/>
          </p:cNvSpPr>
          <p:nvPr>
            <p:ph type="sldImg"/>
          </p:nvPr>
        </p:nvSpPr>
        <p:spPr>
          <a:ln/>
        </p:spPr>
      </p:sp>
      <p:sp>
        <p:nvSpPr>
          <p:cNvPr id="33798" name="Rectangle 3"/>
          <p:cNvSpPr>
            <a:spLocks noGrp="1" noChangeArrowheads="1"/>
          </p:cNvSpPr>
          <p:nvPr>
            <p:ph type="body" idx="1"/>
          </p:nvPr>
        </p:nvSpPr>
        <p:spPr>
          <a:noFill/>
          <a:ln/>
        </p:spPr>
        <p:txBody>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0C1A665-37BD-4158-932C-7561A6BBEF88}" type="datetime1">
              <a:rPr lang="en-IN" smtClean="0"/>
              <a:pPr/>
              <a:t>14-04-2015</a:t>
            </a:fld>
            <a:endParaRPr lang="en-IN"/>
          </a:p>
        </p:txBody>
      </p:sp>
      <p:sp>
        <p:nvSpPr>
          <p:cNvPr id="19" name="Footer Placeholder 18"/>
          <p:cNvSpPr>
            <a:spLocks noGrp="1"/>
          </p:cNvSpPr>
          <p:nvPr>
            <p:ph type="ftr" sz="quarter" idx="11"/>
          </p:nvPr>
        </p:nvSpPr>
        <p:spPr/>
        <p:txBody>
          <a:bodyPr/>
          <a:lstStyle/>
          <a:p>
            <a:r>
              <a:rPr lang="en-IN" smtClean="0"/>
              <a:t>Google App Engine</a:t>
            </a:r>
            <a:endParaRPr lang="en-IN"/>
          </a:p>
        </p:txBody>
      </p:sp>
      <p:sp>
        <p:nvSpPr>
          <p:cNvPr id="27" name="Slide Number Placeholder 26"/>
          <p:cNvSpPr>
            <a:spLocks noGrp="1"/>
          </p:cNvSpPr>
          <p:nvPr>
            <p:ph type="sldNum" sz="quarter" idx="12"/>
          </p:nvPr>
        </p:nvSpPr>
        <p:spPr/>
        <p:txBody>
          <a:bodyPr/>
          <a:lstStyle/>
          <a:p>
            <a:fld id="{B191788C-5576-4D91-B368-1338825E4608}" type="slidenum">
              <a:rPr lang="en-IN" smtClean="0"/>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CC9CB2-3B81-49DC-9053-BAFBE3D0B9FA}" type="datetime1">
              <a:rPr lang="en-IN" smtClean="0"/>
              <a:pPr/>
              <a:t>14-04-2015</a:t>
            </a:fld>
            <a:endParaRPr lang="en-IN"/>
          </a:p>
        </p:txBody>
      </p:sp>
      <p:sp>
        <p:nvSpPr>
          <p:cNvPr id="5" name="Footer Placeholder 4"/>
          <p:cNvSpPr>
            <a:spLocks noGrp="1"/>
          </p:cNvSpPr>
          <p:nvPr>
            <p:ph type="ftr" sz="quarter" idx="11"/>
          </p:nvPr>
        </p:nvSpPr>
        <p:spPr/>
        <p:txBody>
          <a:bodyPr/>
          <a:lstStyle/>
          <a:p>
            <a:r>
              <a:rPr lang="en-IN" smtClean="0"/>
              <a:t>Google App Engine</a:t>
            </a:r>
            <a:endParaRPr lang="en-IN"/>
          </a:p>
        </p:txBody>
      </p:sp>
      <p:sp>
        <p:nvSpPr>
          <p:cNvPr id="6" name="Slide Number Placeholder 5"/>
          <p:cNvSpPr>
            <a:spLocks noGrp="1"/>
          </p:cNvSpPr>
          <p:nvPr>
            <p:ph type="sldNum" sz="quarter" idx="12"/>
          </p:nvPr>
        </p:nvSpPr>
        <p:spPr/>
        <p:txBody>
          <a:bodyPr/>
          <a:lstStyle/>
          <a:p>
            <a:fld id="{B191788C-5576-4D91-B368-1338825E4608}"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68764EB-7AB0-4EB7-B194-ECACC49A29A6}" type="datetime1">
              <a:rPr lang="en-IN" smtClean="0"/>
              <a:pPr/>
              <a:t>14-04-2015</a:t>
            </a:fld>
            <a:endParaRPr lang="en-IN"/>
          </a:p>
        </p:txBody>
      </p:sp>
      <p:sp>
        <p:nvSpPr>
          <p:cNvPr id="5" name="Footer Placeholder 4"/>
          <p:cNvSpPr>
            <a:spLocks noGrp="1"/>
          </p:cNvSpPr>
          <p:nvPr>
            <p:ph type="ftr" sz="quarter" idx="11"/>
          </p:nvPr>
        </p:nvSpPr>
        <p:spPr/>
        <p:txBody>
          <a:bodyPr/>
          <a:lstStyle/>
          <a:p>
            <a:r>
              <a:rPr lang="en-IN" smtClean="0"/>
              <a:t>Google App Engine</a:t>
            </a:r>
            <a:endParaRPr lang="en-IN"/>
          </a:p>
        </p:txBody>
      </p:sp>
      <p:sp>
        <p:nvSpPr>
          <p:cNvPr id="6" name="Slide Number Placeholder 5"/>
          <p:cNvSpPr>
            <a:spLocks noGrp="1"/>
          </p:cNvSpPr>
          <p:nvPr>
            <p:ph type="sldNum" sz="quarter" idx="12"/>
          </p:nvPr>
        </p:nvSpPr>
        <p:spPr/>
        <p:txBody>
          <a:bodyPr/>
          <a:lstStyle/>
          <a:p>
            <a:fld id="{B191788C-5576-4D91-B368-1338825E4608}"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260012F-D682-4392-85F4-75614B5C9027}" type="datetime1">
              <a:rPr lang="en-IN" smtClean="0"/>
              <a:pPr/>
              <a:t>14-04-2015</a:t>
            </a:fld>
            <a:endParaRPr lang="en-IN"/>
          </a:p>
        </p:txBody>
      </p:sp>
      <p:sp>
        <p:nvSpPr>
          <p:cNvPr id="5" name="Footer Placeholder 4"/>
          <p:cNvSpPr>
            <a:spLocks noGrp="1"/>
          </p:cNvSpPr>
          <p:nvPr>
            <p:ph type="ftr" sz="quarter" idx="11"/>
          </p:nvPr>
        </p:nvSpPr>
        <p:spPr/>
        <p:txBody>
          <a:bodyPr/>
          <a:lstStyle/>
          <a:p>
            <a:r>
              <a:rPr lang="en-IN" smtClean="0"/>
              <a:t>Google App Engine</a:t>
            </a:r>
            <a:endParaRPr lang="en-IN"/>
          </a:p>
        </p:txBody>
      </p:sp>
      <p:sp>
        <p:nvSpPr>
          <p:cNvPr id="6" name="Slide Number Placeholder 5"/>
          <p:cNvSpPr>
            <a:spLocks noGrp="1"/>
          </p:cNvSpPr>
          <p:nvPr>
            <p:ph type="sldNum" sz="quarter" idx="12"/>
          </p:nvPr>
        </p:nvSpPr>
        <p:spPr/>
        <p:txBody>
          <a:bodyPr/>
          <a:lstStyle/>
          <a:p>
            <a:fld id="{B191788C-5576-4D91-B368-1338825E4608}"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8A9A229-2591-4422-8665-2E29CE8EEFCC}" type="datetime1">
              <a:rPr lang="en-IN" smtClean="0"/>
              <a:pPr/>
              <a:t>14-04-2015</a:t>
            </a:fld>
            <a:endParaRPr lang="en-IN"/>
          </a:p>
        </p:txBody>
      </p:sp>
      <p:sp>
        <p:nvSpPr>
          <p:cNvPr id="5" name="Footer Placeholder 4"/>
          <p:cNvSpPr>
            <a:spLocks noGrp="1"/>
          </p:cNvSpPr>
          <p:nvPr>
            <p:ph type="ftr" sz="quarter" idx="11"/>
          </p:nvPr>
        </p:nvSpPr>
        <p:spPr/>
        <p:txBody>
          <a:bodyPr/>
          <a:lstStyle/>
          <a:p>
            <a:r>
              <a:rPr lang="en-IN" smtClean="0"/>
              <a:t>Google App Engine</a:t>
            </a:r>
            <a:endParaRPr lang="en-IN"/>
          </a:p>
        </p:txBody>
      </p:sp>
      <p:sp>
        <p:nvSpPr>
          <p:cNvPr id="6" name="Slide Number Placeholder 5"/>
          <p:cNvSpPr>
            <a:spLocks noGrp="1"/>
          </p:cNvSpPr>
          <p:nvPr>
            <p:ph type="sldNum" sz="quarter" idx="12"/>
          </p:nvPr>
        </p:nvSpPr>
        <p:spPr/>
        <p:txBody>
          <a:bodyPr/>
          <a:lstStyle/>
          <a:p>
            <a:fld id="{B191788C-5576-4D91-B368-1338825E4608}" type="slidenum">
              <a:rPr lang="en-IN" smtClean="0"/>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97C59EA-DEA5-427B-B798-BAB118C28E88}" type="datetime1">
              <a:rPr lang="en-IN" smtClean="0"/>
              <a:pPr/>
              <a:t>14-04-2015</a:t>
            </a:fld>
            <a:endParaRPr lang="en-IN"/>
          </a:p>
        </p:txBody>
      </p:sp>
      <p:sp>
        <p:nvSpPr>
          <p:cNvPr id="6" name="Footer Placeholder 5"/>
          <p:cNvSpPr>
            <a:spLocks noGrp="1"/>
          </p:cNvSpPr>
          <p:nvPr>
            <p:ph type="ftr" sz="quarter" idx="11"/>
          </p:nvPr>
        </p:nvSpPr>
        <p:spPr/>
        <p:txBody>
          <a:bodyPr/>
          <a:lstStyle/>
          <a:p>
            <a:r>
              <a:rPr lang="en-IN" smtClean="0"/>
              <a:t>Google App Engine</a:t>
            </a:r>
            <a:endParaRPr lang="en-IN"/>
          </a:p>
        </p:txBody>
      </p:sp>
      <p:sp>
        <p:nvSpPr>
          <p:cNvPr id="7" name="Slide Number Placeholder 6"/>
          <p:cNvSpPr>
            <a:spLocks noGrp="1"/>
          </p:cNvSpPr>
          <p:nvPr>
            <p:ph type="sldNum" sz="quarter" idx="12"/>
          </p:nvPr>
        </p:nvSpPr>
        <p:spPr/>
        <p:txBody>
          <a:bodyPr/>
          <a:lstStyle/>
          <a:p>
            <a:fld id="{B191788C-5576-4D91-B368-1338825E4608}"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90B4C23-15D0-48F1-9D3A-62534582BB16}" type="datetime1">
              <a:rPr lang="en-IN" smtClean="0"/>
              <a:pPr/>
              <a:t>14-04-2015</a:t>
            </a:fld>
            <a:endParaRPr lang="en-IN"/>
          </a:p>
        </p:txBody>
      </p:sp>
      <p:sp>
        <p:nvSpPr>
          <p:cNvPr id="8" name="Footer Placeholder 7"/>
          <p:cNvSpPr>
            <a:spLocks noGrp="1"/>
          </p:cNvSpPr>
          <p:nvPr>
            <p:ph type="ftr" sz="quarter" idx="11"/>
          </p:nvPr>
        </p:nvSpPr>
        <p:spPr/>
        <p:txBody>
          <a:bodyPr/>
          <a:lstStyle/>
          <a:p>
            <a:r>
              <a:rPr lang="en-IN" smtClean="0"/>
              <a:t>Google App Engine</a:t>
            </a:r>
            <a:endParaRPr lang="en-IN"/>
          </a:p>
        </p:txBody>
      </p:sp>
      <p:sp>
        <p:nvSpPr>
          <p:cNvPr id="9" name="Slide Number Placeholder 8"/>
          <p:cNvSpPr>
            <a:spLocks noGrp="1"/>
          </p:cNvSpPr>
          <p:nvPr>
            <p:ph type="sldNum" sz="quarter" idx="12"/>
          </p:nvPr>
        </p:nvSpPr>
        <p:spPr/>
        <p:txBody>
          <a:bodyPr/>
          <a:lstStyle/>
          <a:p>
            <a:fld id="{B191788C-5576-4D91-B368-1338825E4608}"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6A44C35-DE19-4FE7-8BD1-DBA4E5211893}" type="datetime1">
              <a:rPr lang="en-IN" smtClean="0"/>
              <a:pPr/>
              <a:t>14-04-2015</a:t>
            </a:fld>
            <a:endParaRPr lang="en-IN"/>
          </a:p>
        </p:txBody>
      </p:sp>
      <p:sp>
        <p:nvSpPr>
          <p:cNvPr id="4" name="Footer Placeholder 3"/>
          <p:cNvSpPr>
            <a:spLocks noGrp="1"/>
          </p:cNvSpPr>
          <p:nvPr>
            <p:ph type="ftr" sz="quarter" idx="11"/>
          </p:nvPr>
        </p:nvSpPr>
        <p:spPr/>
        <p:txBody>
          <a:bodyPr/>
          <a:lstStyle/>
          <a:p>
            <a:r>
              <a:rPr lang="en-IN" smtClean="0"/>
              <a:t>Google App Engine</a:t>
            </a:r>
            <a:endParaRPr lang="en-IN"/>
          </a:p>
        </p:txBody>
      </p:sp>
      <p:sp>
        <p:nvSpPr>
          <p:cNvPr id="5" name="Slide Number Placeholder 4"/>
          <p:cNvSpPr>
            <a:spLocks noGrp="1"/>
          </p:cNvSpPr>
          <p:nvPr>
            <p:ph type="sldNum" sz="quarter" idx="12"/>
          </p:nvPr>
        </p:nvSpPr>
        <p:spPr/>
        <p:txBody>
          <a:bodyPr/>
          <a:lstStyle/>
          <a:p>
            <a:fld id="{B191788C-5576-4D91-B368-1338825E4608}"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C8FC9A-4683-443E-A7DA-7B7E7E1A7818}" type="datetime1">
              <a:rPr lang="en-IN" smtClean="0"/>
              <a:pPr/>
              <a:t>14-04-2015</a:t>
            </a:fld>
            <a:endParaRPr lang="en-IN"/>
          </a:p>
        </p:txBody>
      </p:sp>
      <p:sp>
        <p:nvSpPr>
          <p:cNvPr id="3" name="Footer Placeholder 2"/>
          <p:cNvSpPr>
            <a:spLocks noGrp="1"/>
          </p:cNvSpPr>
          <p:nvPr>
            <p:ph type="ftr" sz="quarter" idx="11"/>
          </p:nvPr>
        </p:nvSpPr>
        <p:spPr/>
        <p:txBody>
          <a:bodyPr/>
          <a:lstStyle/>
          <a:p>
            <a:r>
              <a:rPr lang="en-IN" smtClean="0"/>
              <a:t>Google App Engine</a:t>
            </a:r>
            <a:endParaRPr lang="en-IN"/>
          </a:p>
        </p:txBody>
      </p:sp>
      <p:sp>
        <p:nvSpPr>
          <p:cNvPr id="4" name="Slide Number Placeholder 3"/>
          <p:cNvSpPr>
            <a:spLocks noGrp="1"/>
          </p:cNvSpPr>
          <p:nvPr>
            <p:ph type="sldNum" sz="quarter" idx="12"/>
          </p:nvPr>
        </p:nvSpPr>
        <p:spPr/>
        <p:txBody>
          <a:bodyPr/>
          <a:lstStyle/>
          <a:p>
            <a:fld id="{B191788C-5576-4D91-B368-1338825E4608}"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FBCC8E1-0822-47B1-B7FA-0EB0CC270B49}" type="datetime1">
              <a:rPr lang="en-IN" smtClean="0"/>
              <a:pPr/>
              <a:t>14-04-2015</a:t>
            </a:fld>
            <a:endParaRPr lang="en-IN"/>
          </a:p>
        </p:txBody>
      </p:sp>
      <p:sp>
        <p:nvSpPr>
          <p:cNvPr id="6" name="Footer Placeholder 5"/>
          <p:cNvSpPr>
            <a:spLocks noGrp="1"/>
          </p:cNvSpPr>
          <p:nvPr>
            <p:ph type="ftr" sz="quarter" idx="11"/>
          </p:nvPr>
        </p:nvSpPr>
        <p:spPr/>
        <p:txBody>
          <a:bodyPr/>
          <a:lstStyle/>
          <a:p>
            <a:r>
              <a:rPr lang="en-IN" smtClean="0"/>
              <a:t>Google App Engine</a:t>
            </a:r>
            <a:endParaRPr lang="en-IN"/>
          </a:p>
        </p:txBody>
      </p:sp>
      <p:sp>
        <p:nvSpPr>
          <p:cNvPr id="7" name="Slide Number Placeholder 6"/>
          <p:cNvSpPr>
            <a:spLocks noGrp="1"/>
          </p:cNvSpPr>
          <p:nvPr>
            <p:ph type="sldNum" sz="quarter" idx="12"/>
          </p:nvPr>
        </p:nvSpPr>
        <p:spPr/>
        <p:txBody>
          <a:bodyPr/>
          <a:lstStyle/>
          <a:p>
            <a:fld id="{B191788C-5576-4D91-B368-1338825E4608}"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BF754B4-F053-48EF-9AC4-37FECBFC2714}" type="datetime1">
              <a:rPr lang="en-IN" smtClean="0"/>
              <a:pPr/>
              <a:t>14-04-2015</a:t>
            </a:fld>
            <a:endParaRPr lang="en-IN"/>
          </a:p>
        </p:txBody>
      </p:sp>
      <p:sp>
        <p:nvSpPr>
          <p:cNvPr id="6" name="Footer Placeholder 5"/>
          <p:cNvSpPr>
            <a:spLocks noGrp="1"/>
          </p:cNvSpPr>
          <p:nvPr>
            <p:ph type="ftr" sz="quarter" idx="11"/>
          </p:nvPr>
        </p:nvSpPr>
        <p:spPr/>
        <p:txBody>
          <a:bodyPr/>
          <a:lstStyle/>
          <a:p>
            <a:r>
              <a:rPr lang="en-IN" smtClean="0"/>
              <a:t>Google App Engine</a:t>
            </a:r>
            <a:endParaRPr lang="en-IN"/>
          </a:p>
        </p:txBody>
      </p:sp>
      <p:sp>
        <p:nvSpPr>
          <p:cNvPr id="7" name="Slide Number Placeholder 6"/>
          <p:cNvSpPr>
            <a:spLocks noGrp="1"/>
          </p:cNvSpPr>
          <p:nvPr>
            <p:ph type="sldNum" sz="quarter" idx="12"/>
          </p:nvPr>
        </p:nvSpPr>
        <p:spPr>
          <a:xfrm>
            <a:off x="8077200" y="6356350"/>
            <a:ext cx="609600" cy="365125"/>
          </a:xfrm>
        </p:spPr>
        <p:txBody>
          <a:bodyPr/>
          <a:lstStyle/>
          <a:p>
            <a:fld id="{B191788C-5576-4D91-B368-1338825E4608}" type="slidenum">
              <a:rPr lang="en-IN" smtClean="0"/>
              <a:pPr/>
              <a:t>‹#›</a:t>
            </a:fld>
            <a:endParaRPr lang="en-IN"/>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EB54BF3-579B-49CA-BCCB-DF462BD8CC3A}" type="datetime1">
              <a:rPr lang="en-IN" smtClean="0"/>
              <a:pPr/>
              <a:t>14-04-2015</a:t>
            </a:fld>
            <a:endParaRPr lang="en-IN"/>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IN" smtClean="0"/>
              <a:t>Google App Engine</a:t>
            </a:r>
            <a:endParaRPr lang="en-IN"/>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91788C-5576-4D91-B368-1338825E4608}" type="slidenum">
              <a:rPr lang="en-IN" smtClean="0"/>
              <a:pPr/>
              <a:t>‹#›</a:t>
            </a:fld>
            <a:endParaRPr lang="en-IN"/>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wikipedia.com/" TargetMode="External"/><Relationship Id="rId2" Type="http://schemas.openxmlformats.org/officeDocument/2006/relationships/hyperlink" Target="http://www.google.com/" TargetMode="External"/><Relationship Id="rId1" Type="http://schemas.openxmlformats.org/officeDocument/2006/relationships/slideLayout" Target="../slideLayouts/slideLayout2.xml"/><Relationship Id="rId4" Type="http://schemas.openxmlformats.org/officeDocument/2006/relationships/hyperlink" Target="http://www.studymafia.or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logo1"/>
          <p:cNvPicPr>
            <a:picLocks noChangeAspect="1" noChangeArrowheads="1"/>
          </p:cNvPicPr>
          <p:nvPr/>
        </p:nvPicPr>
        <p:blipFill>
          <a:blip r:embed="rId3" cstate="print"/>
          <a:srcRect/>
          <a:stretch>
            <a:fillRect/>
          </a:stretch>
        </p:blipFill>
        <p:spPr bwMode="auto">
          <a:xfrm>
            <a:off x="304800" y="60325"/>
            <a:ext cx="1143000" cy="1143000"/>
          </a:xfrm>
          <a:prstGeom prst="rect">
            <a:avLst/>
          </a:prstGeom>
          <a:noFill/>
          <a:ln w="9525">
            <a:noFill/>
            <a:miter lim="800000"/>
            <a:headEnd/>
            <a:tailEnd/>
          </a:ln>
        </p:spPr>
      </p:pic>
      <p:pic>
        <p:nvPicPr>
          <p:cNvPr id="11267" name="Picture 3" descr="strip1"/>
          <p:cNvPicPr>
            <a:picLocks noChangeAspect="1" noChangeArrowheads="1"/>
          </p:cNvPicPr>
          <p:nvPr/>
        </p:nvPicPr>
        <p:blipFill>
          <a:blip r:embed="rId4" cstate="print"/>
          <a:srcRect/>
          <a:stretch>
            <a:fillRect/>
          </a:stretch>
        </p:blipFill>
        <p:spPr bwMode="auto">
          <a:xfrm>
            <a:off x="1371600" y="593725"/>
            <a:ext cx="7620000" cy="76200"/>
          </a:xfrm>
          <a:prstGeom prst="rect">
            <a:avLst/>
          </a:prstGeom>
          <a:noFill/>
          <a:ln w="9525">
            <a:noFill/>
            <a:miter lim="800000"/>
            <a:headEnd/>
            <a:tailEnd/>
          </a:ln>
        </p:spPr>
      </p:pic>
      <p:sp>
        <p:nvSpPr>
          <p:cNvPr id="11268" name="Rectangle 5"/>
          <p:cNvSpPr>
            <a:spLocks noChangeArrowheads="1"/>
          </p:cNvSpPr>
          <p:nvPr/>
        </p:nvSpPr>
        <p:spPr bwMode="auto">
          <a:xfrm>
            <a:off x="457200" y="762000"/>
            <a:ext cx="8686800" cy="1143000"/>
          </a:xfrm>
          <a:prstGeom prst="rect">
            <a:avLst/>
          </a:prstGeom>
          <a:noFill/>
          <a:ln w="9525">
            <a:noFill/>
            <a:miter lim="800000"/>
            <a:headEnd/>
            <a:tailEnd/>
          </a:ln>
        </p:spPr>
        <p:txBody>
          <a:bodyPr anchor="ctr"/>
          <a:lstStyle/>
          <a:p>
            <a:pPr algn="ctr"/>
            <a:r>
              <a:rPr lang="en-US" sz="6000">
                <a:solidFill>
                  <a:srgbClr val="FF0000"/>
                </a:solidFill>
                <a:latin typeface="Verdana" pitchFamily="34" charset="0"/>
              </a:rPr>
              <a:t>www.studymafia.org</a:t>
            </a:r>
            <a:endParaRPr lang="en-US" sz="6000">
              <a:solidFill>
                <a:srgbClr val="FF9900"/>
              </a:solidFill>
            </a:endParaRPr>
          </a:p>
        </p:txBody>
      </p:sp>
      <p:sp>
        <p:nvSpPr>
          <p:cNvPr id="11269" name="Text Box 9"/>
          <p:cNvSpPr txBox="1">
            <a:spLocks noChangeArrowheads="1"/>
          </p:cNvSpPr>
          <p:nvPr/>
        </p:nvSpPr>
        <p:spPr bwMode="auto">
          <a:xfrm>
            <a:off x="533400" y="5181600"/>
            <a:ext cx="8610600" cy="671513"/>
          </a:xfrm>
          <a:prstGeom prst="rect">
            <a:avLst/>
          </a:prstGeom>
          <a:noFill/>
          <a:ln w="9525">
            <a:noFill/>
            <a:miter lim="800000"/>
            <a:headEnd/>
            <a:tailEnd/>
          </a:ln>
        </p:spPr>
        <p:txBody>
          <a:bodyPr>
            <a:spAutoFit/>
          </a:bodyPr>
          <a:lstStyle/>
          <a:p>
            <a:pPr>
              <a:spcBef>
                <a:spcPct val="50000"/>
              </a:spcBef>
            </a:pPr>
            <a:r>
              <a:rPr lang="en-US" sz="2000" b="1" dirty="0">
                <a:latin typeface="Times New Roman" pitchFamily="18" charset="0"/>
              </a:rPr>
              <a:t>Submitted To:				              Submitted By:</a:t>
            </a:r>
          </a:p>
          <a:p>
            <a:r>
              <a:rPr lang="en-US" b="1" dirty="0">
                <a:latin typeface="Times New Roman" pitchFamily="18" charset="0"/>
              </a:rPr>
              <a:t>www.studymafia.</a:t>
            </a:r>
            <a:r>
              <a:rPr lang="en-US" b="1" dirty="0"/>
              <a:t>org</a:t>
            </a:r>
            <a:r>
              <a:rPr lang="en-US" dirty="0"/>
              <a:t> </a:t>
            </a:r>
            <a:r>
              <a:rPr lang="en-US" b="1" dirty="0">
                <a:latin typeface="Times New Roman" pitchFamily="18" charset="0"/>
              </a:rPr>
              <a:t>                                                          www.studymafia.</a:t>
            </a:r>
            <a:r>
              <a:rPr lang="en-US" b="1" dirty="0"/>
              <a:t>org</a:t>
            </a:r>
            <a:r>
              <a:rPr lang="en-US" dirty="0"/>
              <a:t> </a:t>
            </a:r>
            <a:r>
              <a:rPr lang="en-US" b="1" dirty="0">
                <a:latin typeface="Times New Roman" pitchFamily="18" charset="0"/>
              </a:rPr>
              <a:t>               </a:t>
            </a:r>
          </a:p>
        </p:txBody>
      </p:sp>
      <p:sp>
        <p:nvSpPr>
          <p:cNvPr id="11270" name="Rectangle 8"/>
          <p:cNvSpPr>
            <a:spLocks noChangeArrowheads="1"/>
          </p:cNvSpPr>
          <p:nvPr/>
        </p:nvSpPr>
        <p:spPr bwMode="auto">
          <a:xfrm>
            <a:off x="2214546" y="2571744"/>
            <a:ext cx="3962400" cy="1938992"/>
          </a:xfrm>
          <a:prstGeom prst="rect">
            <a:avLst/>
          </a:prstGeom>
          <a:noFill/>
          <a:ln w="9525">
            <a:noFill/>
            <a:miter lim="800000"/>
            <a:headEnd/>
            <a:tailEnd/>
          </a:ln>
        </p:spPr>
        <p:txBody>
          <a:bodyPr wrap="square">
            <a:spAutoFit/>
          </a:bodyPr>
          <a:lstStyle/>
          <a:p>
            <a:pPr algn="ctr"/>
            <a:r>
              <a:rPr lang="en-US" sz="3200" b="1" dirty="0">
                <a:solidFill>
                  <a:srgbClr val="FF0000"/>
                </a:solidFill>
                <a:latin typeface="Times New Roman" pitchFamily="18" charset="0"/>
              </a:rPr>
              <a:t>   </a:t>
            </a:r>
            <a:r>
              <a:rPr lang="en-US" sz="2800" b="1" dirty="0" smtClean="0">
                <a:solidFill>
                  <a:srgbClr val="FF0000"/>
                </a:solidFill>
                <a:latin typeface="Times New Roman" pitchFamily="18" charset="0"/>
              </a:rPr>
              <a:t>Seminar </a:t>
            </a:r>
            <a:endParaRPr lang="en-US" sz="2800" b="1" dirty="0">
              <a:solidFill>
                <a:srgbClr val="FF0000"/>
              </a:solidFill>
              <a:latin typeface="Times New Roman" pitchFamily="18" charset="0"/>
            </a:endParaRPr>
          </a:p>
          <a:p>
            <a:pPr algn="ctr"/>
            <a:r>
              <a:rPr lang="en-US" sz="2800" b="1" dirty="0" smtClean="0">
                <a:solidFill>
                  <a:srgbClr val="FF0000"/>
                </a:solidFill>
                <a:latin typeface="Times New Roman" pitchFamily="18" charset="0"/>
              </a:rPr>
              <a:t>On</a:t>
            </a:r>
          </a:p>
          <a:p>
            <a:pPr algn="ctr"/>
            <a:r>
              <a:rPr lang="en-IN" sz="3200" b="1" dirty="0" smtClean="0">
                <a:ln w="1905"/>
                <a:solidFill>
                  <a:srgbClr val="FF0000"/>
                </a:solidFill>
                <a:latin typeface="Times New Roman" pitchFamily="18" charset="0"/>
                <a:cs typeface="Times New Roman" pitchFamily="18" charset="0"/>
              </a:rPr>
              <a:t>Google App Engine</a:t>
            </a:r>
            <a:endParaRPr lang="en-US" sz="3200" b="1" dirty="0" smtClean="0">
              <a:solidFill>
                <a:srgbClr val="FF0000"/>
              </a:solidFill>
              <a:latin typeface="Times New Roman" pitchFamily="18" charset="0"/>
            </a:endParaRPr>
          </a:p>
          <a:p>
            <a:pPr algn="ctr"/>
            <a:endParaRPr lang="en-US" sz="2800" b="1" dirty="0">
              <a:solidFill>
                <a:srgbClr val="FF000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48680"/>
            <a:ext cx="8305800" cy="1143000"/>
          </a:xfrm>
        </p:spPr>
        <p:txBody>
          <a:bodyPr>
            <a:normAutofit/>
          </a:bodyPr>
          <a:lstStyle/>
          <a:p>
            <a:r>
              <a:rPr lang="en-IN" sz="3200" dirty="0" smtClean="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rPr>
              <a:t>Google Data Store Architecture</a:t>
            </a:r>
            <a:endParaRPr lang="en-IN" sz="3200" dirty="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3" name="Footer Placeholder 2"/>
          <p:cNvSpPr>
            <a:spLocks noGrp="1"/>
          </p:cNvSpPr>
          <p:nvPr>
            <p:ph type="ftr" sz="quarter" idx="11"/>
          </p:nvPr>
        </p:nvSpPr>
        <p:spPr/>
        <p:txBody>
          <a:bodyPr/>
          <a:lstStyle/>
          <a:p>
            <a:r>
              <a:rPr lang="en-IN" smtClean="0"/>
              <a:t>Google App Engine</a:t>
            </a:r>
            <a:endParaRPr lang="en-IN"/>
          </a:p>
        </p:txBody>
      </p:sp>
      <p:pic>
        <p:nvPicPr>
          <p:cNvPr id="1026" name="Picture 2"/>
          <p:cNvPicPr>
            <a:picLocks noChangeAspect="1" noChangeArrowheads="1"/>
          </p:cNvPicPr>
          <p:nvPr/>
        </p:nvPicPr>
        <p:blipFill>
          <a:blip r:embed="rId2" cstate="print"/>
          <a:srcRect/>
          <a:stretch>
            <a:fillRect/>
          </a:stretch>
        </p:blipFill>
        <p:spPr bwMode="auto">
          <a:xfrm>
            <a:off x="683568" y="1731698"/>
            <a:ext cx="7776864" cy="4688177"/>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smtClean="0"/>
              <a:t>Google App Engine</a:t>
            </a:r>
            <a:endParaRPr lang="en-IN"/>
          </a:p>
        </p:txBody>
      </p:sp>
      <p:pic>
        <p:nvPicPr>
          <p:cNvPr id="3074" name="Picture 2"/>
          <p:cNvPicPr>
            <a:picLocks noChangeAspect="1" noChangeArrowheads="1"/>
          </p:cNvPicPr>
          <p:nvPr/>
        </p:nvPicPr>
        <p:blipFill>
          <a:blip r:embed="rId2" cstate="print"/>
          <a:srcRect/>
          <a:stretch>
            <a:fillRect/>
          </a:stretch>
        </p:blipFill>
        <p:spPr bwMode="auto">
          <a:xfrm>
            <a:off x="-1" y="1052736"/>
            <a:ext cx="9144001" cy="4752528"/>
          </a:xfrm>
          <a:prstGeom prst="rect">
            <a:avLst/>
          </a:prstGeom>
          <a:noFill/>
          <a:ln w="9525">
            <a:noFill/>
            <a:miter lim="800000"/>
            <a:headEnd/>
            <a:tailEnd/>
          </a:ln>
        </p:spPr>
      </p:pic>
      <p:sp>
        <p:nvSpPr>
          <p:cNvPr id="5" name="Rectangle 4"/>
          <p:cNvSpPr/>
          <p:nvPr/>
        </p:nvSpPr>
        <p:spPr>
          <a:xfrm>
            <a:off x="0" y="6021288"/>
            <a:ext cx="9144000" cy="369332"/>
          </a:xfrm>
          <a:prstGeom prst="rect">
            <a:avLst/>
          </a:prstGeom>
        </p:spPr>
        <p:txBody>
          <a:bodyPr wrap="square">
            <a:spAutoFit/>
          </a:bodyPr>
          <a:lstStyle/>
          <a:p>
            <a:r>
              <a:rPr lang="en-IN"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haroni" pitchFamily="2" charset="-79"/>
                <a:cs typeface="Aharoni" pitchFamily="2" charset="-79"/>
              </a:rPr>
              <a:t>The computing environment based on App Engine</a:t>
            </a:r>
            <a:endParaRPr lang="en-I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haroni" pitchFamily="2" charset="-79"/>
              <a:cs typeface="Aharoni" pitchFamily="2" charset="-79"/>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068960"/>
            <a:ext cx="8305800" cy="1143000"/>
          </a:xfrm>
        </p:spPr>
        <p:style>
          <a:lnRef idx="1">
            <a:schemeClr val="dk1"/>
          </a:lnRef>
          <a:fillRef idx="2">
            <a:schemeClr val="dk1"/>
          </a:fillRef>
          <a:effectRef idx="1">
            <a:schemeClr val="dk1"/>
          </a:effectRef>
          <a:fontRef idx="minor">
            <a:schemeClr val="dk1"/>
          </a:fontRef>
        </p:style>
        <p:txBody>
          <a:bodyPr>
            <a:noAutofit/>
          </a:bodyPr>
          <a:lstStyle/>
          <a:p>
            <a:r>
              <a:rPr lang="en-IN" sz="320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tx1"/>
                </a:solidFill>
                <a:latin typeface="Times New Roman" pitchFamily="18" charset="0"/>
                <a:cs typeface="Times New Roman" pitchFamily="18" charset="0"/>
              </a:rPr>
              <a:t>COMPARISION BETWEEN VARIOUS CLOUD COMPUTING PLATFORMS</a:t>
            </a:r>
            <a:endParaRPr lang="en-IN" sz="320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tx1"/>
              </a:solidFill>
              <a:latin typeface="Times New Roman" pitchFamily="18" charset="0"/>
              <a:cs typeface="Times New Roman" pitchFamily="18" charset="0"/>
            </a:endParaRPr>
          </a:p>
        </p:txBody>
      </p:sp>
      <p:sp>
        <p:nvSpPr>
          <p:cNvPr id="3" name="Footer Placeholder 2"/>
          <p:cNvSpPr>
            <a:spLocks noGrp="1"/>
          </p:cNvSpPr>
          <p:nvPr>
            <p:ph type="ftr" sz="quarter" idx="11"/>
          </p:nvPr>
        </p:nvSpPr>
        <p:spPr/>
        <p:txBody>
          <a:bodyPr/>
          <a:lstStyle/>
          <a:p>
            <a:r>
              <a:rPr lang="en-IN" smtClean="0"/>
              <a:t>Google App Engine</a:t>
            </a:r>
            <a:endParaRPr lang="en-I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smtClean="0"/>
              <a:t>Google App Engine</a:t>
            </a:r>
            <a:endParaRPr lang="en-IN"/>
          </a:p>
        </p:txBody>
      </p:sp>
      <p:graphicFrame>
        <p:nvGraphicFramePr>
          <p:cNvPr id="6" name="Table 5"/>
          <p:cNvGraphicFramePr>
            <a:graphicFrameLocks noGrp="1"/>
          </p:cNvGraphicFramePr>
          <p:nvPr/>
        </p:nvGraphicFramePr>
        <p:xfrm>
          <a:off x="0" y="1052736"/>
          <a:ext cx="9144000" cy="5470917"/>
        </p:xfrm>
        <a:graphic>
          <a:graphicData uri="http://schemas.openxmlformats.org/drawingml/2006/table">
            <a:tbl>
              <a:tblPr firstRow="1" bandRow="1">
                <a:tableStyleId>{5940675A-B579-460E-94D1-54222C63F5DA}</a:tableStyleId>
              </a:tblPr>
              <a:tblGrid>
                <a:gridCol w="3048000"/>
                <a:gridCol w="3048000"/>
                <a:gridCol w="3048000"/>
              </a:tblGrid>
              <a:tr h="621911">
                <a:tc>
                  <a:txBody>
                    <a:bodyPr/>
                    <a:lstStyle/>
                    <a:p>
                      <a:endParaRPr lang="en-IN" baseline="0" dirty="0">
                        <a:latin typeface="Aparajita" pitchFamily="34" charset="0"/>
                      </a:endParaRPr>
                    </a:p>
                  </a:txBody>
                  <a:tcPr/>
                </a:tc>
                <a:tc>
                  <a:txBody>
                    <a:bodyPr/>
                    <a:lstStyle/>
                    <a:p>
                      <a:r>
                        <a:rPr lang="en-IN" baseline="0" dirty="0" smtClean="0">
                          <a:latin typeface="Aparajita" pitchFamily="34" charset="0"/>
                          <a:cs typeface="Aparajita" pitchFamily="34" charset="0"/>
                        </a:rPr>
                        <a:t>Google App Engine</a:t>
                      </a:r>
                      <a:endParaRPr lang="en-IN" baseline="0" dirty="0">
                        <a:latin typeface="Aparajita" pitchFamily="34" charset="0"/>
                        <a:cs typeface="Aparajita" pitchFamily="34" charset="0"/>
                      </a:endParaRPr>
                    </a:p>
                  </a:txBody>
                  <a:tcPr/>
                </a:tc>
                <a:tc>
                  <a:txBody>
                    <a:bodyPr/>
                    <a:lstStyle/>
                    <a:p>
                      <a:r>
                        <a:rPr kumimoji="0" lang="en-IN" sz="1800" kern="1200" baseline="0" dirty="0" smtClean="0">
                          <a:solidFill>
                            <a:schemeClr val="tx1"/>
                          </a:solidFill>
                          <a:latin typeface="Aparajita" pitchFamily="34" charset="0"/>
                          <a:ea typeface="+mn-ea"/>
                          <a:cs typeface="Aparajita" pitchFamily="34" charset="0"/>
                        </a:rPr>
                        <a:t>Amazon Web</a:t>
                      </a:r>
                    </a:p>
                    <a:p>
                      <a:r>
                        <a:rPr kumimoji="0" lang="en-IN" sz="1800" kern="1200" baseline="0" dirty="0" smtClean="0">
                          <a:solidFill>
                            <a:schemeClr val="tx1"/>
                          </a:solidFill>
                          <a:latin typeface="Aparajita" pitchFamily="34" charset="0"/>
                          <a:ea typeface="+mn-ea"/>
                          <a:cs typeface="Aparajita" pitchFamily="34" charset="0"/>
                        </a:rPr>
                        <a:t>Services</a:t>
                      </a:r>
                      <a:endParaRPr lang="en-IN" baseline="0" dirty="0">
                        <a:latin typeface="Aparajita" pitchFamily="34" charset="0"/>
                        <a:cs typeface="Aparajita" pitchFamily="34" charset="0"/>
                      </a:endParaRPr>
                    </a:p>
                  </a:txBody>
                  <a:tcPr/>
                </a:tc>
              </a:tr>
              <a:tr h="355377">
                <a:tc>
                  <a:txBody>
                    <a:bodyPr/>
                    <a:lstStyle/>
                    <a:p>
                      <a:r>
                        <a:rPr kumimoji="0" lang="en-IN" sz="1800" kern="1200" baseline="0" dirty="0" smtClean="0">
                          <a:solidFill>
                            <a:schemeClr val="tx1"/>
                          </a:solidFill>
                          <a:latin typeface="Aparajita" pitchFamily="34" charset="0"/>
                          <a:ea typeface="+mn-ea"/>
                          <a:cs typeface="Aparajita" pitchFamily="34" charset="0"/>
                        </a:rPr>
                        <a:t>Cloud Services</a:t>
                      </a:r>
                      <a:endParaRPr lang="en-IN" baseline="0" dirty="0">
                        <a:latin typeface="Aparajita" pitchFamily="34" charset="0"/>
                        <a:cs typeface="Aparajita" pitchFamily="34" charset="0"/>
                      </a:endParaRPr>
                    </a:p>
                  </a:txBody>
                  <a:tcPr/>
                </a:tc>
                <a:tc>
                  <a:txBody>
                    <a:bodyPr/>
                    <a:lstStyle/>
                    <a:p>
                      <a:r>
                        <a:rPr kumimoji="0" lang="en-IN" sz="1800" kern="1200" baseline="0" dirty="0" err="1" smtClean="0">
                          <a:solidFill>
                            <a:schemeClr val="tx1"/>
                          </a:solidFill>
                          <a:latin typeface="Aparajita" pitchFamily="34" charset="0"/>
                          <a:ea typeface="+mn-ea"/>
                          <a:cs typeface="Aparajita" pitchFamily="34" charset="0"/>
                        </a:rPr>
                        <a:t>PaaS</a:t>
                      </a:r>
                      <a:endParaRPr lang="en-IN" baseline="0" dirty="0">
                        <a:latin typeface="Aparajita" pitchFamily="34" charset="0"/>
                        <a:cs typeface="Aparajita" pitchFamily="34" charset="0"/>
                      </a:endParaRPr>
                    </a:p>
                  </a:txBody>
                  <a:tcPr/>
                </a:tc>
                <a:tc>
                  <a:txBody>
                    <a:bodyPr/>
                    <a:lstStyle/>
                    <a:p>
                      <a:r>
                        <a:rPr kumimoji="0" lang="en-IN" sz="1800" kern="1200" baseline="0" dirty="0" err="1" smtClean="0">
                          <a:solidFill>
                            <a:schemeClr val="tx1"/>
                          </a:solidFill>
                          <a:latin typeface="Aparajita" pitchFamily="34" charset="0"/>
                          <a:ea typeface="+mn-ea"/>
                          <a:cs typeface="Aparajita" pitchFamily="34" charset="0"/>
                        </a:rPr>
                        <a:t>PaaS</a:t>
                      </a:r>
                      <a:r>
                        <a:rPr kumimoji="0" lang="en-IN" sz="1800" kern="1200" baseline="0" dirty="0" smtClean="0">
                          <a:solidFill>
                            <a:schemeClr val="tx1"/>
                          </a:solidFill>
                          <a:latin typeface="Aparajita" pitchFamily="34" charset="0"/>
                          <a:ea typeface="+mn-ea"/>
                          <a:cs typeface="Aparajita" pitchFamily="34" charset="0"/>
                        </a:rPr>
                        <a:t>, </a:t>
                      </a:r>
                      <a:r>
                        <a:rPr kumimoji="0" lang="en-IN" sz="1800" kern="1200" baseline="0" dirty="0" err="1" smtClean="0">
                          <a:solidFill>
                            <a:schemeClr val="tx1"/>
                          </a:solidFill>
                          <a:latin typeface="Aparajita" pitchFamily="34" charset="0"/>
                          <a:ea typeface="+mn-ea"/>
                          <a:cs typeface="Aparajita" pitchFamily="34" charset="0"/>
                        </a:rPr>
                        <a:t>IaaS</a:t>
                      </a:r>
                      <a:endParaRPr lang="en-IN" baseline="0" dirty="0">
                        <a:latin typeface="Aparajita" pitchFamily="34" charset="0"/>
                        <a:cs typeface="Aparajita" pitchFamily="34" charset="0"/>
                      </a:endParaRPr>
                    </a:p>
                  </a:txBody>
                  <a:tcPr/>
                </a:tc>
              </a:tr>
              <a:tr h="623852">
                <a:tc>
                  <a:txBody>
                    <a:bodyPr/>
                    <a:lstStyle/>
                    <a:p>
                      <a:r>
                        <a:rPr kumimoji="0" lang="en-IN" sz="1800" kern="1200" baseline="0" dirty="0" smtClean="0">
                          <a:solidFill>
                            <a:schemeClr val="tx1"/>
                          </a:solidFill>
                          <a:latin typeface="Aparajita" pitchFamily="34" charset="0"/>
                          <a:ea typeface="+mn-ea"/>
                          <a:cs typeface="Aparajita" pitchFamily="34" charset="0"/>
                        </a:rPr>
                        <a:t>Platforms Supported</a:t>
                      </a:r>
                      <a:endParaRPr lang="en-IN" baseline="0" dirty="0">
                        <a:latin typeface="Aparajita" pitchFamily="34" charset="0"/>
                        <a:cs typeface="Aparajita" pitchFamily="34" charset="0"/>
                      </a:endParaRPr>
                    </a:p>
                  </a:txBody>
                  <a:tcPr/>
                </a:tc>
                <a:tc>
                  <a:txBody>
                    <a:bodyPr/>
                    <a:lstStyle/>
                    <a:p>
                      <a:r>
                        <a:rPr kumimoji="0" lang="en-IN" sz="1800" kern="1200" baseline="0" dirty="0" err="1" smtClean="0">
                          <a:solidFill>
                            <a:schemeClr val="tx1"/>
                          </a:solidFill>
                          <a:latin typeface="Aparajita" pitchFamily="34" charset="0"/>
                          <a:ea typeface="+mn-ea"/>
                          <a:cs typeface="Aparajita" pitchFamily="34" charset="0"/>
                        </a:rPr>
                        <a:t>Linux,Windows</a:t>
                      </a:r>
                      <a:r>
                        <a:rPr kumimoji="0" lang="en-IN" sz="1800" kern="1200" baseline="0" dirty="0" smtClean="0">
                          <a:solidFill>
                            <a:schemeClr val="tx1"/>
                          </a:solidFill>
                          <a:latin typeface="Aparajita" pitchFamily="34" charset="0"/>
                          <a:ea typeface="+mn-ea"/>
                          <a:cs typeface="Aparajita" pitchFamily="34" charset="0"/>
                        </a:rPr>
                        <a:t> Server 2008</a:t>
                      </a:r>
                      <a:endParaRPr lang="en-IN" baseline="0" dirty="0">
                        <a:latin typeface="Aparajita" pitchFamily="34" charset="0"/>
                        <a:cs typeface="Aparajita" pitchFamily="34" charset="0"/>
                      </a:endParaRPr>
                    </a:p>
                  </a:txBody>
                  <a:tcPr/>
                </a:tc>
                <a:tc>
                  <a:txBody>
                    <a:bodyPr/>
                    <a:lstStyle/>
                    <a:p>
                      <a:r>
                        <a:rPr kumimoji="0" lang="en-IN" sz="1800" kern="1200" baseline="0" dirty="0" err="1" smtClean="0">
                          <a:solidFill>
                            <a:schemeClr val="tx1"/>
                          </a:solidFill>
                          <a:latin typeface="Aparajita" pitchFamily="34" charset="0"/>
                          <a:ea typeface="+mn-ea"/>
                          <a:cs typeface="Aparajita" pitchFamily="34" charset="0"/>
                        </a:rPr>
                        <a:t>Linux,Open</a:t>
                      </a:r>
                      <a:r>
                        <a:rPr kumimoji="0" lang="en-IN" sz="1800" kern="1200" baseline="0" dirty="0" smtClean="0">
                          <a:solidFill>
                            <a:schemeClr val="tx1"/>
                          </a:solidFill>
                          <a:latin typeface="Aparajita" pitchFamily="34" charset="0"/>
                          <a:ea typeface="+mn-ea"/>
                          <a:cs typeface="Aparajita" pitchFamily="34" charset="0"/>
                        </a:rPr>
                        <a:t> Solaris,</a:t>
                      </a:r>
                    </a:p>
                    <a:p>
                      <a:r>
                        <a:rPr kumimoji="0" lang="en-IN" sz="1800" kern="1200" baseline="0" dirty="0" smtClean="0">
                          <a:solidFill>
                            <a:schemeClr val="tx1"/>
                          </a:solidFill>
                          <a:latin typeface="Aparajita" pitchFamily="34" charset="0"/>
                          <a:ea typeface="+mn-ea"/>
                          <a:cs typeface="Aparajita" pitchFamily="34" charset="0"/>
                        </a:rPr>
                        <a:t>Windows Server 2003</a:t>
                      </a:r>
                      <a:endParaRPr lang="en-IN" baseline="0" dirty="0">
                        <a:latin typeface="Aparajita" pitchFamily="34" charset="0"/>
                        <a:cs typeface="Aparajita" pitchFamily="34" charset="0"/>
                      </a:endParaRPr>
                    </a:p>
                  </a:txBody>
                  <a:tcPr/>
                </a:tc>
              </a:tr>
              <a:tr h="621911">
                <a:tc>
                  <a:txBody>
                    <a:bodyPr/>
                    <a:lstStyle/>
                    <a:p>
                      <a:r>
                        <a:rPr kumimoji="0" lang="en-IN" sz="1800" kern="1200" baseline="0" dirty="0" smtClean="0">
                          <a:solidFill>
                            <a:schemeClr val="tx1"/>
                          </a:solidFill>
                          <a:latin typeface="Aparajita" pitchFamily="34" charset="0"/>
                          <a:ea typeface="+mn-ea"/>
                          <a:cs typeface="Aparajita" pitchFamily="34" charset="0"/>
                        </a:rPr>
                        <a:t>Virtualization Platform</a:t>
                      </a:r>
                      <a:endParaRPr lang="en-IN" baseline="0" dirty="0">
                        <a:latin typeface="Aparajita" pitchFamily="34" charset="0"/>
                        <a:cs typeface="Aparajita" pitchFamily="34" charset="0"/>
                      </a:endParaRPr>
                    </a:p>
                  </a:txBody>
                  <a:tcPr/>
                </a:tc>
                <a:tc>
                  <a:txBody>
                    <a:bodyPr/>
                    <a:lstStyle/>
                    <a:p>
                      <a:r>
                        <a:rPr kumimoji="0" lang="en-IN" sz="1800" kern="1200" baseline="0" dirty="0" smtClean="0">
                          <a:solidFill>
                            <a:schemeClr val="tx1"/>
                          </a:solidFill>
                          <a:latin typeface="Aparajita" pitchFamily="34" charset="0"/>
                          <a:ea typeface="+mn-ea"/>
                          <a:cs typeface="Aparajita" pitchFamily="34" charset="0"/>
                        </a:rPr>
                        <a:t>Application Container</a:t>
                      </a:r>
                      <a:endParaRPr lang="en-IN" baseline="0" dirty="0">
                        <a:latin typeface="Aparajita" pitchFamily="34" charset="0"/>
                        <a:cs typeface="Aparajita" pitchFamily="34" charset="0"/>
                      </a:endParaRPr>
                    </a:p>
                  </a:txBody>
                  <a:tcPr/>
                </a:tc>
                <a:tc>
                  <a:txBody>
                    <a:bodyPr/>
                    <a:lstStyle/>
                    <a:p>
                      <a:r>
                        <a:rPr kumimoji="0" lang="en-IN" sz="1800" kern="1200" baseline="0" dirty="0" smtClean="0">
                          <a:solidFill>
                            <a:schemeClr val="tx1"/>
                          </a:solidFill>
                          <a:latin typeface="Aparajita" pitchFamily="34" charset="0"/>
                          <a:ea typeface="+mn-ea"/>
                          <a:cs typeface="Aparajita" pitchFamily="34" charset="0"/>
                        </a:rPr>
                        <a:t>OS level running on a </a:t>
                      </a:r>
                      <a:r>
                        <a:rPr kumimoji="0" lang="en-IN" sz="1800" kern="1200" baseline="0" dirty="0" err="1" smtClean="0">
                          <a:solidFill>
                            <a:schemeClr val="tx1"/>
                          </a:solidFill>
                          <a:latin typeface="Aparajita" pitchFamily="34" charset="0"/>
                          <a:ea typeface="+mn-ea"/>
                          <a:cs typeface="Aparajita" pitchFamily="34" charset="0"/>
                        </a:rPr>
                        <a:t>Xen</a:t>
                      </a:r>
                      <a:r>
                        <a:rPr kumimoji="0" lang="en-IN" sz="1800" kern="1200" baseline="0" dirty="0" smtClean="0">
                          <a:solidFill>
                            <a:schemeClr val="tx1"/>
                          </a:solidFill>
                          <a:latin typeface="Aparajita" pitchFamily="34" charset="0"/>
                          <a:ea typeface="+mn-ea"/>
                          <a:cs typeface="Aparajita" pitchFamily="34" charset="0"/>
                        </a:rPr>
                        <a:t> Hypervisor</a:t>
                      </a:r>
                      <a:endParaRPr lang="en-IN" baseline="0" dirty="0">
                        <a:latin typeface="Aparajita" pitchFamily="34" charset="0"/>
                        <a:cs typeface="Aparajita" pitchFamily="34" charset="0"/>
                      </a:endParaRPr>
                    </a:p>
                  </a:txBody>
                  <a:tcPr/>
                </a:tc>
              </a:tr>
              <a:tr h="621911">
                <a:tc>
                  <a:txBody>
                    <a:bodyPr/>
                    <a:lstStyle/>
                    <a:p>
                      <a:r>
                        <a:rPr kumimoji="0" lang="en-IN" sz="1800" kern="1200" baseline="0" dirty="0" smtClean="0">
                          <a:solidFill>
                            <a:schemeClr val="tx1"/>
                          </a:solidFill>
                          <a:latin typeface="Aparajita" pitchFamily="34" charset="0"/>
                          <a:ea typeface="+mn-ea"/>
                          <a:cs typeface="Aparajita" pitchFamily="34" charset="0"/>
                        </a:rPr>
                        <a:t>Storage</a:t>
                      </a:r>
                      <a:endParaRPr lang="en-IN" baseline="0" dirty="0">
                        <a:latin typeface="Aparajita" pitchFamily="34" charset="0"/>
                        <a:cs typeface="Aparajita" pitchFamily="34" charset="0"/>
                      </a:endParaRPr>
                    </a:p>
                  </a:txBody>
                  <a:tcPr/>
                </a:tc>
                <a:tc>
                  <a:txBody>
                    <a:bodyPr/>
                    <a:lstStyle/>
                    <a:p>
                      <a:r>
                        <a:rPr kumimoji="0" lang="en-IN" sz="1800" kern="1200" baseline="0" dirty="0" err="1" smtClean="0">
                          <a:solidFill>
                            <a:schemeClr val="tx1"/>
                          </a:solidFill>
                          <a:latin typeface="Aparajita" pitchFamily="34" charset="0"/>
                          <a:ea typeface="+mn-ea"/>
                          <a:cs typeface="Aparajita" pitchFamily="34" charset="0"/>
                        </a:rPr>
                        <a:t>BigTable</a:t>
                      </a:r>
                      <a:r>
                        <a:rPr kumimoji="0" lang="en-IN" sz="1800" kern="1200" baseline="0" dirty="0" smtClean="0">
                          <a:solidFill>
                            <a:schemeClr val="tx1"/>
                          </a:solidFill>
                          <a:latin typeface="Aparajita" pitchFamily="34" charset="0"/>
                          <a:ea typeface="+mn-ea"/>
                          <a:cs typeface="Aparajita" pitchFamily="34" charset="0"/>
                        </a:rPr>
                        <a:t> and </a:t>
                      </a:r>
                      <a:r>
                        <a:rPr kumimoji="0" lang="en-IN" sz="1800" kern="1200" baseline="0" dirty="0" err="1" smtClean="0">
                          <a:solidFill>
                            <a:schemeClr val="tx1"/>
                          </a:solidFill>
                          <a:latin typeface="Aparajita" pitchFamily="34" charset="0"/>
                          <a:ea typeface="+mn-ea"/>
                          <a:cs typeface="Aparajita" pitchFamily="34" charset="0"/>
                        </a:rPr>
                        <a:t>MegaStore</a:t>
                      </a:r>
                      <a:endParaRPr lang="en-IN" baseline="0" dirty="0">
                        <a:latin typeface="Aparajita" pitchFamily="34" charset="0"/>
                        <a:cs typeface="Aparajita" pitchFamily="34" charset="0"/>
                      </a:endParaRPr>
                    </a:p>
                  </a:txBody>
                  <a:tcPr/>
                </a:tc>
                <a:tc>
                  <a:txBody>
                    <a:bodyPr/>
                    <a:lstStyle/>
                    <a:p>
                      <a:r>
                        <a:rPr kumimoji="0" lang="en-IN" sz="1800" kern="1200" baseline="0" dirty="0" smtClean="0">
                          <a:solidFill>
                            <a:schemeClr val="tx1"/>
                          </a:solidFill>
                          <a:latin typeface="Aparajita" pitchFamily="34" charset="0"/>
                          <a:ea typeface="+mn-ea"/>
                          <a:cs typeface="Aparajita" pitchFamily="34" charset="0"/>
                        </a:rPr>
                        <a:t>Amazon Simple Storage and </a:t>
                      </a:r>
                      <a:r>
                        <a:rPr kumimoji="0" lang="en-IN" sz="1800" kern="1200" baseline="0" dirty="0" err="1" smtClean="0">
                          <a:solidFill>
                            <a:schemeClr val="tx1"/>
                          </a:solidFill>
                          <a:latin typeface="Aparajita" pitchFamily="34" charset="0"/>
                          <a:ea typeface="+mn-ea"/>
                          <a:cs typeface="Aparajita" pitchFamily="34" charset="0"/>
                        </a:rPr>
                        <a:t>SimpleDB</a:t>
                      </a:r>
                      <a:endParaRPr lang="en-IN" baseline="0" dirty="0">
                        <a:latin typeface="Aparajita" pitchFamily="34" charset="0"/>
                        <a:cs typeface="Aparajita" pitchFamily="34" charset="0"/>
                      </a:endParaRPr>
                    </a:p>
                  </a:txBody>
                  <a:tcPr/>
                </a:tc>
              </a:tr>
              <a:tr h="355377">
                <a:tc>
                  <a:txBody>
                    <a:bodyPr/>
                    <a:lstStyle/>
                    <a:p>
                      <a:r>
                        <a:rPr kumimoji="0" lang="en-IN" sz="1800" kern="1200" baseline="0" dirty="0" smtClean="0">
                          <a:solidFill>
                            <a:schemeClr val="tx1"/>
                          </a:solidFill>
                          <a:latin typeface="Aparajita" pitchFamily="34" charset="0"/>
                          <a:ea typeface="+mn-ea"/>
                          <a:cs typeface="+mn-cs"/>
                        </a:rPr>
                        <a:t>Control Interface</a:t>
                      </a:r>
                      <a:endParaRPr lang="en-IN" baseline="0" dirty="0">
                        <a:latin typeface="Aparajita" pitchFamily="34" charset="0"/>
                      </a:endParaRPr>
                    </a:p>
                  </a:txBody>
                  <a:tcPr/>
                </a:tc>
                <a:tc>
                  <a:txBody>
                    <a:bodyPr/>
                    <a:lstStyle/>
                    <a:p>
                      <a:r>
                        <a:rPr lang="en-IN" baseline="0" dirty="0" smtClean="0">
                          <a:latin typeface="Aparajita" pitchFamily="34" charset="0"/>
                        </a:rPr>
                        <a:t>API</a:t>
                      </a:r>
                      <a:endParaRPr lang="en-IN" baseline="0" dirty="0">
                        <a:latin typeface="Aparajita" pitchFamily="34" charset="0"/>
                      </a:endParaRPr>
                    </a:p>
                  </a:txBody>
                  <a:tcPr/>
                </a:tc>
                <a:tc>
                  <a:txBody>
                    <a:bodyPr/>
                    <a:lstStyle/>
                    <a:p>
                      <a:r>
                        <a:rPr lang="en-IN" baseline="0" dirty="0" smtClean="0">
                          <a:latin typeface="Aparajita" pitchFamily="34" charset="0"/>
                        </a:rPr>
                        <a:t>API Command Line</a:t>
                      </a:r>
                      <a:endParaRPr lang="en-IN" baseline="0" dirty="0">
                        <a:latin typeface="Aparajita" pitchFamily="34" charset="0"/>
                      </a:endParaRPr>
                    </a:p>
                  </a:txBody>
                  <a:tcPr/>
                </a:tc>
              </a:tr>
              <a:tr h="409976">
                <a:tc>
                  <a:txBody>
                    <a:bodyPr/>
                    <a:lstStyle/>
                    <a:p>
                      <a:r>
                        <a:rPr kumimoji="0" lang="en-IN" sz="1800" kern="1200" baseline="0" dirty="0" smtClean="0">
                          <a:solidFill>
                            <a:schemeClr val="tx1"/>
                          </a:solidFill>
                          <a:latin typeface="Aparajita" pitchFamily="34" charset="0"/>
                          <a:ea typeface="+mn-ea"/>
                          <a:cs typeface="+mn-cs"/>
                        </a:rPr>
                        <a:t>Languages Supported</a:t>
                      </a:r>
                      <a:endParaRPr lang="en-IN" baseline="0" dirty="0">
                        <a:latin typeface="Aparajita" pitchFamily="34" charset="0"/>
                      </a:endParaRPr>
                    </a:p>
                  </a:txBody>
                  <a:tcPr/>
                </a:tc>
                <a:tc>
                  <a:txBody>
                    <a:bodyPr/>
                    <a:lstStyle/>
                    <a:p>
                      <a:r>
                        <a:rPr kumimoji="0" lang="en-IN" sz="1800" kern="1200" baseline="0" dirty="0" smtClean="0">
                          <a:solidFill>
                            <a:schemeClr val="tx1"/>
                          </a:solidFill>
                          <a:latin typeface="Aparajita" pitchFamily="34" charset="0"/>
                          <a:ea typeface="+mn-ea"/>
                          <a:cs typeface="+mn-cs"/>
                        </a:rPr>
                        <a:t>Java Python</a:t>
                      </a:r>
                      <a:endParaRPr lang="en-IN" baseline="0" dirty="0">
                        <a:latin typeface="Aparajita" pitchFamily="34" charset="0"/>
                      </a:endParaRPr>
                    </a:p>
                  </a:txBody>
                  <a:tcPr/>
                </a:tc>
                <a:tc>
                  <a:txBody>
                    <a:bodyPr/>
                    <a:lstStyle/>
                    <a:p>
                      <a:r>
                        <a:rPr kumimoji="0" lang="en-IN" sz="1800" kern="1200" baseline="0" dirty="0" err="1" smtClean="0">
                          <a:solidFill>
                            <a:schemeClr val="tx1"/>
                          </a:solidFill>
                          <a:latin typeface="Aparajita" pitchFamily="34" charset="0"/>
                          <a:ea typeface="+mn-ea"/>
                          <a:cs typeface="+mn-cs"/>
                        </a:rPr>
                        <a:t>Java,PHP,PythonRuby</a:t>
                      </a:r>
                      <a:endParaRPr lang="en-IN" baseline="0" dirty="0">
                        <a:latin typeface="Aparajita" pitchFamily="34" charset="0"/>
                      </a:endParaRPr>
                    </a:p>
                  </a:txBody>
                  <a:tcPr/>
                </a:tc>
              </a:tr>
              <a:tr h="355377">
                <a:tc>
                  <a:txBody>
                    <a:bodyPr/>
                    <a:lstStyle/>
                    <a:p>
                      <a:r>
                        <a:rPr kumimoji="0" lang="en-IN" sz="1800" kern="1200" baseline="0" dirty="0" smtClean="0">
                          <a:solidFill>
                            <a:schemeClr val="tx1"/>
                          </a:solidFill>
                          <a:latin typeface="Aparajita" pitchFamily="34" charset="0"/>
                          <a:ea typeface="+mn-ea"/>
                          <a:cs typeface="+mn-cs"/>
                        </a:rPr>
                        <a:t>Load Balancing</a:t>
                      </a:r>
                      <a:endParaRPr lang="en-IN" baseline="0" dirty="0">
                        <a:latin typeface="Aparajita" pitchFamily="34" charset="0"/>
                      </a:endParaRPr>
                    </a:p>
                  </a:txBody>
                  <a:tcPr/>
                </a:tc>
                <a:tc>
                  <a:txBody>
                    <a:bodyPr/>
                    <a:lstStyle/>
                    <a:p>
                      <a:r>
                        <a:rPr lang="en-IN" baseline="0" dirty="0" smtClean="0">
                          <a:latin typeface="Aparajita" pitchFamily="34" charset="0"/>
                        </a:rPr>
                        <a:t>Auto</a:t>
                      </a:r>
                      <a:endParaRPr lang="en-IN" baseline="0" dirty="0">
                        <a:latin typeface="Aparajita" pitchFamily="34" charset="0"/>
                      </a:endParaRPr>
                    </a:p>
                  </a:txBody>
                  <a:tcPr/>
                </a:tc>
                <a:tc>
                  <a:txBody>
                    <a:bodyPr/>
                    <a:lstStyle/>
                    <a:p>
                      <a:r>
                        <a:rPr lang="en-IN" baseline="0" dirty="0" smtClean="0">
                          <a:latin typeface="Aparajita" pitchFamily="34" charset="0"/>
                        </a:rPr>
                        <a:t>Round Robin</a:t>
                      </a:r>
                      <a:endParaRPr lang="en-IN" baseline="0" dirty="0">
                        <a:latin typeface="Aparajita" pitchFamily="34" charset="0"/>
                      </a:endParaRPr>
                    </a:p>
                  </a:txBody>
                  <a:tcPr/>
                </a:tc>
              </a:tr>
              <a:tr h="1421510">
                <a:tc>
                  <a:txBody>
                    <a:bodyPr/>
                    <a:lstStyle/>
                    <a:p>
                      <a:r>
                        <a:rPr kumimoji="0" lang="en-IN" sz="1800" kern="1200" baseline="0" dirty="0" smtClean="0">
                          <a:solidFill>
                            <a:schemeClr val="tx1"/>
                          </a:solidFill>
                          <a:latin typeface="Aparajita" pitchFamily="34" charset="0"/>
                          <a:ea typeface="+mn-ea"/>
                          <a:cs typeface="+mn-cs"/>
                        </a:rPr>
                        <a:t>Data after termination</a:t>
                      </a:r>
                      <a:endParaRPr lang="en-IN" baseline="0" dirty="0">
                        <a:latin typeface="Aparajita" pitchFamily="34" charset="0"/>
                      </a:endParaRPr>
                    </a:p>
                  </a:txBody>
                  <a:tcPr/>
                </a:tc>
                <a:tc>
                  <a:txBody>
                    <a:bodyPr/>
                    <a:lstStyle/>
                    <a:p>
                      <a:r>
                        <a:rPr kumimoji="0" lang="en-IN" sz="1800" kern="1200" baseline="0" dirty="0" smtClean="0">
                          <a:solidFill>
                            <a:schemeClr val="tx1"/>
                          </a:solidFill>
                          <a:latin typeface="Aparajita" pitchFamily="34" charset="0"/>
                          <a:ea typeface="+mn-ea"/>
                          <a:cs typeface="+mn-cs"/>
                        </a:rPr>
                        <a:t>Google will not take any action for 90 days after the effective date of termination</a:t>
                      </a:r>
                      <a:endParaRPr lang="en-IN" baseline="0" dirty="0">
                        <a:latin typeface="Aparajita" pitchFamily="34" charset="0"/>
                      </a:endParaRPr>
                    </a:p>
                  </a:txBody>
                  <a:tcPr/>
                </a:tc>
                <a:tc>
                  <a:txBody>
                    <a:bodyPr/>
                    <a:lstStyle/>
                    <a:p>
                      <a:r>
                        <a:rPr kumimoji="0" lang="en-IN" sz="1800" kern="1200" baseline="0" dirty="0" smtClean="0">
                          <a:solidFill>
                            <a:schemeClr val="tx1"/>
                          </a:solidFill>
                          <a:latin typeface="Aparajita" pitchFamily="34" charset="0"/>
                          <a:ea typeface="+mn-ea"/>
                          <a:cs typeface="+mn-cs"/>
                        </a:rPr>
                        <a:t>Amazon will not take any action for a period of 30 days after the</a:t>
                      </a:r>
                    </a:p>
                    <a:p>
                      <a:r>
                        <a:rPr kumimoji="0" lang="en-IN" sz="1800" kern="1200" baseline="0" dirty="0" smtClean="0">
                          <a:solidFill>
                            <a:schemeClr val="tx1"/>
                          </a:solidFill>
                          <a:latin typeface="Aparajita" pitchFamily="34" charset="0"/>
                          <a:ea typeface="+mn-ea"/>
                          <a:cs typeface="+mn-cs"/>
                        </a:rPr>
                        <a:t>effective date of termination</a:t>
                      </a:r>
                      <a:endParaRPr lang="en-IN" baseline="0" dirty="0">
                        <a:latin typeface="Aparajita" pitchFamily="34" charset="0"/>
                      </a:endParaRPr>
                    </a:p>
                  </a:txBody>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solidFill>
                  <a:schemeClr val="tx1"/>
                </a:solidFill>
                <a:latin typeface="Times New Roman" pitchFamily="18" charset="0"/>
                <a:cs typeface="Times New Roman" pitchFamily="18" charset="0"/>
              </a:rPr>
              <a:t/>
            </a:r>
            <a:br>
              <a:rPr lang="en-US" sz="3600" dirty="0" smtClean="0">
                <a:solidFill>
                  <a:schemeClr val="tx1"/>
                </a:solidFill>
                <a:latin typeface="Times New Roman" pitchFamily="18" charset="0"/>
                <a:cs typeface="Times New Roman" pitchFamily="18" charset="0"/>
              </a:rPr>
            </a:br>
            <a:r>
              <a:rPr lang="en-US" sz="3600" dirty="0" smtClean="0">
                <a:solidFill>
                  <a:schemeClr val="tx1"/>
                </a:solidFill>
                <a:latin typeface="Times New Roman" pitchFamily="18" charset="0"/>
                <a:cs typeface="Times New Roman" pitchFamily="18" charset="0"/>
              </a:rPr>
              <a:t>Advantages of Google App Engine</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a:bodyPr>
          <a:lstStyle/>
          <a:p>
            <a:r>
              <a:rPr lang="en-US" sz="2400" dirty="0" smtClean="0">
                <a:latin typeface="Times New Roman" pitchFamily="18" charset="0"/>
                <a:cs typeface="Times New Roman" pitchFamily="18" charset="0"/>
              </a:rPr>
              <a:t>Infrastructure for Security</a:t>
            </a:r>
          </a:p>
          <a:p>
            <a:r>
              <a:rPr lang="en-US" sz="2400" dirty="0" smtClean="0">
                <a:latin typeface="Times New Roman" pitchFamily="18" charset="0"/>
                <a:cs typeface="Times New Roman" pitchFamily="18" charset="0"/>
              </a:rPr>
              <a:t>Scalability</a:t>
            </a:r>
          </a:p>
          <a:p>
            <a:r>
              <a:rPr lang="en-US" sz="2400" dirty="0" smtClean="0">
                <a:latin typeface="Times New Roman" pitchFamily="18" charset="0"/>
                <a:cs typeface="Times New Roman" pitchFamily="18" charset="0"/>
              </a:rPr>
              <a:t>Performance and Reliability</a:t>
            </a:r>
          </a:p>
          <a:p>
            <a:r>
              <a:rPr lang="en-US" sz="2400" dirty="0" smtClean="0">
                <a:latin typeface="Times New Roman" pitchFamily="18" charset="0"/>
                <a:cs typeface="Times New Roman" pitchFamily="18" charset="0"/>
              </a:rPr>
              <a:t>Cost Savings</a:t>
            </a:r>
          </a:p>
          <a:p>
            <a:r>
              <a:rPr lang="en-US" sz="2400" dirty="0" smtClean="0">
                <a:latin typeface="Times New Roman" pitchFamily="18" charset="0"/>
                <a:cs typeface="Times New Roman" pitchFamily="18" charset="0"/>
              </a:rPr>
              <a:t>Platform Independence</a:t>
            </a:r>
          </a:p>
          <a:p>
            <a:endParaRPr lang="en-US" dirty="0"/>
          </a:p>
        </p:txBody>
      </p:sp>
      <p:sp>
        <p:nvSpPr>
          <p:cNvPr id="4" name="Footer Placeholder 3"/>
          <p:cNvSpPr>
            <a:spLocks noGrp="1"/>
          </p:cNvSpPr>
          <p:nvPr>
            <p:ph type="ftr" sz="quarter" idx="11"/>
          </p:nvPr>
        </p:nvSpPr>
        <p:spPr/>
        <p:txBody>
          <a:bodyPr/>
          <a:lstStyle/>
          <a:p>
            <a:r>
              <a:rPr lang="en-IN" smtClean="0"/>
              <a:t>Google App Engine</a:t>
            </a:r>
            <a:endParaRPr lang="en-IN"/>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solidFill>
                  <a:schemeClr val="tx1"/>
                </a:solidFill>
                <a:latin typeface="Times New Roman" pitchFamily="18" charset="0"/>
                <a:cs typeface="Times New Roman" pitchFamily="18" charset="0"/>
              </a:rPr>
              <a:t/>
            </a:r>
            <a:br>
              <a:rPr lang="en-US" sz="3600" dirty="0" smtClean="0">
                <a:solidFill>
                  <a:schemeClr val="tx1"/>
                </a:solidFill>
                <a:latin typeface="Times New Roman" pitchFamily="18" charset="0"/>
                <a:cs typeface="Times New Roman" pitchFamily="18" charset="0"/>
              </a:rPr>
            </a:br>
            <a:r>
              <a:rPr lang="en-US" sz="3600" dirty="0" smtClean="0">
                <a:solidFill>
                  <a:schemeClr val="tx1"/>
                </a:solidFill>
                <a:latin typeface="Times New Roman" pitchFamily="18" charset="0"/>
                <a:cs typeface="Times New Roman" pitchFamily="18" charset="0"/>
              </a:rPr>
              <a:t>Disadvantages of Google App Engine</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a:bodyPr>
          <a:lstStyle/>
          <a:p>
            <a:r>
              <a:rPr lang="en-US" sz="2400" dirty="0" smtClean="0">
                <a:latin typeface="Times New Roman" pitchFamily="18" charset="0"/>
                <a:cs typeface="Times New Roman" pitchFamily="18" charset="0"/>
              </a:rPr>
              <a:t>You Are At Google’s Mercy </a:t>
            </a:r>
          </a:p>
          <a:p>
            <a:r>
              <a:rPr lang="en-US" sz="2400" dirty="0" smtClean="0">
                <a:latin typeface="Times New Roman" pitchFamily="18" charset="0"/>
                <a:cs typeface="Times New Roman" pitchFamily="18" charset="0"/>
              </a:rPr>
              <a:t>Violation of Policies</a:t>
            </a:r>
          </a:p>
          <a:p>
            <a:r>
              <a:rPr lang="en-US" sz="2400" dirty="0" smtClean="0">
                <a:latin typeface="Times New Roman" pitchFamily="18" charset="0"/>
                <a:cs typeface="Times New Roman" pitchFamily="18" charset="0"/>
              </a:rPr>
              <a:t>Forget Porting</a:t>
            </a:r>
          </a:p>
          <a:p>
            <a:r>
              <a:rPr lang="en-US" sz="2400" dirty="0" smtClean="0">
                <a:latin typeface="Times New Roman" pitchFamily="18" charset="0"/>
                <a:cs typeface="Times New Roman" pitchFamily="18" charset="0"/>
              </a:rPr>
              <a:t>It isn’t Free</a:t>
            </a:r>
          </a:p>
          <a:p>
            <a:endParaRPr lang="en-US" dirty="0"/>
          </a:p>
        </p:txBody>
      </p:sp>
      <p:sp>
        <p:nvSpPr>
          <p:cNvPr id="4" name="Footer Placeholder 3"/>
          <p:cNvSpPr>
            <a:spLocks noGrp="1"/>
          </p:cNvSpPr>
          <p:nvPr>
            <p:ph type="ftr" sz="quarter" idx="11"/>
          </p:nvPr>
        </p:nvSpPr>
        <p:spPr/>
        <p:txBody>
          <a:bodyPr/>
          <a:lstStyle/>
          <a:p>
            <a:r>
              <a:rPr lang="en-IN" smtClean="0"/>
              <a:t>Google App Engine</a:t>
            </a:r>
            <a:endParaRPr lang="en-IN"/>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effectLst>
            <a:outerShdw blurRad="50800" dist="38100" dir="8100000" algn="tr" rotWithShape="0">
              <a:prstClr val="black">
                <a:alpha val="40000"/>
              </a:prstClr>
            </a:outerShdw>
          </a:effectLst>
        </p:spPr>
        <p:txBody>
          <a:bodyPr>
            <a:normAutofit/>
          </a:bodyPr>
          <a:lstStyle/>
          <a:p>
            <a:r>
              <a:rPr lang="en-IN" sz="3200" dirty="0" smtClean="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rPr>
              <a:t>What’s Next?</a:t>
            </a:r>
            <a:endParaRPr lang="en-IN" sz="3200" dirty="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IN" smtClean="0"/>
              <a:t>Google App Engine</a:t>
            </a:r>
            <a:endParaRPr lang="en-IN"/>
          </a:p>
        </p:txBody>
      </p:sp>
      <p:sp>
        <p:nvSpPr>
          <p:cNvPr id="4" name="TextBox 3"/>
          <p:cNvSpPr txBox="1"/>
          <p:nvPr/>
        </p:nvSpPr>
        <p:spPr>
          <a:xfrm>
            <a:off x="395536" y="2492896"/>
            <a:ext cx="7632848" cy="2246769"/>
          </a:xfrm>
          <a:prstGeom prst="rect">
            <a:avLst/>
          </a:prstGeom>
          <a:noFill/>
        </p:spPr>
        <p:txBody>
          <a:bodyPr wrap="square" rtlCol="0">
            <a:spAutoFit/>
          </a:bodyPr>
          <a:lstStyle/>
          <a:p>
            <a:pPr>
              <a:buFont typeface="Arial" pitchFamily="34" charset="0"/>
              <a:buChar char="•"/>
            </a:pPr>
            <a:r>
              <a:rPr lang="en-IN" sz="2000" dirty="0" smtClean="0"/>
              <a:t>More Languages on App Engine</a:t>
            </a:r>
          </a:p>
          <a:p>
            <a:pPr>
              <a:buFont typeface="Arial" pitchFamily="34" charset="0"/>
              <a:buChar char="•"/>
            </a:pPr>
            <a:endParaRPr lang="en-IN" sz="2000" dirty="0" smtClean="0"/>
          </a:p>
          <a:p>
            <a:pPr>
              <a:buFont typeface="Arial" pitchFamily="34" charset="0"/>
              <a:buChar char="•"/>
            </a:pPr>
            <a:r>
              <a:rPr lang="en-IN" sz="2000" dirty="0" err="1" smtClean="0"/>
              <a:t>Scheduted</a:t>
            </a:r>
            <a:r>
              <a:rPr lang="en-IN" sz="2000" dirty="0" smtClean="0"/>
              <a:t> jobs</a:t>
            </a:r>
          </a:p>
          <a:p>
            <a:pPr>
              <a:buFont typeface="Arial" pitchFamily="34" charset="0"/>
              <a:buChar char="•"/>
            </a:pPr>
            <a:endParaRPr lang="en-IN" sz="2000" dirty="0" smtClean="0"/>
          </a:p>
          <a:p>
            <a:pPr>
              <a:buFont typeface="Arial" pitchFamily="34" charset="0"/>
              <a:buChar char="•"/>
            </a:pPr>
            <a:r>
              <a:rPr lang="en-IN" sz="2000" dirty="0" smtClean="0"/>
              <a:t>Large download/upload support</a:t>
            </a:r>
          </a:p>
          <a:p>
            <a:pPr>
              <a:buFont typeface="Arial" pitchFamily="34" charset="0"/>
              <a:buChar char="•"/>
            </a:pPr>
            <a:endParaRPr lang="en-IN" sz="2000" dirty="0" smtClean="0"/>
          </a:p>
          <a:p>
            <a:pPr>
              <a:buFont typeface="Arial" pitchFamily="34" charset="0"/>
              <a:buChar char="•"/>
            </a:pPr>
            <a:r>
              <a:rPr lang="en-IN" sz="2000" dirty="0" smtClean="0"/>
              <a:t>Purchasing additional capacity</a:t>
            </a:r>
            <a:endParaRPr lang="en-IN"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714356"/>
            <a:ext cx="8305800" cy="1143000"/>
          </a:xfrm>
          <a:effectLst>
            <a:outerShdw blurRad="50800" dist="38100" dir="5400000" algn="t" rotWithShape="0">
              <a:prstClr val="black">
                <a:alpha val="40000"/>
              </a:prstClr>
            </a:outerShdw>
          </a:effectLst>
        </p:spPr>
        <p:txBody>
          <a:bodyPr>
            <a:normAutofit/>
          </a:bodyPr>
          <a:lstStyle/>
          <a:p>
            <a:r>
              <a:rPr lang="en-IN" sz="3200" dirty="0" smtClean="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rPr>
              <a:t>Conclusion</a:t>
            </a:r>
            <a:endParaRPr lang="en-IN" sz="3200" dirty="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3" name="Footer Placeholder 2"/>
          <p:cNvSpPr>
            <a:spLocks noGrp="1"/>
          </p:cNvSpPr>
          <p:nvPr>
            <p:ph type="ftr" sz="quarter" idx="11"/>
          </p:nvPr>
        </p:nvSpPr>
        <p:spPr/>
        <p:txBody>
          <a:bodyPr/>
          <a:lstStyle/>
          <a:p>
            <a:r>
              <a:rPr lang="en-IN" smtClean="0"/>
              <a:t>Google App Engine</a:t>
            </a:r>
            <a:endParaRPr lang="en-IN"/>
          </a:p>
        </p:txBody>
      </p:sp>
      <p:sp>
        <p:nvSpPr>
          <p:cNvPr id="4" name="Rectangle 3"/>
          <p:cNvSpPr/>
          <p:nvPr/>
        </p:nvSpPr>
        <p:spPr>
          <a:xfrm>
            <a:off x="179512" y="2564904"/>
            <a:ext cx="8352928" cy="3170099"/>
          </a:xfrm>
          <a:prstGeom prst="rect">
            <a:avLst/>
          </a:prstGeom>
        </p:spPr>
        <p:txBody>
          <a:bodyPr wrap="square">
            <a:spAutoFit/>
          </a:bodyPr>
          <a:lstStyle/>
          <a:p>
            <a:pPr>
              <a:buFont typeface="Arial" pitchFamily="34" charset="0"/>
              <a:buChar char="•"/>
            </a:pPr>
            <a:r>
              <a:rPr lang="en-IN" sz="2000" dirty="0" smtClean="0"/>
              <a:t>Flexibility: Java or Python APIs, no 'lock-in‘</a:t>
            </a:r>
          </a:p>
          <a:p>
            <a:pPr>
              <a:buFont typeface="Arial" pitchFamily="34" charset="0"/>
              <a:buChar char="•"/>
            </a:pPr>
            <a:endParaRPr lang="en-IN" sz="2000" dirty="0" smtClean="0"/>
          </a:p>
          <a:p>
            <a:pPr>
              <a:buFont typeface="Arial" pitchFamily="34" charset="0"/>
              <a:buChar char="•"/>
            </a:pPr>
            <a:r>
              <a:rPr lang="en-IN" sz="2000" dirty="0" smtClean="0"/>
              <a:t>Security: sandbox environment, rich APIs</a:t>
            </a:r>
          </a:p>
          <a:p>
            <a:pPr>
              <a:buFont typeface="Arial" pitchFamily="34" charset="0"/>
              <a:buChar char="•"/>
            </a:pPr>
            <a:endParaRPr lang="en-IN" sz="2000" dirty="0" smtClean="0"/>
          </a:p>
          <a:p>
            <a:pPr>
              <a:buFont typeface="Arial" pitchFamily="34" charset="0"/>
              <a:buChar char="•"/>
            </a:pPr>
            <a:r>
              <a:rPr lang="en-IN" sz="2000" dirty="0" smtClean="0"/>
              <a:t>Easy to Start: generous free quota</a:t>
            </a:r>
          </a:p>
          <a:p>
            <a:pPr>
              <a:buFont typeface="Arial" pitchFamily="34" charset="0"/>
              <a:buChar char="•"/>
            </a:pPr>
            <a:endParaRPr lang="en-IN" sz="2000" dirty="0" smtClean="0"/>
          </a:p>
          <a:p>
            <a:pPr>
              <a:buFont typeface="Arial" pitchFamily="34" charset="0"/>
              <a:buChar char="•"/>
            </a:pPr>
            <a:r>
              <a:rPr lang="en-IN" sz="2000" dirty="0" smtClean="0"/>
              <a:t>Easy to Scale: uses Google infrastructure</a:t>
            </a:r>
          </a:p>
          <a:p>
            <a:pPr>
              <a:buFont typeface="Arial" pitchFamily="34" charset="0"/>
              <a:buChar char="•"/>
            </a:pPr>
            <a:endParaRPr lang="en-IN" sz="2000" dirty="0" smtClean="0"/>
          </a:p>
          <a:p>
            <a:pPr>
              <a:buFont typeface="Arial" pitchFamily="34" charset="0"/>
              <a:buChar char="•"/>
            </a:pPr>
            <a:r>
              <a:rPr lang="en-IN" sz="2000" dirty="0" smtClean="0"/>
              <a:t>FUTURE: better performance, new features</a:t>
            </a:r>
            <a:endParaRPr lang="en-IN"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latin typeface="Times New Roman" pitchFamily="18" charset="0"/>
                <a:cs typeface="Times New Roman" pitchFamily="18" charset="0"/>
              </a:rPr>
              <a:t>References</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lvl="0"/>
            <a:r>
              <a:rPr lang="en-US" sz="2400" u="sng" dirty="0" smtClean="0">
                <a:solidFill>
                  <a:srgbClr val="0033CC"/>
                </a:solidFill>
                <a:latin typeface="Times New Roman" pitchFamily="18" charset="0"/>
                <a:cs typeface="Times New Roman" pitchFamily="18" charset="0"/>
                <a:hlinkClick r:id="rId2"/>
              </a:rPr>
              <a:t>www.google.com</a:t>
            </a:r>
            <a:r>
              <a:rPr lang="en-US" sz="2400" b="1" dirty="0" smtClean="0">
                <a:solidFill>
                  <a:srgbClr val="0033CC"/>
                </a:solidFill>
                <a:latin typeface="Times New Roman" pitchFamily="18" charset="0"/>
                <a:cs typeface="Times New Roman" pitchFamily="18" charset="0"/>
              </a:rPr>
              <a:t> </a:t>
            </a:r>
            <a:endParaRPr lang="en-US" sz="2400" dirty="0" smtClean="0">
              <a:solidFill>
                <a:srgbClr val="0033CC"/>
              </a:solidFill>
              <a:latin typeface="Times New Roman" pitchFamily="18" charset="0"/>
              <a:cs typeface="Times New Roman" pitchFamily="18" charset="0"/>
            </a:endParaRPr>
          </a:p>
          <a:p>
            <a:pPr lvl="0"/>
            <a:r>
              <a:rPr lang="en-US" sz="2400" u="sng" dirty="0" smtClean="0">
                <a:solidFill>
                  <a:srgbClr val="0033CC"/>
                </a:solidFill>
                <a:latin typeface="Times New Roman" pitchFamily="18" charset="0"/>
                <a:cs typeface="Times New Roman" pitchFamily="18" charset="0"/>
                <a:hlinkClick r:id="rId3"/>
              </a:rPr>
              <a:t>www.wikipedia.com</a:t>
            </a:r>
            <a:endParaRPr lang="en-US" sz="2400" dirty="0" smtClean="0">
              <a:solidFill>
                <a:srgbClr val="0033CC"/>
              </a:solidFill>
              <a:latin typeface="Times New Roman" pitchFamily="18" charset="0"/>
              <a:cs typeface="Times New Roman" pitchFamily="18" charset="0"/>
            </a:endParaRPr>
          </a:p>
          <a:p>
            <a:pPr lvl="0"/>
            <a:r>
              <a:rPr lang="en-US" sz="2400" u="sng" dirty="0" smtClean="0">
                <a:solidFill>
                  <a:srgbClr val="0033CC"/>
                </a:solidFill>
                <a:latin typeface="Times New Roman" pitchFamily="18" charset="0"/>
                <a:cs typeface="Times New Roman" pitchFamily="18" charset="0"/>
                <a:hlinkClick r:id="rId4"/>
              </a:rPr>
              <a:t>www.studymafia.org</a:t>
            </a:r>
            <a:r>
              <a:rPr lang="en-US" sz="2400" b="1" dirty="0" smtClean="0">
                <a:solidFill>
                  <a:srgbClr val="0033CC"/>
                </a:solidFill>
                <a:latin typeface="Times New Roman" pitchFamily="18" charset="0"/>
                <a:cs typeface="Times New Roman" pitchFamily="18" charset="0"/>
              </a:rPr>
              <a:t> </a:t>
            </a:r>
            <a:endParaRPr lang="en-US" sz="2400" dirty="0" smtClean="0">
              <a:solidFill>
                <a:srgbClr val="0033CC"/>
              </a:solidFill>
              <a:latin typeface="Times New Roman" pitchFamily="18" charset="0"/>
              <a:cs typeface="Times New Roman" pitchFamily="18" charset="0"/>
            </a:endParaRPr>
          </a:p>
          <a:p>
            <a:endParaRPr lang="en-US" dirty="0"/>
          </a:p>
        </p:txBody>
      </p:sp>
      <p:sp>
        <p:nvSpPr>
          <p:cNvPr id="4" name="Footer Placeholder 3"/>
          <p:cNvSpPr>
            <a:spLocks noGrp="1"/>
          </p:cNvSpPr>
          <p:nvPr>
            <p:ph type="ftr" sz="quarter" idx="11"/>
          </p:nvPr>
        </p:nvSpPr>
        <p:spPr/>
        <p:txBody>
          <a:bodyPr/>
          <a:lstStyle/>
          <a:p>
            <a:r>
              <a:rPr lang="en-IN" smtClean="0"/>
              <a:t>Google App Engine</a:t>
            </a:r>
            <a:endParaRPr lang="en-I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3000372"/>
            <a:ext cx="8305800" cy="1143000"/>
          </a:xfrm>
        </p:spPr>
        <p:txBody>
          <a:bodyPr>
            <a:normAutofit fontScale="90000"/>
          </a:bodyPr>
          <a:lstStyle/>
          <a:p>
            <a:pPr algn="ctr"/>
            <a:r>
              <a:rPr lang="en-US" sz="8000" dirty="0" smtClean="0">
                <a:latin typeface="Times New Roman" pitchFamily="18" charset="0"/>
                <a:cs typeface="Times New Roman" pitchFamily="18" charset="0"/>
              </a:rPr>
              <a:t>Thanks</a:t>
            </a:r>
            <a:r>
              <a:rPr lang="en-US" dirty="0" smtClean="0"/>
              <a:t> </a:t>
            </a:r>
            <a:endParaRPr lang="en-US" dirty="0"/>
          </a:p>
        </p:txBody>
      </p:sp>
      <p:sp>
        <p:nvSpPr>
          <p:cNvPr id="3" name="Footer Placeholder 2"/>
          <p:cNvSpPr>
            <a:spLocks noGrp="1"/>
          </p:cNvSpPr>
          <p:nvPr>
            <p:ph type="ftr" sz="quarter" idx="11"/>
          </p:nvPr>
        </p:nvSpPr>
        <p:spPr/>
        <p:txBody>
          <a:bodyPr/>
          <a:lstStyle/>
          <a:p>
            <a:r>
              <a:rPr lang="en-IN" smtClean="0"/>
              <a:t>Google App Engine</a:t>
            </a:r>
            <a:endParaRPr lang="en-I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IN" dirty="0" smtClean="0"/>
              <a:t>Google App Engine</a:t>
            </a:r>
            <a:endParaRPr lang="en-IN" dirty="0"/>
          </a:p>
        </p:txBody>
      </p:sp>
      <p:sp>
        <p:nvSpPr>
          <p:cNvPr id="5" name="TextBox 4"/>
          <p:cNvSpPr txBox="1"/>
          <p:nvPr/>
        </p:nvSpPr>
        <p:spPr>
          <a:xfrm>
            <a:off x="0" y="908720"/>
            <a:ext cx="7488832" cy="584775"/>
          </a:xfrm>
          <a:prstGeom prst="rect">
            <a:avLst/>
          </a:prstGeom>
          <a:noFill/>
        </p:spPr>
        <p:txBody>
          <a:bodyPr wrap="square" rtlCol="0">
            <a:spAutoFit/>
          </a:bodyPr>
          <a:lstStyle/>
          <a:p>
            <a:r>
              <a:rPr lang="en-IN" sz="3200" dirty="0" smtClean="0">
                <a:ln w="1905"/>
                <a:effectLst>
                  <a:reflection blurRad="6350" stA="60000" endA="900" endPos="58000" dir="5400000" sy="-100000" algn="bl" rotWithShape="0"/>
                </a:effectLst>
                <a:latin typeface="Times New Roman" pitchFamily="18" charset="0"/>
                <a:cs typeface="Times New Roman" pitchFamily="18" charset="0"/>
              </a:rPr>
              <a:t>Content </a:t>
            </a:r>
            <a:endParaRPr lang="en-IN" sz="3200" dirty="0">
              <a:ln w="1905"/>
              <a:effectLst>
                <a:reflection blurRad="6350" stA="60000" endA="900" endPos="58000" dir="5400000" sy="-100000" algn="bl" rotWithShape="0"/>
              </a:effectLst>
              <a:latin typeface="Times New Roman" pitchFamily="18" charset="0"/>
              <a:cs typeface="Times New Roman" pitchFamily="18" charset="0"/>
            </a:endParaRPr>
          </a:p>
        </p:txBody>
      </p:sp>
      <p:sp>
        <p:nvSpPr>
          <p:cNvPr id="7" name="TextBox 6"/>
          <p:cNvSpPr txBox="1"/>
          <p:nvPr/>
        </p:nvSpPr>
        <p:spPr>
          <a:xfrm>
            <a:off x="357158" y="2000240"/>
            <a:ext cx="8143900" cy="3785652"/>
          </a:xfrm>
          <a:prstGeom prst="rect">
            <a:avLst/>
          </a:prstGeom>
          <a:noFill/>
        </p:spPr>
        <p:txBody>
          <a:bodyPr wrap="square" rtlCol="0">
            <a:spAutoFit/>
          </a:bodyPr>
          <a:lstStyle/>
          <a:p>
            <a:pPr>
              <a:buFont typeface="Arial" pitchFamily="34" charset="0"/>
              <a:buChar char="•"/>
            </a:pPr>
            <a:r>
              <a:rPr lang="en-IN" sz="2000" dirty="0" smtClean="0">
                <a:latin typeface="Times New Roman" pitchFamily="18" charset="0"/>
                <a:cs typeface="Times New Roman" pitchFamily="18" charset="0"/>
              </a:rPr>
              <a:t>What Is App Engine?</a:t>
            </a:r>
          </a:p>
          <a:p>
            <a:pPr>
              <a:buFont typeface="Arial" pitchFamily="34" charset="0"/>
              <a:buChar char="•"/>
            </a:pPr>
            <a:r>
              <a:rPr lang="en-IN" sz="2000" dirty="0" smtClean="0">
                <a:latin typeface="Times New Roman" pitchFamily="18" charset="0"/>
                <a:cs typeface="Times New Roman" pitchFamily="18" charset="0"/>
              </a:rPr>
              <a:t>Google App Engine</a:t>
            </a:r>
          </a:p>
          <a:p>
            <a:pPr>
              <a:buFont typeface="Arial" pitchFamily="34" charset="0"/>
              <a:buChar char="•"/>
            </a:pPr>
            <a:r>
              <a:rPr lang="en-IN" sz="2000" dirty="0" smtClean="0">
                <a:latin typeface="Times New Roman" pitchFamily="18" charset="0"/>
                <a:cs typeface="Times New Roman" pitchFamily="18" charset="0"/>
              </a:rPr>
              <a:t>Why App Engine?</a:t>
            </a:r>
          </a:p>
          <a:p>
            <a:pPr>
              <a:buFont typeface="Arial" pitchFamily="34" charset="0"/>
              <a:buChar char="•"/>
            </a:pPr>
            <a:r>
              <a:rPr lang="en-IN" sz="2000" dirty="0" smtClean="0">
                <a:latin typeface="Times New Roman" pitchFamily="18" charset="0"/>
                <a:cs typeface="Times New Roman" pitchFamily="18" charset="0"/>
              </a:rPr>
              <a:t>Components</a:t>
            </a:r>
          </a:p>
          <a:p>
            <a:pPr>
              <a:buFont typeface="Arial" pitchFamily="34" charset="0"/>
              <a:buChar char="•"/>
            </a:pPr>
            <a:r>
              <a:rPr lang="en-IN" sz="2000" dirty="0" smtClean="0">
                <a:latin typeface="Times New Roman" pitchFamily="18" charset="0"/>
                <a:cs typeface="Times New Roman" pitchFamily="18" charset="0"/>
              </a:rPr>
              <a:t>Architectures</a:t>
            </a:r>
          </a:p>
          <a:p>
            <a:pPr>
              <a:buFont typeface="Arial" pitchFamily="34" charset="0"/>
              <a:buChar char="•"/>
            </a:pPr>
            <a:r>
              <a:rPr lang="en-IN" sz="2000" dirty="0" smtClean="0">
                <a:latin typeface="Times New Roman" pitchFamily="18" charset="0"/>
                <a:cs typeface="Times New Roman" pitchFamily="18" charset="0"/>
              </a:rPr>
              <a:t>Computing Environment</a:t>
            </a:r>
          </a:p>
          <a:p>
            <a:pPr>
              <a:buFont typeface="Arial" pitchFamily="34" charset="0"/>
              <a:buChar char="•"/>
            </a:pPr>
            <a:r>
              <a:rPr lang="en-IN" sz="2000" dirty="0" smtClean="0">
                <a:latin typeface="Times New Roman" pitchFamily="18" charset="0"/>
                <a:cs typeface="Times New Roman" pitchFamily="18" charset="0"/>
              </a:rPr>
              <a:t>Comparative Study with Other Service</a:t>
            </a:r>
          </a:p>
          <a:p>
            <a:pPr>
              <a:buFont typeface="Arial" pitchFamily="34" charset="0"/>
              <a:buChar char="•"/>
            </a:pPr>
            <a:r>
              <a:rPr lang="en-US" sz="2000" dirty="0" smtClean="0">
                <a:latin typeface="Times New Roman" pitchFamily="18" charset="0"/>
                <a:cs typeface="Times New Roman" pitchFamily="18" charset="0"/>
              </a:rPr>
              <a:t>Advantages of Google App Engine</a:t>
            </a:r>
            <a:endParaRPr lang="en-IN" sz="2000" dirty="0" smtClean="0">
              <a:latin typeface="Times New Roman" pitchFamily="18" charset="0"/>
              <a:cs typeface="Times New Roman" pitchFamily="18" charset="0"/>
            </a:endParaRPr>
          </a:p>
          <a:p>
            <a:pPr>
              <a:buFont typeface="Arial" pitchFamily="34" charset="0"/>
              <a:buChar char="•"/>
            </a:pPr>
            <a:r>
              <a:rPr lang="en-US" sz="2000" dirty="0" smtClean="0">
                <a:latin typeface="Times New Roman" pitchFamily="18" charset="0"/>
                <a:cs typeface="Times New Roman" pitchFamily="18" charset="0"/>
              </a:rPr>
              <a:t>Disadvantages of Google App Engine</a:t>
            </a:r>
            <a:endParaRPr lang="en-IN" sz="2000" dirty="0" smtClean="0">
              <a:latin typeface="Times New Roman" pitchFamily="18" charset="0"/>
              <a:cs typeface="Times New Roman" pitchFamily="18" charset="0"/>
            </a:endParaRPr>
          </a:p>
          <a:p>
            <a:pPr>
              <a:buFont typeface="Arial" pitchFamily="34" charset="0"/>
              <a:buChar char="•"/>
            </a:pPr>
            <a:r>
              <a:rPr lang="en-IN" sz="2000" dirty="0" smtClean="0">
                <a:latin typeface="Times New Roman" pitchFamily="18" charset="0"/>
                <a:cs typeface="Times New Roman" pitchFamily="18" charset="0"/>
              </a:rPr>
              <a:t>What Next?</a:t>
            </a:r>
          </a:p>
          <a:p>
            <a:pPr>
              <a:buFont typeface="Arial" pitchFamily="34" charset="0"/>
              <a:buChar char="•"/>
            </a:pPr>
            <a:r>
              <a:rPr lang="en-IN" sz="2000" dirty="0" smtClean="0">
                <a:latin typeface="Times New Roman" pitchFamily="18" charset="0"/>
                <a:cs typeface="Times New Roman" pitchFamily="18" charset="0"/>
              </a:rPr>
              <a:t>Conclusion</a:t>
            </a:r>
          </a:p>
          <a:p>
            <a:pPr>
              <a:buFont typeface="Arial" pitchFamily="34" charset="0"/>
              <a:buChar char="•"/>
            </a:pPr>
            <a:r>
              <a:rPr lang="en-US" sz="2000" dirty="0" smtClean="0">
                <a:latin typeface="Times New Roman" pitchFamily="18" charset="0"/>
                <a:cs typeface="Times New Roman" pitchFamily="18" charset="0"/>
              </a:rPr>
              <a:t>References</a:t>
            </a:r>
            <a:endParaRPr lang="en-IN" sz="20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28" y="476672"/>
            <a:ext cx="8305800" cy="1143000"/>
          </a:xfrm>
        </p:spPr>
        <p:txBody>
          <a:bodyPr>
            <a:normAutofit/>
          </a:bodyPr>
          <a:lstStyle/>
          <a:p>
            <a:r>
              <a:rPr lang="en-IN" sz="3200" dirty="0" smtClean="0">
                <a:ln w="1905"/>
                <a:solidFill>
                  <a:schemeClr val="tx1"/>
                </a:solidFill>
                <a:effectLst>
                  <a:reflection blurRad="6350" stA="55000" endA="50" endPos="85000" dir="5400000" sy="-100000" algn="bl" rotWithShape="0"/>
                </a:effectLst>
                <a:latin typeface="Times New Roman" pitchFamily="18" charset="0"/>
                <a:cs typeface="Times New Roman" pitchFamily="18" charset="0"/>
              </a:rPr>
              <a:t>What IS App Engine?</a:t>
            </a:r>
            <a:endParaRPr lang="en-IN" sz="3200" dirty="0">
              <a:ln w="1905"/>
              <a:solidFill>
                <a:schemeClr val="tx1"/>
              </a:solidFill>
              <a:effectLst>
                <a:reflection blurRad="6350" stA="55000" endA="50" endPos="85000" dir="5400000" sy="-100000" algn="bl" rotWithShape="0"/>
              </a:effectLst>
              <a:latin typeface="Times New Roman" pitchFamily="18" charset="0"/>
              <a:cs typeface="Times New Roman" pitchFamily="18" charset="0"/>
            </a:endParaRPr>
          </a:p>
        </p:txBody>
      </p:sp>
      <p:sp>
        <p:nvSpPr>
          <p:cNvPr id="5" name="Footer Placeholder 4"/>
          <p:cNvSpPr>
            <a:spLocks noGrp="1"/>
          </p:cNvSpPr>
          <p:nvPr>
            <p:ph type="ftr" sz="quarter" idx="11"/>
          </p:nvPr>
        </p:nvSpPr>
        <p:spPr/>
        <p:txBody>
          <a:bodyPr/>
          <a:lstStyle/>
          <a:p>
            <a:r>
              <a:rPr lang="en-IN" smtClean="0"/>
              <a:t>Google App Engine</a:t>
            </a:r>
            <a:endParaRPr lang="en-IN"/>
          </a:p>
        </p:txBody>
      </p:sp>
      <p:sp>
        <p:nvSpPr>
          <p:cNvPr id="6" name="TextBox 5"/>
          <p:cNvSpPr txBox="1"/>
          <p:nvPr/>
        </p:nvSpPr>
        <p:spPr>
          <a:xfrm>
            <a:off x="251520" y="2204864"/>
            <a:ext cx="8568952" cy="2585323"/>
          </a:xfrm>
          <a:prstGeom prst="rect">
            <a:avLst/>
          </a:prstGeom>
          <a:noFill/>
        </p:spPr>
        <p:txBody>
          <a:bodyPr wrap="square" rtlCol="0">
            <a:spAutoFit/>
          </a:bodyPr>
          <a:lstStyle/>
          <a:p>
            <a:pPr>
              <a:buFont typeface="Arial" pitchFamily="34" charset="0"/>
              <a:buChar char="•"/>
            </a:pPr>
            <a:r>
              <a:rPr lang="en-IN" dirty="0" smtClean="0">
                <a:solidFill>
                  <a:schemeClr val="tx1">
                    <a:lumMod val="95000"/>
                    <a:lumOff val="5000"/>
                  </a:schemeClr>
                </a:solidFill>
              </a:rPr>
              <a:t>Google’s Platform to </a:t>
            </a:r>
            <a:r>
              <a:rPr lang="en-IN" dirty="0" err="1" smtClean="0">
                <a:solidFill>
                  <a:schemeClr val="tx1">
                    <a:lumMod val="95000"/>
                    <a:lumOff val="5000"/>
                  </a:schemeClr>
                </a:solidFill>
              </a:rPr>
              <a:t>Bulid</a:t>
            </a:r>
            <a:r>
              <a:rPr lang="en-IN" dirty="0" smtClean="0">
                <a:solidFill>
                  <a:schemeClr val="tx1">
                    <a:lumMod val="95000"/>
                    <a:lumOff val="5000"/>
                  </a:schemeClr>
                </a:solidFill>
              </a:rPr>
              <a:t> Web Application on Cloud</a:t>
            </a:r>
          </a:p>
          <a:p>
            <a:pPr>
              <a:buFont typeface="Arial" pitchFamily="34" charset="0"/>
              <a:buChar char="•"/>
            </a:pPr>
            <a:endParaRPr lang="en-IN" dirty="0">
              <a:solidFill>
                <a:schemeClr val="tx1">
                  <a:lumMod val="95000"/>
                  <a:lumOff val="5000"/>
                </a:schemeClr>
              </a:solidFill>
            </a:endParaRPr>
          </a:p>
          <a:p>
            <a:pPr>
              <a:buFont typeface="Arial" pitchFamily="34" charset="0"/>
              <a:buChar char="•"/>
            </a:pPr>
            <a:r>
              <a:rPr lang="en-IN" dirty="0" smtClean="0">
                <a:solidFill>
                  <a:schemeClr val="tx1">
                    <a:lumMod val="95000"/>
                    <a:lumOff val="5000"/>
                  </a:schemeClr>
                </a:solidFill>
              </a:rPr>
              <a:t>Dynamic Web server with full support for common web </a:t>
            </a:r>
            <a:r>
              <a:rPr lang="en-IN" dirty="0" err="1" smtClean="0">
                <a:solidFill>
                  <a:schemeClr val="tx1">
                    <a:lumMod val="95000"/>
                    <a:lumOff val="5000"/>
                  </a:schemeClr>
                </a:solidFill>
              </a:rPr>
              <a:t>techonologies</a:t>
            </a:r>
            <a:endParaRPr lang="en-IN" dirty="0" smtClean="0">
              <a:solidFill>
                <a:schemeClr val="tx1">
                  <a:lumMod val="95000"/>
                  <a:lumOff val="5000"/>
                </a:schemeClr>
              </a:solidFill>
            </a:endParaRPr>
          </a:p>
          <a:p>
            <a:pPr>
              <a:buFont typeface="Arial" pitchFamily="34" charset="0"/>
              <a:buChar char="•"/>
            </a:pPr>
            <a:endParaRPr lang="en-IN" dirty="0">
              <a:solidFill>
                <a:schemeClr val="tx1">
                  <a:lumMod val="95000"/>
                  <a:lumOff val="5000"/>
                </a:schemeClr>
              </a:solidFill>
            </a:endParaRPr>
          </a:p>
          <a:p>
            <a:pPr>
              <a:buFont typeface="Arial" pitchFamily="34" charset="0"/>
              <a:buChar char="•"/>
            </a:pPr>
            <a:r>
              <a:rPr lang="en-IN" dirty="0" smtClean="0">
                <a:solidFill>
                  <a:schemeClr val="tx1">
                    <a:lumMod val="95000"/>
                    <a:lumOff val="5000"/>
                  </a:schemeClr>
                </a:solidFill>
              </a:rPr>
              <a:t>Automatic Scaling &amp; Load balancing</a:t>
            </a:r>
          </a:p>
          <a:p>
            <a:pPr>
              <a:buFont typeface="Arial" pitchFamily="34" charset="0"/>
              <a:buChar char="•"/>
            </a:pPr>
            <a:endParaRPr lang="en-IN" dirty="0">
              <a:solidFill>
                <a:schemeClr val="tx1">
                  <a:lumMod val="95000"/>
                  <a:lumOff val="5000"/>
                </a:schemeClr>
              </a:solidFill>
            </a:endParaRPr>
          </a:p>
          <a:p>
            <a:pPr>
              <a:buFont typeface="Arial" pitchFamily="34" charset="0"/>
              <a:buChar char="•"/>
            </a:pPr>
            <a:r>
              <a:rPr lang="en-IN" dirty="0" err="1" smtClean="0">
                <a:solidFill>
                  <a:schemeClr val="tx1">
                    <a:lumMod val="95000"/>
                    <a:lumOff val="5000"/>
                  </a:schemeClr>
                </a:solidFill>
              </a:rPr>
              <a:t>Transctional</a:t>
            </a:r>
            <a:r>
              <a:rPr lang="en-IN" dirty="0" smtClean="0">
                <a:solidFill>
                  <a:schemeClr val="tx1">
                    <a:lumMod val="95000"/>
                    <a:lumOff val="5000"/>
                  </a:schemeClr>
                </a:solidFill>
              </a:rPr>
              <a:t> </a:t>
            </a:r>
            <a:r>
              <a:rPr lang="en-IN" dirty="0" err="1" smtClean="0">
                <a:solidFill>
                  <a:schemeClr val="tx1">
                    <a:lumMod val="95000"/>
                    <a:lumOff val="5000"/>
                  </a:schemeClr>
                </a:solidFill>
              </a:rPr>
              <a:t>Datastore</a:t>
            </a:r>
            <a:r>
              <a:rPr lang="en-IN" dirty="0" smtClean="0">
                <a:solidFill>
                  <a:schemeClr val="tx1">
                    <a:lumMod val="95000"/>
                    <a:lumOff val="5000"/>
                  </a:schemeClr>
                </a:solidFill>
              </a:rPr>
              <a:t> model</a:t>
            </a:r>
            <a:endParaRPr lang="en-IN" dirty="0">
              <a:solidFill>
                <a:schemeClr val="tx1">
                  <a:lumMod val="95000"/>
                  <a:lumOff val="5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8305800" cy="1143000"/>
          </a:xfrm>
        </p:spPr>
        <p:txBody>
          <a:bodyPr>
            <a:normAutofit/>
          </a:bodyPr>
          <a:lstStyle/>
          <a:p>
            <a:r>
              <a:rPr lang="en-IN" sz="3200" dirty="0" smtClean="0">
                <a:ln w="1905"/>
                <a:solidFill>
                  <a:schemeClr val="tx1"/>
                </a:solidFill>
                <a:latin typeface="Times New Roman" pitchFamily="18" charset="0"/>
                <a:cs typeface="Times New Roman" pitchFamily="18" charset="0"/>
              </a:rPr>
              <a:t>Google App Engine</a:t>
            </a:r>
            <a:endParaRPr lang="en-IN" sz="3200" dirty="0">
              <a:ln w="1905"/>
              <a:solidFill>
                <a:schemeClr val="tx1"/>
              </a:solidFill>
              <a:latin typeface="Times New Roman" pitchFamily="18" charset="0"/>
              <a:cs typeface="Times New Roman" pitchFamily="18" charset="0"/>
            </a:endParaRPr>
          </a:p>
        </p:txBody>
      </p:sp>
      <p:sp>
        <p:nvSpPr>
          <p:cNvPr id="3" name="Footer Placeholder 2"/>
          <p:cNvSpPr>
            <a:spLocks noGrp="1"/>
          </p:cNvSpPr>
          <p:nvPr>
            <p:ph type="ftr" sz="quarter" idx="11"/>
          </p:nvPr>
        </p:nvSpPr>
        <p:spPr/>
        <p:txBody>
          <a:bodyPr/>
          <a:lstStyle/>
          <a:p>
            <a:r>
              <a:rPr lang="en-IN" smtClean="0"/>
              <a:t>Google App Engine</a:t>
            </a:r>
            <a:endParaRPr lang="en-IN"/>
          </a:p>
        </p:txBody>
      </p:sp>
      <p:sp>
        <p:nvSpPr>
          <p:cNvPr id="1025" name="Rectangle 1"/>
          <p:cNvSpPr>
            <a:spLocks noChangeArrowheads="1"/>
          </p:cNvSpPr>
          <p:nvPr/>
        </p:nvSpPr>
        <p:spPr bwMode="auto">
          <a:xfrm>
            <a:off x="0" y="2350186"/>
            <a:ext cx="838842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smtClean="0">
                <a:ln>
                  <a:noFill/>
                </a:ln>
                <a:effectLst/>
                <a:latin typeface="Times New Roman" pitchFamily="18" charset="0"/>
                <a:ea typeface="Times New Roman" pitchFamily="18" charset="0"/>
                <a:cs typeface="Times New Roman" pitchFamily="18" charset="0"/>
              </a:rPr>
              <a:t>Google App Engine (often referred to as GAE or simply App Engine) is a platform as a service (</a:t>
            </a:r>
            <a:r>
              <a:rPr kumimoji="0" lang="en-US" sz="1600" i="0" u="none" strike="noStrike" cap="none" normalizeH="0" baseline="0" dirty="0" err="1" smtClean="0">
                <a:ln>
                  <a:noFill/>
                </a:ln>
                <a:effectLst/>
                <a:latin typeface="Times New Roman" pitchFamily="18" charset="0"/>
                <a:ea typeface="Times New Roman" pitchFamily="18" charset="0"/>
                <a:cs typeface="Times New Roman" pitchFamily="18" charset="0"/>
              </a:rPr>
              <a:t>PaaS</a:t>
            </a:r>
            <a:r>
              <a:rPr kumimoji="0" lang="en-US" sz="1600" i="0" u="none" strike="noStrike" cap="none" normalizeH="0" baseline="0" dirty="0" smtClean="0">
                <a:ln>
                  <a:noFill/>
                </a:ln>
                <a:effectLst/>
                <a:latin typeface="Times New Roman" pitchFamily="18" charset="0"/>
                <a:ea typeface="Times New Roman" pitchFamily="18" charset="0"/>
                <a:cs typeface="Times New Roman" pitchFamily="18" charset="0"/>
              </a:rPr>
              <a:t>) cloud computing platform for developing and hosting web applications in Google-managed data centers. Applications are sandboxed and run across multiple servers. App Engine offers automatic scaling for web applications—as the number of requests increases for an application, App Engine automatically allocates more resources for the web application to handle the additional demand.</a:t>
            </a:r>
            <a:endParaRPr kumimoji="0" lang="en-US" sz="1600" i="0" u="none" strike="noStrike" cap="none" normalizeH="0" baseline="0" dirty="0" smtClean="0">
              <a:ln>
                <a:noFill/>
              </a:ln>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i="0" u="none" strike="noStrike" cap="none" normalizeH="0" baseline="0" dirty="0" smtClean="0">
                <a:ln>
                  <a:noFill/>
                </a:ln>
                <a:effectLst/>
                <a:latin typeface="Times New Roman" pitchFamily="18" charset="0"/>
                <a:ea typeface="Times New Roman" pitchFamily="18" charset="0"/>
                <a:cs typeface="Times New Roman" pitchFamily="18" charset="0"/>
              </a:rPr>
              <a:t>Google App Engine is free up to a certain level of consumed resources. Fees are charged for additional storage, bandwidth, or instance hours required by the application. It was first released as a preview version in April 2008, and came out of preview in September 2011.</a:t>
            </a:r>
            <a:endParaRPr kumimoji="0" lang="en-US" sz="1600" i="0" u="none" strike="noStrike" cap="none" normalizeH="0" baseline="0" dirty="0" smtClean="0">
              <a:ln>
                <a:noFill/>
              </a:ln>
              <a:effectLst/>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76672"/>
            <a:ext cx="9227368" cy="1143000"/>
          </a:xfrm>
        </p:spPr>
        <p:txBody>
          <a:bodyPr>
            <a:normAutofit/>
          </a:bodyPr>
          <a:lstStyle/>
          <a:p>
            <a:r>
              <a:rPr lang="en-IN" sz="3200" dirty="0" smtClean="0">
                <a:ln w="1905"/>
                <a:solidFill>
                  <a:schemeClr val="tx1"/>
                </a:solidFill>
                <a:latin typeface="Times New Roman" pitchFamily="18" charset="0"/>
                <a:cs typeface="Times New Roman" pitchFamily="18" charset="0"/>
              </a:rPr>
              <a:t>Why App Engine?</a:t>
            </a:r>
            <a:endParaRPr lang="en-IN" sz="3200" dirty="0">
              <a:ln w="1905"/>
              <a:solidFill>
                <a:schemeClr val="tx1"/>
              </a:solidFill>
              <a:latin typeface="Times New Roman" pitchFamily="18" charset="0"/>
              <a:cs typeface="Times New Roman" pitchFamily="18" charset="0"/>
            </a:endParaRPr>
          </a:p>
        </p:txBody>
      </p:sp>
      <p:sp>
        <p:nvSpPr>
          <p:cNvPr id="3" name="Footer Placeholder 2"/>
          <p:cNvSpPr>
            <a:spLocks noGrp="1"/>
          </p:cNvSpPr>
          <p:nvPr>
            <p:ph type="ftr" sz="quarter" idx="11"/>
          </p:nvPr>
        </p:nvSpPr>
        <p:spPr/>
        <p:txBody>
          <a:bodyPr/>
          <a:lstStyle/>
          <a:p>
            <a:r>
              <a:rPr lang="en-IN" dirty="0" smtClean="0"/>
              <a:t>Google App Engine</a:t>
            </a:r>
            <a:endParaRPr lang="en-IN" dirty="0"/>
          </a:p>
        </p:txBody>
      </p:sp>
      <p:sp>
        <p:nvSpPr>
          <p:cNvPr id="4" name="TextBox 3"/>
          <p:cNvSpPr txBox="1"/>
          <p:nvPr/>
        </p:nvSpPr>
        <p:spPr>
          <a:xfrm>
            <a:off x="0" y="2348880"/>
            <a:ext cx="8604448" cy="2031325"/>
          </a:xfrm>
          <a:prstGeom prst="rect">
            <a:avLst/>
          </a:prstGeom>
          <a:noFill/>
        </p:spPr>
        <p:txBody>
          <a:bodyPr wrap="square" rtlCol="0">
            <a:spAutoFit/>
          </a:bodyPr>
          <a:lstStyle/>
          <a:p>
            <a:pPr>
              <a:buFont typeface="Arial" pitchFamily="34" charset="0"/>
              <a:buChar char="•"/>
            </a:pPr>
            <a:r>
              <a:rPr lang="en-IN" dirty="0" smtClean="0">
                <a:solidFill>
                  <a:schemeClr val="tx1">
                    <a:lumMod val="95000"/>
                    <a:lumOff val="5000"/>
                  </a:schemeClr>
                </a:solidFill>
              </a:rPr>
              <a:t>Lower total cost of ownership</a:t>
            </a:r>
          </a:p>
          <a:p>
            <a:pPr>
              <a:buFont typeface="Arial" pitchFamily="34" charset="0"/>
              <a:buChar char="•"/>
            </a:pPr>
            <a:endParaRPr lang="en-IN" dirty="0">
              <a:solidFill>
                <a:schemeClr val="tx1">
                  <a:lumMod val="95000"/>
                  <a:lumOff val="5000"/>
                </a:schemeClr>
              </a:solidFill>
            </a:endParaRPr>
          </a:p>
          <a:p>
            <a:pPr>
              <a:buFont typeface="Arial" pitchFamily="34" charset="0"/>
              <a:buChar char="•"/>
            </a:pPr>
            <a:r>
              <a:rPr lang="en-IN" dirty="0" smtClean="0">
                <a:solidFill>
                  <a:schemeClr val="tx1">
                    <a:lumMod val="95000"/>
                    <a:lumOff val="5000"/>
                  </a:schemeClr>
                </a:solidFill>
              </a:rPr>
              <a:t>Rich set of APIs</a:t>
            </a:r>
          </a:p>
          <a:p>
            <a:pPr>
              <a:buFont typeface="Arial" pitchFamily="34" charset="0"/>
              <a:buChar char="•"/>
            </a:pPr>
            <a:endParaRPr lang="en-IN" dirty="0">
              <a:solidFill>
                <a:schemeClr val="tx1">
                  <a:lumMod val="95000"/>
                  <a:lumOff val="5000"/>
                </a:schemeClr>
              </a:solidFill>
            </a:endParaRPr>
          </a:p>
          <a:p>
            <a:pPr>
              <a:buFont typeface="Arial" pitchFamily="34" charset="0"/>
              <a:buChar char="•"/>
            </a:pPr>
            <a:r>
              <a:rPr lang="en-IN" dirty="0" smtClean="0">
                <a:solidFill>
                  <a:schemeClr val="tx1">
                    <a:lumMod val="95000"/>
                    <a:lumOff val="5000"/>
                  </a:schemeClr>
                </a:solidFill>
              </a:rPr>
              <a:t>Fully featured SDK for Local development</a:t>
            </a:r>
          </a:p>
          <a:p>
            <a:pPr>
              <a:buFont typeface="Arial" pitchFamily="34" charset="0"/>
              <a:buChar char="•"/>
            </a:pPr>
            <a:endParaRPr lang="en-IN" dirty="0">
              <a:solidFill>
                <a:schemeClr val="tx1">
                  <a:lumMod val="95000"/>
                  <a:lumOff val="5000"/>
                </a:schemeClr>
              </a:solidFill>
            </a:endParaRPr>
          </a:p>
          <a:p>
            <a:pPr>
              <a:buFont typeface="Arial" pitchFamily="34" charset="0"/>
              <a:buChar char="•"/>
            </a:pPr>
            <a:r>
              <a:rPr lang="en-IN" dirty="0" smtClean="0">
                <a:solidFill>
                  <a:schemeClr val="tx1">
                    <a:lumMod val="95000"/>
                    <a:lumOff val="5000"/>
                  </a:schemeClr>
                </a:solidFill>
              </a:rPr>
              <a:t>Ease of Deployment</a:t>
            </a:r>
            <a:endParaRPr lang="en-IN" dirty="0">
              <a:solidFill>
                <a:schemeClr val="tx1">
                  <a:lumMod val="95000"/>
                  <a:lumOff val="5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620688"/>
            <a:ext cx="8305800" cy="1143000"/>
          </a:xfrm>
          <a:effectLst>
            <a:outerShdw blurRad="152400" dist="317500" dir="5400000" sx="90000" sy="-19000" rotWithShape="0">
              <a:prstClr val="black">
                <a:alpha val="15000"/>
              </a:prstClr>
            </a:outerShdw>
            <a:reflection blurRad="6350" stA="50000" endA="300" endPos="55000" dir="5400000" sy="-100000" algn="bl" rotWithShape="0"/>
          </a:effectLst>
        </p:spPr>
        <p:txBody>
          <a:bodyPr>
            <a:normAutofit/>
          </a:bodyPr>
          <a:lstStyle/>
          <a:p>
            <a:r>
              <a:rPr lang="en-IN" sz="3200" dirty="0" smtClean="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rPr>
              <a:t>Components</a:t>
            </a:r>
            <a:endParaRPr lang="en-IN" sz="3200" dirty="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3" name="Footer Placeholder 2"/>
          <p:cNvSpPr>
            <a:spLocks noGrp="1"/>
          </p:cNvSpPr>
          <p:nvPr>
            <p:ph type="ftr" sz="quarter" idx="11"/>
          </p:nvPr>
        </p:nvSpPr>
        <p:spPr/>
        <p:txBody>
          <a:bodyPr/>
          <a:lstStyle/>
          <a:p>
            <a:r>
              <a:rPr lang="en-IN" smtClean="0"/>
              <a:t>Google App Engine</a:t>
            </a:r>
            <a:endParaRPr lang="en-IN"/>
          </a:p>
        </p:txBody>
      </p:sp>
      <p:sp>
        <p:nvSpPr>
          <p:cNvPr id="7" name="Oval 6"/>
          <p:cNvSpPr/>
          <p:nvPr/>
        </p:nvSpPr>
        <p:spPr>
          <a:xfrm>
            <a:off x="251520" y="3356992"/>
            <a:ext cx="2736304" cy="136815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solidFill>
                  <a:schemeClr val="tx1"/>
                </a:solidFill>
                <a:latin typeface="Aharoni" pitchFamily="2" charset="-79"/>
                <a:cs typeface="Aharoni" pitchFamily="2" charset="-79"/>
              </a:rPr>
              <a:t>SDK</a:t>
            </a:r>
            <a:endParaRPr lang="en-IN" dirty="0">
              <a:solidFill>
                <a:schemeClr val="tx1"/>
              </a:solidFill>
              <a:latin typeface="Aharoni" pitchFamily="2" charset="-79"/>
              <a:cs typeface="Aharoni" pitchFamily="2" charset="-79"/>
            </a:endParaRPr>
          </a:p>
        </p:txBody>
      </p:sp>
      <p:sp>
        <p:nvSpPr>
          <p:cNvPr id="8" name="Oval 7"/>
          <p:cNvSpPr/>
          <p:nvPr/>
        </p:nvSpPr>
        <p:spPr>
          <a:xfrm>
            <a:off x="2843808" y="2132856"/>
            <a:ext cx="2952328" cy="14401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solidFill>
                  <a:schemeClr val="tx1"/>
                </a:solidFill>
                <a:latin typeface="Aharoni" pitchFamily="2" charset="-79"/>
                <a:cs typeface="Aharoni" pitchFamily="2" charset="-79"/>
              </a:rPr>
              <a:t>Language Runtime</a:t>
            </a:r>
            <a:endParaRPr lang="en-IN" dirty="0">
              <a:solidFill>
                <a:schemeClr val="tx1"/>
              </a:solidFill>
              <a:latin typeface="Aharoni" pitchFamily="2" charset="-79"/>
              <a:cs typeface="Aharoni" pitchFamily="2" charset="-79"/>
            </a:endParaRPr>
          </a:p>
        </p:txBody>
      </p:sp>
      <p:sp>
        <p:nvSpPr>
          <p:cNvPr id="9" name="Oval 8"/>
          <p:cNvSpPr/>
          <p:nvPr/>
        </p:nvSpPr>
        <p:spPr>
          <a:xfrm>
            <a:off x="5508104" y="3429000"/>
            <a:ext cx="2952328" cy="14401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solidFill>
                  <a:schemeClr val="tx1"/>
                </a:solidFill>
                <a:latin typeface="Aharoni" pitchFamily="2" charset="-79"/>
                <a:cs typeface="Aharoni" pitchFamily="2" charset="-79"/>
              </a:rPr>
              <a:t>Web Based Admin Console</a:t>
            </a:r>
            <a:endParaRPr lang="en-IN" dirty="0">
              <a:solidFill>
                <a:schemeClr val="tx1"/>
              </a:solidFill>
              <a:latin typeface="Aharoni" pitchFamily="2" charset="-79"/>
              <a:cs typeface="Aharoni" pitchFamily="2" charset="-79"/>
            </a:endParaRPr>
          </a:p>
        </p:txBody>
      </p:sp>
      <p:sp>
        <p:nvSpPr>
          <p:cNvPr id="10" name="Oval 9"/>
          <p:cNvSpPr/>
          <p:nvPr/>
        </p:nvSpPr>
        <p:spPr>
          <a:xfrm>
            <a:off x="2761782" y="4869161"/>
            <a:ext cx="3034353" cy="14542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solidFill>
                  <a:schemeClr val="tx1"/>
                </a:solidFill>
                <a:latin typeface="Aharoni" pitchFamily="2" charset="-79"/>
                <a:cs typeface="Aharoni" pitchFamily="2" charset="-79"/>
              </a:rPr>
              <a:t>Scalable Infrastructure</a:t>
            </a:r>
            <a:endParaRPr lang="en-IN" dirty="0">
              <a:solidFill>
                <a:schemeClr val="tx1"/>
              </a:solidFill>
              <a:latin typeface="Aharoni" pitchFamily="2" charset="-79"/>
              <a:cs typeface="Aharoni" pitchFamily="2" charset="-79"/>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Google App Engine</a:t>
            </a:r>
            <a:endParaRPr lang="en-IN" dirty="0"/>
          </a:p>
        </p:txBody>
      </p:sp>
      <p:sp>
        <p:nvSpPr>
          <p:cNvPr id="5" name="Oval 4"/>
          <p:cNvSpPr/>
          <p:nvPr/>
        </p:nvSpPr>
        <p:spPr>
          <a:xfrm>
            <a:off x="179512" y="2780928"/>
            <a:ext cx="2736304" cy="136815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smtClean="0">
                <a:solidFill>
                  <a:schemeClr val="tx1"/>
                </a:solidFill>
                <a:latin typeface="Aharoni" pitchFamily="2" charset="-79"/>
                <a:cs typeface="Aharoni" pitchFamily="2" charset="-79"/>
              </a:rPr>
              <a:t>SDK</a:t>
            </a:r>
            <a:endParaRPr lang="en-IN" sz="2400" dirty="0">
              <a:solidFill>
                <a:schemeClr val="tx1"/>
              </a:solidFill>
              <a:latin typeface="Aharoni" pitchFamily="2" charset="-79"/>
              <a:cs typeface="Aharoni" pitchFamily="2" charset="-79"/>
            </a:endParaRPr>
          </a:p>
        </p:txBody>
      </p:sp>
      <p:sp>
        <p:nvSpPr>
          <p:cNvPr id="8" name="Left Arrow 7"/>
          <p:cNvSpPr/>
          <p:nvPr/>
        </p:nvSpPr>
        <p:spPr>
          <a:xfrm>
            <a:off x="3203848" y="3284984"/>
            <a:ext cx="1224136" cy="189735"/>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ounded Rectangle 8"/>
          <p:cNvSpPr/>
          <p:nvPr/>
        </p:nvSpPr>
        <p:spPr>
          <a:xfrm>
            <a:off x="5076056" y="1052736"/>
            <a:ext cx="3096344" cy="54006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smtClean="0">
                <a:solidFill>
                  <a:schemeClr val="tx1"/>
                </a:solidFill>
                <a:latin typeface="Aharoni" pitchFamily="2" charset="-79"/>
                <a:cs typeface="Aharoni" pitchFamily="2" charset="-79"/>
              </a:rPr>
              <a:t>Run</a:t>
            </a:r>
          </a:p>
          <a:p>
            <a:r>
              <a:rPr lang="en-IN" sz="2400" dirty="0" smtClean="0">
                <a:solidFill>
                  <a:schemeClr val="tx1"/>
                </a:solidFill>
                <a:latin typeface="Aharoni" pitchFamily="2" charset="-79"/>
                <a:cs typeface="Aharoni" pitchFamily="2" charset="-79"/>
              </a:rPr>
              <a:t>Locally</a:t>
            </a:r>
          </a:p>
          <a:p>
            <a:endParaRPr lang="en-IN" sz="2400" dirty="0" smtClean="0">
              <a:solidFill>
                <a:schemeClr val="tx1"/>
              </a:solidFill>
              <a:latin typeface="Aharoni" pitchFamily="2" charset="-79"/>
              <a:cs typeface="Aharoni" pitchFamily="2" charset="-79"/>
            </a:endParaRPr>
          </a:p>
          <a:p>
            <a:r>
              <a:rPr lang="en-IN" sz="2400" dirty="0" smtClean="0">
                <a:solidFill>
                  <a:schemeClr val="tx1"/>
                </a:solidFill>
                <a:latin typeface="Aharoni" pitchFamily="2" charset="-79"/>
                <a:cs typeface="Aharoni" pitchFamily="2" charset="-79"/>
              </a:rPr>
              <a:t>Easy</a:t>
            </a:r>
          </a:p>
          <a:p>
            <a:r>
              <a:rPr lang="en-IN" sz="2400" dirty="0" smtClean="0">
                <a:solidFill>
                  <a:schemeClr val="tx1"/>
                </a:solidFill>
                <a:latin typeface="Aharoni" pitchFamily="2" charset="-79"/>
                <a:cs typeface="Aharoni" pitchFamily="2" charset="-79"/>
              </a:rPr>
              <a:t>Deploy</a:t>
            </a:r>
          </a:p>
          <a:p>
            <a:endParaRPr lang="en-IN" sz="2400" dirty="0" smtClean="0">
              <a:solidFill>
                <a:schemeClr val="tx1"/>
              </a:solidFill>
              <a:latin typeface="Aharoni" pitchFamily="2" charset="-79"/>
              <a:cs typeface="Aharoni" pitchFamily="2" charset="-79"/>
            </a:endParaRPr>
          </a:p>
          <a:p>
            <a:r>
              <a:rPr lang="en-IN" sz="2400" dirty="0" smtClean="0">
                <a:solidFill>
                  <a:schemeClr val="tx1"/>
                </a:solidFill>
                <a:latin typeface="Aharoni" pitchFamily="2" charset="-79"/>
                <a:cs typeface="Aharoni" pitchFamily="2" charset="-79"/>
              </a:rPr>
              <a:t>Manage</a:t>
            </a:r>
          </a:p>
          <a:p>
            <a:r>
              <a:rPr lang="en-IN" sz="2400" dirty="0" smtClean="0">
                <a:solidFill>
                  <a:schemeClr val="tx1"/>
                </a:solidFill>
                <a:latin typeface="Aharoni" pitchFamily="2" charset="-79"/>
                <a:cs typeface="Aharoni" pitchFamily="2" charset="-79"/>
              </a:rPr>
              <a:t>Versions</a:t>
            </a:r>
          </a:p>
          <a:p>
            <a:endParaRPr lang="en-IN" sz="2400" dirty="0" smtClean="0">
              <a:solidFill>
                <a:schemeClr val="tx1"/>
              </a:solidFill>
              <a:latin typeface="Aharoni" pitchFamily="2" charset="-79"/>
              <a:cs typeface="Aharoni" pitchFamily="2" charset="-79"/>
            </a:endParaRPr>
          </a:p>
          <a:p>
            <a:r>
              <a:rPr lang="en-IN" sz="2400" dirty="0" smtClean="0">
                <a:solidFill>
                  <a:schemeClr val="tx1"/>
                </a:solidFill>
                <a:latin typeface="Aharoni" pitchFamily="2" charset="-79"/>
                <a:cs typeface="Aharoni" pitchFamily="2" charset="-79"/>
              </a:rPr>
              <a:t>APIs</a:t>
            </a:r>
            <a:endParaRPr lang="en-IN" sz="2400" dirty="0">
              <a:solidFill>
                <a:schemeClr val="tx1"/>
              </a:solidFill>
              <a:latin typeface="Aharoni" pitchFamily="2" charset="-79"/>
              <a:cs typeface="Aharoni" pitchFamily="2" charset="-79"/>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smtClean="0"/>
              <a:t>Google App Engine</a:t>
            </a:r>
            <a:endParaRPr lang="en-IN"/>
          </a:p>
        </p:txBody>
      </p:sp>
      <p:sp>
        <p:nvSpPr>
          <p:cNvPr id="5" name="Oval 4"/>
          <p:cNvSpPr/>
          <p:nvPr/>
        </p:nvSpPr>
        <p:spPr>
          <a:xfrm>
            <a:off x="1763688" y="764704"/>
            <a:ext cx="4752528" cy="172819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solidFill>
                  <a:schemeClr val="tx1"/>
                </a:solidFill>
                <a:latin typeface="Aharoni" pitchFamily="2" charset="-79"/>
                <a:cs typeface="Aharoni" pitchFamily="2" charset="-79"/>
              </a:rPr>
              <a:t>Language Runtime</a:t>
            </a:r>
            <a:endParaRPr lang="en-IN" dirty="0">
              <a:solidFill>
                <a:schemeClr val="tx1"/>
              </a:solidFill>
              <a:latin typeface="Aharoni" pitchFamily="2" charset="-79"/>
              <a:cs typeface="Aharoni" pitchFamily="2" charset="-79"/>
            </a:endParaRPr>
          </a:p>
        </p:txBody>
      </p:sp>
      <p:sp>
        <p:nvSpPr>
          <p:cNvPr id="8" name="Rectangle 7"/>
          <p:cNvSpPr/>
          <p:nvPr/>
        </p:nvSpPr>
        <p:spPr>
          <a:xfrm>
            <a:off x="467544" y="2924944"/>
            <a:ext cx="3816424" cy="3312368"/>
          </a:xfrm>
          <a:prstGeom prst="rect">
            <a:avLst/>
          </a:prstGeom>
          <a:blipFill>
            <a:blip r:embed="rId2" cstate="prin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ectangle 8"/>
          <p:cNvSpPr/>
          <p:nvPr/>
        </p:nvSpPr>
        <p:spPr>
          <a:xfrm>
            <a:off x="4644008" y="2924944"/>
            <a:ext cx="3816424" cy="3312368"/>
          </a:xfrm>
          <a:prstGeom prst="rect">
            <a:avLst/>
          </a:prstGeom>
          <a:blipFill>
            <a:blip r:embed="rId3" cstate="prin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76672"/>
            <a:ext cx="8305800" cy="1143000"/>
          </a:xfrm>
          <a:effectLst>
            <a:outerShdw blurRad="50800" dist="38100" dir="18900000" algn="bl" rotWithShape="0">
              <a:prstClr val="black">
                <a:alpha val="40000"/>
              </a:prstClr>
            </a:outerShdw>
          </a:effectLst>
        </p:spPr>
        <p:txBody>
          <a:bodyPr>
            <a:normAutofit/>
          </a:bodyPr>
          <a:lstStyle/>
          <a:p>
            <a:r>
              <a:rPr lang="en-IN" sz="3200" dirty="0" smtClean="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rPr>
              <a:t>Architecture of Google App Engine</a:t>
            </a:r>
            <a:endParaRPr lang="en-IN" sz="3200" dirty="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3" name="Footer Placeholder 2"/>
          <p:cNvSpPr>
            <a:spLocks noGrp="1"/>
          </p:cNvSpPr>
          <p:nvPr>
            <p:ph type="ftr" sz="quarter" idx="11"/>
          </p:nvPr>
        </p:nvSpPr>
        <p:spPr/>
        <p:txBody>
          <a:bodyPr/>
          <a:lstStyle/>
          <a:p>
            <a:r>
              <a:rPr lang="en-IN" smtClean="0"/>
              <a:t>Google App Engine</a:t>
            </a:r>
            <a:endParaRPr lang="en-IN"/>
          </a:p>
        </p:txBody>
      </p:sp>
      <p:pic>
        <p:nvPicPr>
          <p:cNvPr id="4" name="Picture 3" descr="googleapps-crop.png"/>
          <p:cNvPicPr>
            <a:picLocks noChangeAspect="1"/>
          </p:cNvPicPr>
          <p:nvPr/>
        </p:nvPicPr>
        <p:blipFill>
          <a:blip r:embed="rId2" cstate="print"/>
          <a:stretch>
            <a:fillRect/>
          </a:stretch>
        </p:blipFill>
        <p:spPr>
          <a:xfrm>
            <a:off x="611560" y="1556792"/>
            <a:ext cx="7920880" cy="496855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224</TotalTime>
  <Words>512</Words>
  <Application>Microsoft Office PowerPoint</Application>
  <PresentationFormat>On-screen Show (4:3)</PresentationFormat>
  <Paragraphs>143</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Flow</vt:lpstr>
      <vt:lpstr>Slide 1</vt:lpstr>
      <vt:lpstr>Slide 2</vt:lpstr>
      <vt:lpstr>What IS App Engine?</vt:lpstr>
      <vt:lpstr>Google App Engine</vt:lpstr>
      <vt:lpstr>Why App Engine?</vt:lpstr>
      <vt:lpstr>Components</vt:lpstr>
      <vt:lpstr>Slide 7</vt:lpstr>
      <vt:lpstr>Slide 8</vt:lpstr>
      <vt:lpstr>Architecture of Google App Engine</vt:lpstr>
      <vt:lpstr>Google Data Store Architecture</vt:lpstr>
      <vt:lpstr>Slide 11</vt:lpstr>
      <vt:lpstr>COMPARISION BETWEEN VARIOUS CLOUD COMPUTING PLATFORMS</vt:lpstr>
      <vt:lpstr>Slide 13</vt:lpstr>
      <vt:lpstr> Advantages of Google App Engine </vt:lpstr>
      <vt:lpstr> Disadvantages of Google App Engine </vt:lpstr>
      <vt:lpstr>What’s Next?</vt:lpstr>
      <vt:lpstr>Conclusion</vt:lpstr>
      <vt:lpstr>References </vt:lpstr>
      <vt:lpstr>Thanks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Google App Engine</dc:title>
  <dc:creator>Suraj</dc:creator>
  <cp:lastModifiedBy>Sumit Thakur</cp:lastModifiedBy>
  <cp:revision>30</cp:revision>
  <dcterms:created xsi:type="dcterms:W3CDTF">2013-02-28T20:23:15Z</dcterms:created>
  <dcterms:modified xsi:type="dcterms:W3CDTF">2015-04-14T02:13:29Z</dcterms:modified>
</cp:coreProperties>
</file>